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5" r:id="rId3"/>
    <p:sldId id="372" r:id="rId4"/>
    <p:sldId id="376" r:id="rId5"/>
    <p:sldId id="368" r:id="rId6"/>
    <p:sldId id="382" r:id="rId7"/>
    <p:sldId id="380" r:id="rId8"/>
    <p:sldId id="419" r:id="rId9"/>
    <p:sldId id="4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7FAE15-119C-4542-9CCF-A49693B07A12}">
          <p14:sldIdLst>
            <p14:sldId id="265"/>
            <p14:sldId id="372"/>
            <p14:sldId id="376"/>
            <p14:sldId id="368"/>
            <p14:sldId id="382"/>
            <p14:sldId id="380"/>
            <p14:sldId id="419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612" autoAdjust="0"/>
    <p:restoredTop sz="94595"/>
  </p:normalViewPr>
  <p:slideViewPr>
    <p:cSldViewPr snapToGrid="0">
      <p:cViewPr varScale="1">
        <p:scale>
          <a:sx n="102" d="100"/>
          <a:sy n="102" d="100"/>
        </p:scale>
        <p:origin x="32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8E55B-0806-4318-AE5A-45E36F7E5217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47EB5-5A29-4402-9772-EACDA6841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8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47EB5-5A29-4402-9772-EACDA6841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6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47EB5-5A29-4402-9772-EACDA6841A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2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47EB5-5A29-4402-9772-EACDA6841A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7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47EB5-5A29-4402-9772-EACDA6841A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9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47EB5-5A29-4402-9772-EACDA6841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8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47EB5-5A29-4402-9772-EACDA6841A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2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47EB5-5A29-4402-9772-EACDA6841A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5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33ED-57B9-47BB-8C83-23628EC832AF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714B-2CE2-4F73-B59C-2E50B0B7E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4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33ED-57B9-47BB-8C83-23628EC832AF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714B-2CE2-4F73-B59C-2E50B0B7E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3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33ED-57B9-47BB-8C83-23628EC832AF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714B-2CE2-4F73-B59C-2E50B0B7E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2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449A3C-B529-460D-9D2E-F5A34C7BD9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5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CB26E6-CB16-4985-8C14-D6E34AD72E1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37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8D05DA-4C76-41E0-9158-86E55AD5D76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38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AAF052-43AB-49C3-8D93-203D25461E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1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DA8902-4108-4E21-8C7D-9DFEF736CC4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45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F324D4-EF1C-47F9-93D5-A97A4F8410E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97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7A22E1-B495-48F4-A937-3A08749B0C4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7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BAB54F-B3F5-4624-86C5-BA75C2BC1A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2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33ED-57B9-47BB-8C83-23628EC832AF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714B-2CE2-4F73-B59C-2E50B0B7E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58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9B7675-5D15-43AD-AC58-97E60553224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1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C20851-8AF2-4CD9-99A9-9AF8FAA0A2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5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211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211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86041D-FF82-402A-9DD4-4BA8522A248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7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33ED-57B9-47BB-8C83-23628EC832AF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714B-2CE2-4F73-B59C-2E50B0B7E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33ED-57B9-47BB-8C83-23628EC832AF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714B-2CE2-4F73-B59C-2E50B0B7E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3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33ED-57B9-47BB-8C83-23628EC832AF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714B-2CE2-4F73-B59C-2E50B0B7E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7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33ED-57B9-47BB-8C83-23628EC832AF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714B-2CE2-4F73-B59C-2E50B0B7E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1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33ED-57B9-47BB-8C83-23628EC832AF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714B-2CE2-4F73-B59C-2E50B0B7E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9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33ED-57B9-47BB-8C83-23628EC832AF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714B-2CE2-4F73-B59C-2E50B0B7E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5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33ED-57B9-47BB-8C83-23628EC832AF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714B-2CE2-4F73-B59C-2E50B0B7E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2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F33ED-57B9-47BB-8C83-23628EC832AF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5714B-2CE2-4F73-B59C-2E50B0B7E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5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pt_camo_bkgrnd-0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12192000" cy="686117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68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856B413C-17CB-4C1A-8ADB-85A125571879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6150" name="Picture 6" descr="USACE_logo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0672234" y="5638801"/>
            <a:ext cx="1011767" cy="519113"/>
          </a:xfrm>
          <a:prstGeom prst="rect">
            <a:avLst/>
          </a:prstGeom>
          <a:noFill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297334" y="6340475"/>
            <a:ext cx="34755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609600" y="6248400"/>
            <a:ext cx="1097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61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313305" y="3662853"/>
            <a:ext cx="2582295" cy="1906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Gabriel Brooks</a:t>
            </a:r>
          </a:p>
          <a:p>
            <a:pPr algn="ctr"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NMFS/NWFSC/FE</a:t>
            </a:r>
          </a:p>
          <a:p>
            <a:pPr algn="ctr"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206.334.6824</a:t>
            </a:r>
          </a:p>
          <a:p>
            <a:pPr algn="ctr">
              <a:lnSpc>
                <a:spcPct val="80000"/>
              </a:lnSpc>
            </a:pP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gabriel.brooks@noaa.gov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4E99E-8D04-B748-B779-C0161ACA7D8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353090"/>
            <a:ext cx="8877055" cy="46195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BA18324-4B80-BC4F-BB43-44C71AFFFB54}"/>
              </a:ext>
            </a:extLst>
          </p:cNvPr>
          <p:cNvSpPr txBox="1">
            <a:spLocks/>
          </p:cNvSpPr>
          <p:nvPr/>
        </p:nvSpPr>
        <p:spPr>
          <a:xfrm>
            <a:off x="6467097" y="16725"/>
            <a:ext cx="5724903" cy="5390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Columbia Class PIT Barge</a:t>
            </a:r>
          </a:p>
        </p:txBody>
      </p:sp>
    </p:spTree>
    <p:extLst>
      <p:ext uri="{BB962C8B-B14F-4D97-AF65-F5344CB8AC3E}">
        <p14:creationId xmlns:p14="http://schemas.microsoft.com/office/powerpoint/2010/main" val="24326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AEB59C-0E34-9B41-B3CB-B1047C12D2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855" y="3154575"/>
            <a:ext cx="8949763" cy="314965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5D5F28-8C65-A946-B3B5-A0DC29F6354B}"/>
              </a:ext>
            </a:extLst>
          </p:cNvPr>
          <p:cNvSpPr txBox="1">
            <a:spLocks/>
          </p:cNvSpPr>
          <p:nvPr/>
        </p:nvSpPr>
        <p:spPr>
          <a:xfrm>
            <a:off x="6467097" y="16725"/>
            <a:ext cx="5724903" cy="5390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Columbia Class PIT Barge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5DEA9-EBED-3D45-B08D-1C4974E791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366" y="676080"/>
            <a:ext cx="3978882" cy="337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1D1EDE-E132-0E4C-BB8E-4A50205E82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389" y="676080"/>
            <a:ext cx="4035770" cy="264847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3A9550-B83E-5A45-BFD4-B1F2D0940866}"/>
              </a:ext>
            </a:extLst>
          </p:cNvPr>
          <p:cNvSpPr txBox="1">
            <a:spLocks/>
          </p:cNvSpPr>
          <p:nvPr/>
        </p:nvSpPr>
        <p:spPr>
          <a:xfrm>
            <a:off x="130628" y="3324554"/>
            <a:ext cx="3030279" cy="344803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b="1" dirty="0">
                <a:solidFill>
                  <a:schemeClr val="bg1"/>
                </a:solidFill>
                <a:latin typeface="+mj-lt"/>
              </a:rPr>
              <a:t>2018 – Feasibility Test</a:t>
            </a:r>
          </a:p>
          <a:p>
            <a:pPr marL="0" indent="0">
              <a:buNone/>
            </a:pPr>
            <a:endParaRPr lang="en-US" sz="3300" dirty="0">
              <a:solidFill>
                <a:schemeClr val="bg1"/>
              </a:solidFill>
              <a:latin typeface="+mj-lt"/>
            </a:endParaRPr>
          </a:p>
          <a:p>
            <a:r>
              <a:rPr lang="en-US" sz="3300" dirty="0">
                <a:solidFill>
                  <a:schemeClr val="bg1"/>
                </a:solidFill>
                <a:latin typeface="+mj-lt"/>
              </a:rPr>
              <a:t>Installation procedures</a:t>
            </a:r>
          </a:p>
          <a:p>
            <a:r>
              <a:rPr lang="en-US" sz="3300" dirty="0">
                <a:solidFill>
                  <a:schemeClr val="bg1"/>
                </a:solidFill>
                <a:latin typeface="+mj-lt"/>
              </a:rPr>
              <a:t>Anchoring and drift</a:t>
            </a:r>
          </a:p>
          <a:p>
            <a:r>
              <a:rPr lang="en-US" sz="3300" dirty="0">
                <a:solidFill>
                  <a:schemeClr val="bg1"/>
                </a:solidFill>
                <a:latin typeface="+mj-lt"/>
              </a:rPr>
              <a:t>Pinniped exclusion (fencing)</a:t>
            </a:r>
          </a:p>
          <a:p>
            <a:r>
              <a:rPr lang="en-US" sz="3300" dirty="0">
                <a:solidFill>
                  <a:schemeClr val="bg1"/>
                </a:solidFill>
                <a:latin typeface="+mj-lt"/>
              </a:rPr>
              <a:t>Basic operations and maintenance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Courier" pitchFamily="2" charset="0"/>
            </a:endParaRPr>
          </a:p>
          <a:p>
            <a:pPr lvl="1"/>
            <a:endParaRPr lang="en-US" b="1" dirty="0">
              <a:solidFill>
                <a:schemeClr val="bg1"/>
              </a:solidFill>
              <a:latin typeface="Courier" pitchFamily="2" charset="0"/>
            </a:endParaRPr>
          </a:p>
          <a:p>
            <a:pPr lvl="1"/>
            <a:endParaRPr lang="en-US" b="1" dirty="0">
              <a:solidFill>
                <a:schemeClr val="bg1"/>
              </a:solidFill>
              <a:latin typeface="Courier" pitchFamily="2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	</a:t>
            </a:r>
          </a:p>
          <a:p>
            <a:pPr lvl="1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63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01462" y="1825625"/>
            <a:ext cx="845233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6493B1-1E67-3343-9FAB-178F78AF18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9566" y="2511407"/>
            <a:ext cx="7737230" cy="41403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5-Point Star 8">
            <a:extLst>
              <a:ext uri="{FF2B5EF4-FFF2-40B4-BE49-F238E27FC236}">
                <a16:creationId xmlns:a16="http://schemas.microsoft.com/office/drawing/2014/main" id="{80BFEA76-F069-0E4A-856C-8114178ADE27}"/>
              </a:ext>
            </a:extLst>
          </p:cNvPr>
          <p:cNvSpPr/>
          <p:nvPr/>
        </p:nvSpPr>
        <p:spPr>
          <a:xfrm>
            <a:off x="9824474" y="2259699"/>
            <a:ext cx="92342" cy="1134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53659A-EAB8-2F40-A6A9-74E868ABC17B}"/>
              </a:ext>
            </a:extLst>
          </p:cNvPr>
          <p:cNvSpPr txBox="1">
            <a:spLocks/>
          </p:cNvSpPr>
          <p:nvPr/>
        </p:nvSpPr>
        <p:spPr>
          <a:xfrm>
            <a:off x="6467097" y="16725"/>
            <a:ext cx="5724903" cy="5390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Columbia Class PIT Barge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226B1D-9F60-1E4E-B38D-7FBE2F847575}"/>
              </a:ext>
            </a:extLst>
          </p:cNvPr>
          <p:cNvSpPr txBox="1">
            <a:spLocks/>
          </p:cNvSpPr>
          <p:nvPr/>
        </p:nvSpPr>
        <p:spPr>
          <a:xfrm>
            <a:off x="-120016" y="4001294"/>
            <a:ext cx="4069582" cy="4575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>
                <a:solidFill>
                  <a:schemeClr val="bg1"/>
                </a:solidFill>
                <a:latin typeface="+mj-lt"/>
              </a:rPr>
              <a:t>Automated debris shedding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+mj-lt"/>
              </a:rPr>
              <a:t>Longer fins (12’ deep)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+mj-lt"/>
              </a:rPr>
              <a:t>Slightly higher velocity water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+mj-lt"/>
              </a:rPr>
              <a:t>Hull design for pinniped exclusion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+mj-lt"/>
              </a:rPr>
              <a:t>Anchored below Pierce Island</a:t>
            </a:r>
          </a:p>
          <a:p>
            <a:pPr lvl="1"/>
            <a:endParaRPr lang="en-US" dirty="0">
              <a:solidFill>
                <a:schemeClr val="bg1"/>
              </a:solidFill>
              <a:latin typeface="Courier" pitchFamily="2" charset="0"/>
            </a:endParaRPr>
          </a:p>
          <a:p>
            <a:pPr lvl="1"/>
            <a:endParaRPr lang="en-US" b="1" dirty="0">
              <a:solidFill>
                <a:schemeClr val="bg1"/>
              </a:solidFill>
              <a:latin typeface="Courier" pitchFamily="2" charset="0"/>
            </a:endParaRPr>
          </a:p>
          <a:p>
            <a:pPr lvl="1"/>
            <a:endParaRPr lang="en-US" b="1" dirty="0">
              <a:solidFill>
                <a:schemeClr val="bg1"/>
              </a:solidFill>
              <a:latin typeface="Courier" pitchFamily="2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	</a:t>
            </a:r>
          </a:p>
          <a:p>
            <a:pPr lvl="1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00B31-5879-D849-8212-CBE98574BC5E}"/>
              </a:ext>
            </a:extLst>
          </p:cNvPr>
          <p:cNvSpPr/>
          <p:nvPr/>
        </p:nvSpPr>
        <p:spPr>
          <a:xfrm>
            <a:off x="276309" y="3234567"/>
            <a:ext cx="4716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2019 – Velocity and Debris Test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	(6/27/19 – 9/16/19)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686E9A-D8B8-CF4C-8CC1-050CA4CF59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365" y="708059"/>
            <a:ext cx="4405589" cy="2646012"/>
          </a:xfrm>
          <a:prstGeom prst="rect">
            <a:avLst/>
          </a:prstGeom>
        </p:spPr>
      </p:pic>
      <p:sp>
        <p:nvSpPr>
          <p:cNvPr id="13" name="5-Point Star 12">
            <a:extLst>
              <a:ext uri="{FF2B5EF4-FFF2-40B4-BE49-F238E27FC236}">
                <a16:creationId xmlns:a16="http://schemas.microsoft.com/office/drawing/2014/main" id="{9E3A16BF-BAE4-1742-9900-ADED114555B2}"/>
              </a:ext>
            </a:extLst>
          </p:cNvPr>
          <p:cNvSpPr/>
          <p:nvPr/>
        </p:nvSpPr>
        <p:spPr>
          <a:xfrm>
            <a:off x="8148022" y="3023189"/>
            <a:ext cx="166255" cy="180494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965838-D53B-C148-BE65-0135A317CDF5}"/>
              </a:ext>
            </a:extLst>
          </p:cNvPr>
          <p:cNvSpPr txBox="1">
            <a:spLocks/>
          </p:cNvSpPr>
          <p:nvPr/>
        </p:nvSpPr>
        <p:spPr>
          <a:xfrm>
            <a:off x="6467097" y="16725"/>
            <a:ext cx="5724903" cy="5390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Columbia Class PIT Barge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73CB47-3E70-9447-A6E9-94017AE4DDD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495" y="3485368"/>
            <a:ext cx="7981070" cy="29324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FB485E-C014-5E46-B4C9-951B9ED20E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097" y="708059"/>
            <a:ext cx="5556857" cy="3337468"/>
          </a:xfrm>
          <a:prstGeom prst="rect">
            <a:avLst/>
          </a:prstGeom>
        </p:spPr>
      </p:pic>
      <p:sp>
        <p:nvSpPr>
          <p:cNvPr id="4" name="5-Point Star 3">
            <a:extLst>
              <a:ext uri="{FF2B5EF4-FFF2-40B4-BE49-F238E27FC236}">
                <a16:creationId xmlns:a16="http://schemas.microsoft.com/office/drawing/2014/main" id="{7F1E0487-6183-9D4E-9352-E7AF9867A26F}"/>
              </a:ext>
            </a:extLst>
          </p:cNvPr>
          <p:cNvSpPr/>
          <p:nvPr/>
        </p:nvSpPr>
        <p:spPr>
          <a:xfrm>
            <a:off x="8506423" y="3377238"/>
            <a:ext cx="166255" cy="180494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B3197F-2E65-934E-AD63-7E6CF3B26188}"/>
              </a:ext>
            </a:extLst>
          </p:cNvPr>
          <p:cNvSpPr/>
          <p:nvPr/>
        </p:nvSpPr>
        <p:spPr>
          <a:xfrm>
            <a:off x="276309" y="3234567"/>
            <a:ext cx="4716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2020 – Detection  and Hull Test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	(4/27/20 – 7/22/20)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4B5D6A-13DD-0D4C-83CB-198831F1807E}"/>
              </a:ext>
            </a:extLst>
          </p:cNvPr>
          <p:cNvSpPr txBox="1">
            <a:spLocks/>
          </p:cNvSpPr>
          <p:nvPr/>
        </p:nvSpPr>
        <p:spPr>
          <a:xfrm>
            <a:off x="-93245" y="3723986"/>
            <a:ext cx="3031797" cy="17872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b="1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  <a:latin typeface="+mj-lt"/>
              </a:rPr>
              <a:t>Hull modification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+mj-lt"/>
              </a:rPr>
              <a:t>High velocity water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+mj-lt"/>
              </a:rPr>
              <a:t>Full season of sampling </a:t>
            </a:r>
          </a:p>
          <a:p>
            <a:pPr lvl="1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04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01462" y="1825625"/>
            <a:ext cx="845233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702F52-86BF-5146-ADB9-58EB66F83AA6}"/>
              </a:ext>
            </a:extLst>
          </p:cNvPr>
          <p:cNvSpPr txBox="1">
            <a:spLocks/>
          </p:cNvSpPr>
          <p:nvPr/>
        </p:nvSpPr>
        <p:spPr>
          <a:xfrm>
            <a:off x="751596" y="4340135"/>
            <a:ext cx="3275440" cy="1534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Hull modified to reduce “wandering” in higher water velocities</a:t>
            </a:r>
          </a:p>
          <a:p>
            <a:pPr lvl="1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5F8821-7400-0744-833D-88B15E69EBB7}"/>
              </a:ext>
            </a:extLst>
          </p:cNvPr>
          <p:cNvSpPr txBox="1">
            <a:spLocks/>
          </p:cNvSpPr>
          <p:nvPr/>
        </p:nvSpPr>
        <p:spPr>
          <a:xfrm>
            <a:off x="6467097" y="16725"/>
            <a:ext cx="5724903" cy="5390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Columbia Class PIT Barge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A79FBA-A8DB-0E4B-82BC-BA24FCB61B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630" y="4017499"/>
            <a:ext cx="4631199" cy="2515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620742-5C67-3A45-88E8-60BA76100809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036" y="728763"/>
            <a:ext cx="7981070" cy="2932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713EAD-B6AB-EC47-B313-9A326CAB34CD}"/>
              </a:ext>
            </a:extLst>
          </p:cNvPr>
          <p:cNvSpPr txBox="1"/>
          <p:nvPr/>
        </p:nvSpPr>
        <p:spPr>
          <a:xfrm>
            <a:off x="6456649" y="4017569"/>
            <a:ext cx="173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B59B5-BD87-1E48-A417-0A9349F4E06E}"/>
              </a:ext>
            </a:extLst>
          </p:cNvPr>
          <p:cNvSpPr txBox="1"/>
          <p:nvPr/>
        </p:nvSpPr>
        <p:spPr>
          <a:xfrm>
            <a:off x="3313510" y="739380"/>
            <a:ext cx="173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19681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01462" y="1825625"/>
            <a:ext cx="845233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3273A8-7820-1C42-97E6-B8FD92ABA979}"/>
              </a:ext>
            </a:extLst>
          </p:cNvPr>
          <p:cNvSpPr txBox="1">
            <a:spLocks/>
          </p:cNvSpPr>
          <p:nvPr/>
        </p:nvSpPr>
        <p:spPr>
          <a:xfrm>
            <a:off x="6467097" y="16725"/>
            <a:ext cx="5724903" cy="5390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Columbia Class PIT Barge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2779FD-920C-FD4E-95DF-A280E55B85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06" y="3253529"/>
            <a:ext cx="6219930" cy="32560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E0C06B-91EC-404F-AFFC-263D0CC6D6A7}"/>
              </a:ext>
            </a:extLst>
          </p:cNvPr>
          <p:cNvSpPr txBox="1"/>
          <p:nvPr/>
        </p:nvSpPr>
        <p:spPr>
          <a:xfrm>
            <a:off x="2644712" y="1193119"/>
            <a:ext cx="4012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2020 Results –</a:t>
            </a: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Captured ~3/4’s of the season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	(4/27/20 - 7/22/20)</a:t>
            </a: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897E8-8ABD-024C-B33A-CBBE4EFA4B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598" y="819422"/>
            <a:ext cx="5116176" cy="24698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8AAE66-154E-3C43-A039-90BF69C7627D}"/>
              </a:ext>
            </a:extLst>
          </p:cNvPr>
          <p:cNvCxnSpPr>
            <a:cxnSpLocks/>
          </p:cNvCxnSpPr>
          <p:nvPr/>
        </p:nvCxnSpPr>
        <p:spPr>
          <a:xfrm>
            <a:off x="8563841" y="1260764"/>
            <a:ext cx="0" cy="1632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76BF247-E208-AF41-B7ED-2F2BC1EC8F6E}"/>
              </a:ext>
            </a:extLst>
          </p:cNvPr>
          <p:cNvSpPr txBox="1"/>
          <p:nvPr/>
        </p:nvSpPr>
        <p:spPr>
          <a:xfrm>
            <a:off x="7323104" y="3690788"/>
            <a:ext cx="44506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Max flow (Cascade Is.) – 408.23 kcfs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Water velocity – 11.7 fps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(measured by contractor)</a:t>
            </a:r>
          </a:p>
          <a:p>
            <a:pPr lvl="1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May 8</a:t>
            </a:r>
            <a:r>
              <a:rPr lang="en-US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the barge carried anchor 2 miles downstream</a:t>
            </a: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May 11</a:t>
            </a:r>
            <a:r>
              <a:rPr lang="en-US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barge was reset with 6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klb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anchor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76A189-BD16-2543-B0AD-62C01083D1E2}"/>
              </a:ext>
            </a:extLst>
          </p:cNvPr>
          <p:cNvCxnSpPr>
            <a:cxnSpLocks/>
          </p:cNvCxnSpPr>
          <p:nvPr/>
        </p:nvCxnSpPr>
        <p:spPr>
          <a:xfrm>
            <a:off x="1691987" y="3499557"/>
            <a:ext cx="0" cy="25799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2466E5-5891-4D4A-90E4-3CF0ECC19C4D}"/>
              </a:ext>
            </a:extLst>
          </p:cNvPr>
          <p:cNvCxnSpPr>
            <a:cxnSpLocks/>
          </p:cNvCxnSpPr>
          <p:nvPr/>
        </p:nvCxnSpPr>
        <p:spPr>
          <a:xfrm>
            <a:off x="1969077" y="3499557"/>
            <a:ext cx="0" cy="25799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01462" y="1825625"/>
            <a:ext cx="845233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3273A8-7820-1C42-97E6-B8FD92ABA979}"/>
              </a:ext>
            </a:extLst>
          </p:cNvPr>
          <p:cNvSpPr txBox="1">
            <a:spLocks/>
          </p:cNvSpPr>
          <p:nvPr/>
        </p:nvSpPr>
        <p:spPr>
          <a:xfrm>
            <a:off x="6467097" y="16725"/>
            <a:ext cx="5724903" cy="5390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Columbia Class PIT Barge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7F7E0F-D0B1-324D-BEA3-DAD105A0E9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809" y="861799"/>
            <a:ext cx="5271477" cy="2657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EE55E6-466D-C547-BFBE-2BC49C149D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224" y="3864037"/>
            <a:ext cx="5289062" cy="2657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E0C06B-91EC-404F-AFFC-263D0CC6D6A7}"/>
              </a:ext>
            </a:extLst>
          </p:cNvPr>
          <p:cNvSpPr txBox="1"/>
          <p:nvPr/>
        </p:nvSpPr>
        <p:spPr>
          <a:xfrm>
            <a:off x="2680922" y="1511119"/>
            <a:ext cx="40128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2020 Results –</a:t>
            </a: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625 Unique Detections total (4/27/20 - 7/22/20)</a:t>
            </a: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Trawl ~11,240 mean det.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(17,18,19)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9EA4DA-A741-CD45-8351-68EBEDAC9D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321" y="4334385"/>
            <a:ext cx="2871416" cy="211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01462" y="1825625"/>
            <a:ext cx="845233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A45E2D-E70C-6242-B076-EEC962F8C267}"/>
              </a:ext>
            </a:extLst>
          </p:cNvPr>
          <p:cNvSpPr txBox="1">
            <a:spLocks/>
          </p:cNvSpPr>
          <p:nvPr/>
        </p:nvSpPr>
        <p:spPr>
          <a:xfrm>
            <a:off x="6467097" y="16725"/>
            <a:ext cx="5724903" cy="5390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Columbia Class PIT Barge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08B77-B833-2248-813A-2981148C9D09}"/>
              </a:ext>
            </a:extLst>
          </p:cNvPr>
          <p:cNvSpPr txBox="1"/>
          <p:nvPr/>
        </p:nvSpPr>
        <p:spPr>
          <a:xfrm>
            <a:off x="402525" y="3559629"/>
            <a:ext cx="214671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Possible future deployment sites</a:t>
            </a:r>
          </a:p>
          <a:p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Bonneville forebay (PH1)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Drano lake (cw refugia)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Willamette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40E11-F8BD-DC4C-9A30-F8971CA4DE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242" y="762000"/>
            <a:ext cx="5582094" cy="4593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4F83A5-220E-8E46-A62F-EA806BFF99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307" y="4016829"/>
            <a:ext cx="5045240" cy="2456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DF2B10-C66B-5B4E-8F7C-315D28F612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216" y="599992"/>
            <a:ext cx="3517870" cy="3226969"/>
          </a:xfrm>
          <a:prstGeom prst="rect">
            <a:avLst/>
          </a:prstGeom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871AEB19-AB70-C041-97D4-C9153B5189A2}"/>
              </a:ext>
            </a:extLst>
          </p:cNvPr>
          <p:cNvSpPr/>
          <p:nvPr/>
        </p:nvSpPr>
        <p:spPr>
          <a:xfrm>
            <a:off x="10842423" y="1117533"/>
            <a:ext cx="237506" cy="242476"/>
          </a:xfrm>
          <a:prstGeom prst="star5">
            <a:avLst>
              <a:gd name="adj" fmla="val 20273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323B0EEE-A643-ED4C-B2BC-9A007EAD48A7}"/>
              </a:ext>
            </a:extLst>
          </p:cNvPr>
          <p:cNvSpPr/>
          <p:nvPr/>
        </p:nvSpPr>
        <p:spPr>
          <a:xfrm>
            <a:off x="7325348" y="5450139"/>
            <a:ext cx="237506" cy="242476"/>
          </a:xfrm>
          <a:prstGeom prst="star5">
            <a:avLst>
              <a:gd name="adj" fmla="val 20273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6AC38782-EA17-CD4D-89FC-1163804E0CCD}"/>
              </a:ext>
            </a:extLst>
          </p:cNvPr>
          <p:cNvSpPr/>
          <p:nvPr/>
        </p:nvSpPr>
        <p:spPr>
          <a:xfrm>
            <a:off x="4910950" y="3584485"/>
            <a:ext cx="237506" cy="242476"/>
          </a:xfrm>
          <a:prstGeom prst="star5">
            <a:avLst>
              <a:gd name="adj" fmla="val 20273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36348</TotalTime>
  <Words>232</Words>
  <Application>Microsoft Macintosh PowerPoint</Application>
  <PresentationFormat>Widescreen</PresentationFormat>
  <Paragraphs>89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Courier</vt:lpstr>
      <vt:lpstr>Times New Roman</vt:lpstr>
      <vt:lpstr>Wingdings</vt:lpstr>
      <vt:lpstr>Wingdings 3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NWFSC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Axel</dc:creator>
  <cp:lastModifiedBy>Gabriel Brooks</cp:lastModifiedBy>
  <cp:revision>323</cp:revision>
  <cp:lastPrinted>2018-10-11T19:50:15Z</cp:lastPrinted>
  <dcterms:created xsi:type="dcterms:W3CDTF">2016-10-17T18:30:54Z</dcterms:created>
  <dcterms:modified xsi:type="dcterms:W3CDTF">2020-08-05T16:25:26Z</dcterms:modified>
</cp:coreProperties>
</file>