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732" r:id="rId5"/>
    <p:sldMasterId id="2147483723" r:id="rId6"/>
  </p:sldMasterIdLst>
  <p:notesMasterIdLst>
    <p:notesMasterId r:id="rId19"/>
  </p:notesMasterIdLst>
  <p:handoutMasterIdLst>
    <p:handoutMasterId r:id="rId20"/>
  </p:handoutMasterIdLst>
  <p:sldIdLst>
    <p:sldId id="261" r:id="rId7"/>
    <p:sldId id="324" r:id="rId8"/>
    <p:sldId id="289" r:id="rId9"/>
    <p:sldId id="319" r:id="rId10"/>
    <p:sldId id="280" r:id="rId11"/>
    <p:sldId id="323" r:id="rId12"/>
    <p:sldId id="273" r:id="rId13"/>
    <p:sldId id="290" r:id="rId14"/>
    <p:sldId id="294" r:id="rId15"/>
    <p:sldId id="291" r:id="rId16"/>
    <p:sldId id="292" r:id="rId17"/>
    <p:sldId id="32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C8C8"/>
    <a:srgbClr val="828282"/>
    <a:srgbClr val="83847A"/>
    <a:srgbClr val="A0A0A0"/>
    <a:srgbClr val="969696"/>
    <a:srgbClr val="919191"/>
    <a:srgbClr val="FDFDFD"/>
    <a:srgbClr val="979890"/>
    <a:srgbClr val="787971"/>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586" autoAdjust="0"/>
  </p:normalViewPr>
  <p:slideViewPr>
    <p:cSldViewPr snapToGrid="0">
      <p:cViewPr varScale="1">
        <p:scale>
          <a:sx n="90" d="100"/>
          <a:sy n="90" d="100"/>
        </p:scale>
        <p:origin x="216" y="84"/>
      </p:cViewPr>
      <p:guideLst/>
    </p:cSldViewPr>
  </p:slideViewPr>
  <p:outlineViewPr>
    <p:cViewPr>
      <p:scale>
        <a:sx n="33" d="100"/>
        <a:sy n="33" d="100"/>
      </p:scale>
      <p:origin x="0" y="-450"/>
    </p:cViewPr>
  </p:outlineViewPr>
  <p:notesTextViewPr>
    <p:cViewPr>
      <p:scale>
        <a:sx n="1" d="1"/>
        <a:sy n="1" d="1"/>
      </p:scale>
      <p:origin x="0" y="0"/>
    </p:cViewPr>
  </p:notesTextViewPr>
  <p:notesViewPr>
    <p:cSldViewPr snapToGrid="0" showGuides="1">
      <p:cViewPr varScale="1">
        <p:scale>
          <a:sx n="92" d="100"/>
          <a:sy n="92" d="100"/>
        </p:scale>
        <p:origin x="287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8/6/2020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8/6/2020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2</a:t>
            </a:fld>
            <a:endParaRPr lang="en-US"/>
          </a:p>
        </p:txBody>
      </p:sp>
    </p:spTree>
    <p:extLst>
      <p:ext uri="{BB962C8B-B14F-4D97-AF65-F5344CB8AC3E}">
        <p14:creationId xmlns:p14="http://schemas.microsoft.com/office/powerpoint/2010/main" val="320717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3</a:t>
            </a:fld>
            <a:endParaRPr lang="en-US"/>
          </a:p>
        </p:txBody>
      </p:sp>
    </p:spTree>
    <p:extLst>
      <p:ext uri="{BB962C8B-B14F-4D97-AF65-F5344CB8AC3E}">
        <p14:creationId xmlns:p14="http://schemas.microsoft.com/office/powerpoint/2010/main" val="60215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5</a:t>
            </a:fld>
            <a:endParaRPr lang="en-US"/>
          </a:p>
        </p:txBody>
      </p:sp>
    </p:spTree>
    <p:extLst>
      <p:ext uri="{BB962C8B-B14F-4D97-AF65-F5344CB8AC3E}">
        <p14:creationId xmlns:p14="http://schemas.microsoft.com/office/powerpoint/2010/main" val="2160515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8</a:t>
            </a:fld>
            <a:endParaRPr lang="en-US"/>
          </a:p>
        </p:txBody>
      </p:sp>
    </p:spTree>
    <p:extLst>
      <p:ext uri="{BB962C8B-B14F-4D97-AF65-F5344CB8AC3E}">
        <p14:creationId xmlns:p14="http://schemas.microsoft.com/office/powerpoint/2010/main" val="1942508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9</a:t>
            </a:fld>
            <a:endParaRPr lang="en-US"/>
          </a:p>
        </p:txBody>
      </p:sp>
    </p:spTree>
    <p:extLst>
      <p:ext uri="{BB962C8B-B14F-4D97-AF65-F5344CB8AC3E}">
        <p14:creationId xmlns:p14="http://schemas.microsoft.com/office/powerpoint/2010/main" val="2246831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10</a:t>
            </a:fld>
            <a:endParaRPr lang="en-US"/>
          </a:p>
        </p:txBody>
      </p:sp>
    </p:spTree>
    <p:extLst>
      <p:ext uri="{BB962C8B-B14F-4D97-AF65-F5344CB8AC3E}">
        <p14:creationId xmlns:p14="http://schemas.microsoft.com/office/powerpoint/2010/main" val="30001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11</a:t>
            </a:fld>
            <a:endParaRPr lang="en-US"/>
          </a:p>
        </p:txBody>
      </p:sp>
    </p:spTree>
    <p:extLst>
      <p:ext uri="{BB962C8B-B14F-4D97-AF65-F5344CB8AC3E}">
        <p14:creationId xmlns:p14="http://schemas.microsoft.com/office/powerpoint/2010/main" val="2757324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12</a:t>
            </a:fld>
            <a:endParaRPr lang="en-US"/>
          </a:p>
        </p:txBody>
      </p:sp>
    </p:spTree>
    <p:extLst>
      <p:ext uri="{BB962C8B-B14F-4D97-AF65-F5344CB8AC3E}">
        <p14:creationId xmlns:p14="http://schemas.microsoft.com/office/powerpoint/2010/main" val="1053378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3"/>
          <p:cNvSpPr>
            <a:spLocks noGrp="1"/>
          </p:cNvSpPr>
          <p:nvPr>
            <p:ph sz="quarter" idx="10"/>
          </p:nvPr>
        </p:nvSpPr>
        <p:spPr>
          <a:xfrm>
            <a:off x="365760" y="1252728"/>
            <a:ext cx="11475720" cy="5257800"/>
          </a:xfrm>
        </p:spPr>
        <p:txBody>
          <a:bodyPr lIns="0" tIns="0" rIns="0" bIns="0"/>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1194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206101087"/>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ight Grey Blank">
    <p:bg>
      <p:bgPr>
        <a:solidFill>
          <a:srgbClr val="C8C8C8"/>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30404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ark Gray Blank">
    <p:bg>
      <p:bgPr>
        <a:solidFill>
          <a:srgbClr val="828282"/>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961876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3249369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365760" y="8336447"/>
            <a:ext cx="10525468" cy="226770"/>
          </a:xfrm>
          <a:prstGeom prst="rect">
            <a:avLst/>
          </a:prstGeom>
        </p:spPr>
        <p:txBody>
          <a:bodyPr/>
          <a:lstStyle/>
          <a:p>
            <a:endParaRPr lang="en-US" dirty="0"/>
          </a:p>
        </p:txBody>
      </p:sp>
      <p:sp>
        <p:nvSpPr>
          <p:cNvPr id="4" name="Date Placeholder 3"/>
          <p:cNvSpPr>
            <a:spLocks noGrp="1"/>
          </p:cNvSpPr>
          <p:nvPr>
            <p:ph type="dt" sz="half" idx="11"/>
          </p:nvPr>
        </p:nvSpPr>
        <p:spPr>
          <a:xfrm>
            <a:off x="10891228" y="8334617"/>
            <a:ext cx="950252" cy="228600"/>
          </a:xfrm>
          <a:prstGeom prst="rect">
            <a:avLst/>
          </a:prstGeom>
        </p:spPr>
        <p:txBody>
          <a:bodyPr/>
          <a:lstStyle/>
          <a:p>
            <a:fld id="{0D5B6B94-6F19-4E2B-82A4-E3780F0317F0}" type="datetimeFigureOut">
              <a:rPr lang="en-US" smtClean="0"/>
              <a:pPr/>
              <a:t>8/6/2020</a:t>
            </a:fld>
            <a:endParaRPr lang="en-US" dirty="0"/>
          </a:p>
        </p:txBody>
      </p:sp>
    </p:spTree>
    <p:extLst>
      <p:ext uri="{BB962C8B-B14F-4D97-AF65-F5344CB8AC3E}">
        <p14:creationId xmlns:p14="http://schemas.microsoft.com/office/powerpoint/2010/main" val="1219039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086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96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957805"/>
            <a:ext cx="11658600" cy="1285874"/>
          </a:xfrm>
          <a:prstGeom prst="rect">
            <a:avLst/>
          </a:prstGeom>
          <a:noFill/>
          <a:ln w="9525">
            <a:noFill/>
            <a:miter lim="800000"/>
            <a:headEnd/>
            <a:tailEnd/>
          </a:ln>
        </p:spPr>
        <p:txBody>
          <a:bodyPr anchor="ctr" anchorCtr="0"/>
          <a:lstStyle>
            <a:lvl1pPr algn="ctr">
              <a:defRPr sz="3200" baseline="0">
                <a:solidFill>
                  <a:schemeClr val="tx1">
                    <a:lumMod val="75000"/>
                    <a:lumOff val="25000"/>
                  </a:schemeClr>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4275493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365760" y="1252728"/>
            <a:ext cx="11475720" cy="5257800"/>
          </a:xfrm>
          <a:prstGeom prst="rect">
            <a:avLst/>
          </a:prstGeom>
        </p:spPr>
        <p:txBody>
          <a:bodyPr lIns="0" tIns="0" rIns="0" bIns="0"/>
          <a:lstStyle/>
          <a:p>
            <a:endParaRPr lang="en-US"/>
          </a:p>
        </p:txBody>
      </p:sp>
      <p:sp>
        <p:nvSpPr>
          <p:cNvPr id="5" name="Title 1"/>
          <p:cNvSpPr>
            <a:spLocks noGrp="1"/>
          </p:cNvSpPr>
          <p:nvPr>
            <p:ph type="title"/>
          </p:nvPr>
        </p:nvSpPr>
        <p:spPr>
          <a:xfrm>
            <a:off x="365760" y="137160"/>
            <a:ext cx="9875520" cy="996696"/>
          </a:xfrm>
        </p:spPr>
        <p:txBody>
          <a:bodyPr/>
          <a:lstStyle/>
          <a:p>
            <a:r>
              <a:rPr lang="en-US" dirty="0"/>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lor Palette Reference">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66700" y="1938344"/>
            <a:ext cx="5829300" cy="3001617"/>
          </a:xfrm>
          <a:prstGeom prst="rect">
            <a:avLst/>
          </a:prstGeom>
          <a:noFill/>
          <a:ln w="50800" cmpd="dbl">
            <a:solidFill>
              <a:schemeClr val="tx1"/>
            </a:solidFill>
          </a:ln>
        </p:spPr>
        <p:txBody>
          <a:bodyPr wrap="square" rtlCol="0" anchor="b" anchorCtr="0">
            <a:noAutofit/>
          </a:bodyPr>
          <a:lstStyle/>
          <a:p>
            <a:r>
              <a:rPr lang="en-US" dirty="0"/>
              <a:t>Use</a:t>
            </a:r>
            <a:r>
              <a:rPr lang="en-US" baseline="0" dirty="0"/>
              <a:t> for Standard Content Slide Colors</a:t>
            </a:r>
            <a:endParaRPr lang="en-US" dirty="0"/>
          </a:p>
        </p:txBody>
      </p:sp>
      <p:sp>
        <p:nvSpPr>
          <p:cNvPr id="2" name="TextBox 1"/>
          <p:cNvSpPr txBox="1"/>
          <p:nvPr userDrawn="1"/>
        </p:nvSpPr>
        <p:spPr>
          <a:xfrm>
            <a:off x="6096000" y="1938344"/>
            <a:ext cx="5829300" cy="3001617"/>
          </a:xfrm>
          <a:prstGeom prst="rect">
            <a:avLst/>
          </a:prstGeom>
          <a:noFill/>
          <a:ln w="50800" cmpd="dbl">
            <a:solidFill>
              <a:schemeClr val="tx1"/>
            </a:solidFill>
          </a:ln>
        </p:spPr>
        <p:txBody>
          <a:bodyPr wrap="square" rtlCol="0" anchor="b" anchorCtr="0">
            <a:noAutofit/>
          </a:bodyPr>
          <a:lstStyle/>
          <a:p>
            <a:r>
              <a:rPr lang="en-US" dirty="0"/>
              <a:t>Use</a:t>
            </a:r>
            <a:r>
              <a:rPr lang="en-US" baseline="0" dirty="0"/>
              <a:t> for Chart Colors</a:t>
            </a:r>
            <a:endParaRPr lang="en-US" dirty="0"/>
          </a:p>
        </p:txBody>
      </p:sp>
      <p:grpSp>
        <p:nvGrpSpPr>
          <p:cNvPr id="21" name="Group 20"/>
          <p:cNvGrpSpPr/>
          <p:nvPr userDrawn="1"/>
        </p:nvGrpSpPr>
        <p:grpSpPr>
          <a:xfrm>
            <a:off x="372234" y="2286566"/>
            <a:ext cx="11458322"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217</a:t>
              </a:r>
            </a:p>
            <a:p>
              <a:pPr algn="ctr">
                <a:defRPr/>
              </a:pPr>
              <a:r>
                <a:rPr lang="en-US" sz="1000" b="1" dirty="0">
                  <a:solidFill>
                    <a:schemeClr val="tx1"/>
                  </a:solidFill>
                </a:rPr>
                <a:t>217</a:t>
              </a:r>
            </a:p>
            <a:p>
              <a:pPr algn="ctr">
                <a:defRPr/>
              </a:pPr>
              <a:r>
                <a:rPr lang="en-US" sz="1000" b="1" dirty="0">
                  <a:solidFill>
                    <a:schemeClr val="tx1"/>
                  </a:solidFill>
                </a:rPr>
                <a:t>217</a:t>
              </a:r>
            </a:p>
            <a:p>
              <a:pPr algn="ctr">
                <a:defRPr/>
              </a:pPr>
              <a:endParaRPr lang="en-US" sz="1000" b="1" dirty="0">
                <a:solidFill>
                  <a:schemeClr val="tx1"/>
                </a:solidFill>
              </a:endParaRPr>
            </a:p>
            <a:p>
              <a:pPr algn="ctr">
                <a:defRPr/>
              </a:pPr>
              <a:r>
                <a:rPr lang="en-US" sz="1000" b="1" dirty="0">
                  <a:solidFill>
                    <a:schemeClr val="tx1"/>
                  </a:solidFill>
                </a:rPr>
                <a:t>#d8d9d8</a:t>
              </a: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200</a:t>
              </a:r>
            </a:p>
            <a:p>
              <a:pPr algn="ctr">
                <a:defRPr/>
              </a:pPr>
              <a:r>
                <a:rPr lang="en-US" sz="1000" b="1" dirty="0">
                  <a:solidFill>
                    <a:schemeClr val="tx1"/>
                  </a:solidFill>
                </a:rPr>
                <a:t>200</a:t>
              </a:r>
            </a:p>
            <a:p>
              <a:pPr algn="ctr">
                <a:defRPr/>
              </a:pPr>
              <a:r>
                <a:rPr lang="en-US" sz="1000" b="1" dirty="0">
                  <a:solidFill>
                    <a:schemeClr val="tx1"/>
                  </a:solidFill>
                </a:rPr>
                <a:t>200</a:t>
              </a:r>
            </a:p>
            <a:p>
              <a:pPr algn="ctr">
                <a:defRPr/>
              </a:pPr>
              <a:endParaRPr lang="en-US" sz="1000" b="1" dirty="0">
                <a:solidFill>
                  <a:schemeClr val="tx1"/>
                </a:solidFill>
              </a:endParaRPr>
            </a:p>
            <a:p>
              <a:pPr algn="ctr">
                <a:defRPr/>
              </a:pPr>
              <a:r>
                <a:rPr lang="en-US" sz="1000" b="1" dirty="0">
                  <a:solidFill>
                    <a:schemeClr val="tx1"/>
                  </a:solidFill>
                </a:rPr>
                <a:t>#c9c9c9</a:t>
              </a: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255</a:t>
              </a:r>
            </a:p>
            <a:p>
              <a:pPr algn="ctr">
                <a:defRPr/>
              </a:pPr>
              <a:r>
                <a:rPr lang="en-US" sz="1000" b="1" dirty="0">
                  <a:solidFill>
                    <a:schemeClr val="tx1"/>
                  </a:solidFill>
                </a:rPr>
                <a:t>255</a:t>
              </a:r>
            </a:p>
            <a:p>
              <a:pPr algn="ctr">
                <a:defRPr/>
              </a:pPr>
              <a:r>
                <a:rPr lang="en-US" sz="1000" b="1" dirty="0">
                  <a:solidFill>
                    <a:schemeClr val="tx1"/>
                  </a:solidFill>
                </a:rPr>
                <a:t>255</a:t>
              </a:r>
            </a:p>
            <a:p>
              <a:pPr algn="ctr">
                <a:defRPr/>
              </a:pPr>
              <a:endParaRPr lang="en-US" sz="1000" b="1" dirty="0">
                <a:solidFill>
                  <a:schemeClr val="tx1"/>
                </a:solidFill>
              </a:endParaRPr>
            </a:p>
            <a:p>
              <a:pPr algn="ctr">
                <a:defRPr/>
              </a:pPr>
              <a:r>
                <a:rPr lang="en-US" sz="1000" b="1" dirty="0">
                  <a:solidFill>
                    <a:schemeClr val="tx1"/>
                  </a:solidFill>
                </a:rPr>
                <a:t>#83847a</a:t>
              </a: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2</a:t>
              </a:r>
            </a:p>
            <a:p>
              <a:pPr algn="ctr">
                <a:defRPr/>
              </a:pPr>
              <a:r>
                <a:rPr lang="en-US" sz="1000" b="1" dirty="0">
                  <a:solidFill>
                    <a:schemeClr val="bg1"/>
                  </a:solidFill>
                </a:rPr>
                <a:t>0</a:t>
              </a:r>
            </a:p>
            <a:p>
              <a:pPr algn="ctr">
                <a:defRPr/>
              </a:pPr>
              <a:r>
                <a:rPr lang="en-US" sz="1000" b="1" dirty="0">
                  <a:solidFill>
                    <a:schemeClr val="bg1"/>
                  </a:solidFill>
                </a:rPr>
                <a:t>0</a:t>
              </a:r>
            </a:p>
            <a:p>
              <a:pPr algn="ctr">
                <a:defRPr/>
              </a:pPr>
              <a:endParaRPr lang="en-US" sz="1000" b="1" dirty="0">
                <a:solidFill>
                  <a:schemeClr val="bg1"/>
                </a:solidFill>
              </a:endParaRPr>
            </a:p>
            <a:p>
              <a:pPr algn="ctr">
                <a:defRPr/>
              </a:pPr>
              <a:r>
                <a:rPr lang="en-US" sz="1000" b="1" dirty="0">
                  <a:solidFill>
                    <a:schemeClr val="bg1"/>
                  </a:solidFill>
                </a:rPr>
                <a:t>#020000</a:t>
              </a: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163</a:t>
              </a:r>
            </a:p>
            <a:p>
              <a:pPr algn="ctr">
                <a:defRPr/>
              </a:pPr>
              <a:r>
                <a:rPr lang="en-US" sz="1000" b="1" dirty="0">
                  <a:solidFill>
                    <a:schemeClr val="tx1"/>
                  </a:solidFill>
                </a:rPr>
                <a:t>163</a:t>
              </a:r>
            </a:p>
            <a:p>
              <a:pPr algn="ctr">
                <a:defRPr/>
              </a:pPr>
              <a:r>
                <a:rPr lang="en-US" sz="1000" b="1" dirty="0">
                  <a:solidFill>
                    <a:schemeClr val="tx1"/>
                  </a:solidFill>
                </a:rPr>
                <a:t>163</a:t>
              </a:r>
            </a:p>
            <a:p>
              <a:pPr algn="ctr">
                <a:defRPr/>
              </a:pPr>
              <a:endParaRPr lang="en-US" sz="1000" b="1" dirty="0">
                <a:solidFill>
                  <a:schemeClr val="tx1"/>
                </a:solidFill>
              </a:endParaRPr>
            </a:p>
            <a:p>
              <a:pPr algn="ctr">
                <a:defRPr/>
              </a:pPr>
              <a:r>
                <a:rPr lang="en-US" sz="1000" b="1" dirty="0">
                  <a:solidFill>
                    <a:schemeClr val="tx1"/>
                  </a:solidFill>
                </a:rPr>
                <a:t>#a3a3a2</a:t>
              </a: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131</a:t>
              </a:r>
            </a:p>
            <a:p>
              <a:pPr algn="ctr">
                <a:defRPr/>
              </a:pPr>
              <a:r>
                <a:rPr lang="en-US" sz="1000" b="1" dirty="0">
                  <a:solidFill>
                    <a:schemeClr val="tx1"/>
                  </a:solidFill>
                </a:rPr>
                <a:t>132</a:t>
              </a:r>
            </a:p>
            <a:p>
              <a:pPr algn="ctr">
                <a:defRPr/>
              </a:pPr>
              <a:r>
                <a:rPr lang="en-US" sz="1000" b="1" dirty="0">
                  <a:solidFill>
                    <a:schemeClr val="tx1"/>
                  </a:solidFill>
                </a:rPr>
                <a:t>122</a:t>
              </a:r>
            </a:p>
            <a:p>
              <a:pPr algn="ctr">
                <a:defRPr/>
              </a:pPr>
              <a:endParaRPr lang="en-US" sz="1000" b="1" dirty="0">
                <a:solidFill>
                  <a:schemeClr val="tx1"/>
                </a:solidFill>
              </a:endParaRPr>
            </a:p>
            <a:p>
              <a:pPr algn="ctr">
                <a:defRPr/>
              </a:pPr>
              <a:r>
                <a:rPr lang="en-US" sz="1000" b="1" dirty="0">
                  <a:solidFill>
                    <a:schemeClr val="tx1"/>
                  </a:solidFill>
                </a:rPr>
                <a:t>#83847a</a:t>
              </a: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223</a:t>
              </a:r>
            </a:p>
            <a:p>
              <a:pPr algn="ctr">
                <a:defRPr/>
              </a:pPr>
              <a:r>
                <a:rPr lang="en-US" sz="1000" b="1" dirty="0">
                  <a:solidFill>
                    <a:schemeClr val="bg1"/>
                  </a:solidFill>
                </a:rPr>
                <a:t>31</a:t>
              </a:r>
            </a:p>
            <a:p>
              <a:pPr algn="ctr">
                <a:defRPr/>
              </a:pPr>
              <a:r>
                <a:rPr lang="en-US" sz="1000" b="1" dirty="0">
                  <a:solidFill>
                    <a:schemeClr val="bg1"/>
                  </a:solidFill>
                </a:rPr>
                <a:t>46</a:t>
              </a:r>
            </a:p>
            <a:p>
              <a:pPr algn="ctr">
                <a:defRPr/>
              </a:pPr>
              <a:endParaRPr lang="en-US" sz="1000" b="1" dirty="0">
                <a:solidFill>
                  <a:schemeClr val="bg1"/>
                </a:solidFill>
              </a:endParaRPr>
            </a:p>
            <a:p>
              <a:pPr algn="ctr">
                <a:defRPr/>
              </a:pPr>
              <a:r>
                <a:rPr lang="en-US" sz="1000" b="1" dirty="0">
                  <a:solidFill>
                    <a:schemeClr val="bg1"/>
                  </a:solidFill>
                </a:rPr>
                <a:t>#ef4236</a:t>
              </a: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110</a:t>
              </a:r>
            </a:p>
            <a:p>
              <a:pPr algn="ctr">
                <a:defRPr/>
              </a:pPr>
              <a:r>
                <a:rPr lang="en-US" sz="1000" b="1" dirty="0">
                  <a:solidFill>
                    <a:schemeClr val="tx1"/>
                  </a:solidFill>
                </a:rPr>
                <a:t>135</a:t>
              </a:r>
            </a:p>
            <a:p>
              <a:pPr algn="ctr">
                <a:defRPr/>
              </a:pPr>
              <a:r>
                <a:rPr lang="en-US" sz="1000" b="1" dirty="0">
                  <a:solidFill>
                    <a:schemeClr val="tx1"/>
                  </a:solidFill>
                </a:rPr>
                <a:t>120</a:t>
              </a:r>
            </a:p>
            <a:p>
              <a:pPr algn="ctr">
                <a:defRPr/>
              </a:pPr>
              <a:endParaRPr lang="en-US" sz="1000" b="1" dirty="0">
                <a:solidFill>
                  <a:schemeClr val="tx1"/>
                </a:solidFill>
              </a:endParaRPr>
            </a:p>
            <a:p>
              <a:pPr algn="ctr">
                <a:defRPr/>
              </a:pPr>
              <a:r>
                <a:rPr lang="en-US" sz="1000" b="1" dirty="0">
                  <a:solidFill>
                    <a:schemeClr val="tx1"/>
                  </a:solidFill>
                </a:rPr>
                <a:t>#6f8779</a:t>
              </a: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112</a:t>
              </a:r>
            </a:p>
            <a:p>
              <a:pPr algn="ctr">
                <a:defRPr/>
              </a:pPr>
              <a:r>
                <a:rPr lang="en-US" sz="1000" b="1" dirty="0">
                  <a:solidFill>
                    <a:schemeClr val="bg1"/>
                  </a:solidFill>
                </a:rPr>
                <a:t>92</a:t>
              </a:r>
            </a:p>
            <a:p>
              <a:pPr algn="ctr">
                <a:defRPr/>
              </a:pPr>
              <a:r>
                <a:rPr lang="en-US" sz="1000" b="1" dirty="0">
                  <a:solidFill>
                    <a:schemeClr val="bg1"/>
                  </a:solidFill>
                </a:rPr>
                <a:t>56</a:t>
              </a:r>
            </a:p>
            <a:p>
              <a:pPr algn="ctr">
                <a:defRPr/>
              </a:pPr>
              <a:endParaRPr lang="en-US" sz="1000" b="1" dirty="0">
                <a:solidFill>
                  <a:schemeClr val="bg1"/>
                </a:solidFill>
              </a:endParaRPr>
            </a:p>
            <a:p>
              <a:pPr algn="ctr">
                <a:defRPr/>
              </a:pPr>
              <a:r>
                <a:rPr lang="en-US" sz="1000" b="1" dirty="0">
                  <a:solidFill>
                    <a:schemeClr val="bg1"/>
                  </a:solidFill>
                </a:rPr>
                <a:t>#705d39</a:t>
              </a: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62</a:t>
              </a:r>
            </a:p>
            <a:p>
              <a:pPr algn="ctr">
                <a:defRPr/>
              </a:pPr>
              <a:r>
                <a:rPr lang="en-US" sz="1000" b="1" dirty="0">
                  <a:solidFill>
                    <a:schemeClr val="bg1"/>
                  </a:solidFill>
                </a:rPr>
                <a:t>102</a:t>
              </a:r>
            </a:p>
            <a:p>
              <a:pPr algn="ctr">
                <a:defRPr/>
              </a:pPr>
              <a:r>
                <a:rPr lang="en-US" sz="1000" b="1" dirty="0">
                  <a:solidFill>
                    <a:schemeClr val="bg1"/>
                  </a:solidFill>
                </a:rPr>
                <a:t>130</a:t>
              </a:r>
            </a:p>
            <a:p>
              <a:pPr algn="ctr">
                <a:defRPr/>
              </a:pPr>
              <a:endParaRPr lang="en-US" sz="1000" b="1" dirty="0">
                <a:solidFill>
                  <a:schemeClr val="bg1"/>
                </a:solidFill>
              </a:endParaRPr>
            </a:p>
            <a:p>
              <a:pPr algn="ctr">
                <a:defRPr/>
              </a:pPr>
              <a:r>
                <a:rPr lang="en-US" sz="1000" b="1" dirty="0">
                  <a:solidFill>
                    <a:schemeClr val="bg1"/>
                  </a:solidFill>
                </a:rPr>
                <a:t>#406782</a:t>
              </a: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102</a:t>
              </a:r>
            </a:p>
            <a:p>
              <a:pPr algn="ctr">
                <a:defRPr/>
              </a:pPr>
              <a:r>
                <a:rPr lang="en-US" sz="1000" b="1" dirty="0">
                  <a:solidFill>
                    <a:schemeClr val="bg1"/>
                  </a:solidFill>
                </a:rPr>
                <a:t>56</a:t>
              </a:r>
            </a:p>
            <a:p>
              <a:pPr algn="ctr">
                <a:defRPr/>
              </a:pPr>
              <a:r>
                <a:rPr lang="en-US" sz="1000" b="1" dirty="0">
                  <a:solidFill>
                    <a:schemeClr val="bg1"/>
                  </a:solidFill>
                </a:rPr>
                <a:t>48</a:t>
              </a:r>
            </a:p>
            <a:p>
              <a:pPr algn="ctr">
                <a:defRPr/>
              </a:pPr>
              <a:endParaRPr lang="en-US" sz="1000" b="1" dirty="0">
                <a:solidFill>
                  <a:schemeClr val="bg1"/>
                </a:solidFill>
              </a:endParaRPr>
            </a:p>
            <a:p>
              <a:pPr algn="ctr">
                <a:defRPr/>
              </a:pPr>
              <a:r>
                <a:rPr lang="en-US" sz="1000" b="1" dirty="0">
                  <a:solidFill>
                    <a:schemeClr val="bg1"/>
                  </a:solidFill>
                </a:rPr>
                <a:t>#673931</a:t>
              </a: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130</a:t>
              </a:r>
            </a:p>
            <a:p>
              <a:pPr algn="ctr">
                <a:defRPr/>
              </a:pPr>
              <a:r>
                <a:rPr lang="en-US" sz="1000" b="1" dirty="0">
                  <a:solidFill>
                    <a:schemeClr val="bg1"/>
                  </a:solidFill>
                </a:rPr>
                <a:t>120</a:t>
              </a:r>
            </a:p>
            <a:p>
              <a:pPr algn="ctr">
                <a:defRPr/>
              </a:pPr>
              <a:r>
                <a:rPr lang="en-US" sz="1000" b="1" dirty="0">
                  <a:solidFill>
                    <a:schemeClr val="bg1"/>
                  </a:solidFill>
                </a:rPr>
                <a:t>111</a:t>
              </a:r>
            </a:p>
            <a:p>
              <a:pPr algn="ctr">
                <a:defRPr/>
              </a:pPr>
              <a:endParaRPr lang="en-US" sz="1000" b="1" dirty="0">
                <a:solidFill>
                  <a:schemeClr val="bg1"/>
                </a:solidFill>
              </a:endParaRPr>
            </a:p>
            <a:p>
              <a:pPr algn="ctr">
                <a:defRPr/>
              </a:pPr>
              <a:r>
                <a:rPr lang="en-US" sz="1000" b="1" dirty="0">
                  <a:solidFill>
                    <a:schemeClr val="bg1"/>
                  </a:solidFill>
                </a:rPr>
                <a:t>#837970</a:t>
              </a: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237</a:t>
              </a:r>
            </a:p>
            <a:p>
              <a:pPr algn="ctr">
                <a:defRPr/>
              </a:pPr>
              <a:r>
                <a:rPr lang="en-US" sz="1000" b="1" dirty="0">
                  <a:solidFill>
                    <a:schemeClr val="tx1"/>
                  </a:solidFill>
                </a:rPr>
                <a:t>237</a:t>
              </a:r>
            </a:p>
            <a:p>
              <a:pPr algn="ctr">
                <a:defRPr/>
              </a:pPr>
              <a:r>
                <a:rPr lang="en-US" sz="1000" b="1" dirty="0">
                  <a:solidFill>
                    <a:schemeClr val="tx1"/>
                  </a:solidFill>
                </a:rPr>
                <a:t>237</a:t>
              </a:r>
            </a:p>
            <a:p>
              <a:pPr algn="ctr">
                <a:defRPr/>
              </a:pPr>
              <a:endParaRPr lang="en-US" sz="1000" b="1" dirty="0">
                <a:solidFill>
                  <a:schemeClr val="tx1"/>
                </a:solidFill>
              </a:endParaRPr>
            </a:p>
            <a:p>
              <a:pPr algn="ctr">
                <a:defRPr/>
              </a:pPr>
              <a:r>
                <a:rPr lang="en-US" sz="1000" b="1" dirty="0">
                  <a:solidFill>
                    <a:schemeClr val="tx1"/>
                  </a:solidFill>
                </a:rPr>
                <a:t>#</a:t>
              </a:r>
              <a:r>
                <a:rPr lang="en-US" sz="1000" b="1" dirty="0" err="1">
                  <a:solidFill>
                    <a:schemeClr val="tx1"/>
                  </a:solidFill>
                </a:rPr>
                <a:t>ededed</a:t>
              </a:r>
              <a:endParaRPr lang="en-US" sz="1000" b="1" dirty="0">
                <a:solidFill>
                  <a:schemeClr val="tx1"/>
                </a:solidFill>
              </a:endParaRP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80</a:t>
              </a:r>
            </a:p>
            <a:p>
              <a:pPr algn="ctr">
                <a:defRPr/>
              </a:pPr>
              <a:r>
                <a:rPr lang="en-US" sz="1000" b="1" dirty="0">
                  <a:solidFill>
                    <a:schemeClr val="bg1"/>
                  </a:solidFill>
                </a:rPr>
                <a:t>119</a:t>
              </a:r>
            </a:p>
            <a:p>
              <a:pPr algn="ctr">
                <a:defRPr/>
              </a:pPr>
              <a:r>
                <a:rPr lang="en-US" sz="1000" b="1" dirty="0">
                  <a:solidFill>
                    <a:schemeClr val="bg1"/>
                  </a:solidFill>
                </a:rPr>
                <a:t>27</a:t>
              </a:r>
            </a:p>
            <a:p>
              <a:pPr algn="ctr">
                <a:defRPr/>
              </a:pPr>
              <a:endParaRPr lang="en-US" sz="1000" b="1" dirty="0">
                <a:solidFill>
                  <a:schemeClr val="bg1"/>
                </a:solidFill>
              </a:endParaRPr>
            </a:p>
            <a:p>
              <a:pPr algn="ctr">
                <a:defRPr/>
              </a:pPr>
              <a:r>
                <a:rPr lang="en-US" sz="1000" b="1" dirty="0">
                  <a:solidFill>
                    <a:schemeClr val="bg1"/>
                  </a:solidFill>
                </a:rPr>
                <a:t>#517837</a:t>
              </a: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252</a:t>
              </a:r>
            </a:p>
            <a:p>
              <a:pPr algn="ctr">
                <a:defRPr/>
              </a:pPr>
              <a:r>
                <a:rPr lang="en-US" sz="1000" b="1" dirty="0">
                  <a:solidFill>
                    <a:schemeClr val="tx1"/>
                  </a:solidFill>
                </a:rPr>
                <a:t>174</a:t>
              </a:r>
            </a:p>
            <a:p>
              <a:pPr algn="ctr">
                <a:defRPr/>
              </a:pPr>
              <a:r>
                <a:rPr lang="en-US" sz="1000" b="1" dirty="0">
                  <a:solidFill>
                    <a:schemeClr val="tx1"/>
                  </a:solidFill>
                </a:rPr>
                <a:t>59</a:t>
              </a:r>
            </a:p>
            <a:p>
              <a:pPr algn="ctr">
                <a:defRPr/>
              </a:pPr>
              <a:endParaRPr lang="en-US" sz="1000" b="1" dirty="0">
                <a:solidFill>
                  <a:schemeClr val="tx1"/>
                </a:solidFill>
              </a:endParaRPr>
            </a:p>
            <a:p>
              <a:pPr algn="ctr">
                <a:defRPr/>
              </a:pPr>
              <a:r>
                <a:rPr lang="en-US" sz="1000" b="1" dirty="0">
                  <a:solidFill>
                    <a:schemeClr val="tx1"/>
                  </a:solidFill>
                </a:rPr>
                <a:t>#fbae3d</a:t>
              </a: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83</a:t>
              </a:r>
            </a:p>
            <a:p>
              <a:pPr algn="ctr">
                <a:defRPr/>
              </a:pPr>
              <a:r>
                <a:rPr lang="en-US" sz="1000" b="1" dirty="0">
                  <a:solidFill>
                    <a:schemeClr val="bg1"/>
                  </a:solidFill>
                </a:rPr>
                <a:t>36</a:t>
              </a:r>
            </a:p>
            <a:p>
              <a:pPr algn="ctr">
                <a:defRPr/>
              </a:pPr>
              <a:r>
                <a:rPr lang="en-US" sz="1000" b="1" dirty="0">
                  <a:solidFill>
                    <a:schemeClr val="bg1"/>
                  </a:solidFill>
                </a:rPr>
                <a:t>118</a:t>
              </a:r>
            </a:p>
            <a:p>
              <a:pPr algn="ctr">
                <a:defRPr/>
              </a:pPr>
              <a:endParaRPr lang="en-US" sz="1000" b="1" dirty="0">
                <a:solidFill>
                  <a:schemeClr val="bg1"/>
                </a:solidFill>
              </a:endParaRPr>
            </a:p>
            <a:p>
              <a:pPr algn="ctr">
                <a:defRPr/>
              </a:pPr>
              <a:r>
                <a:rPr lang="en-US" sz="1000" b="1" dirty="0">
                  <a:solidFill>
                    <a:schemeClr val="bg1"/>
                  </a:solidFill>
                </a:rPr>
                <a:t>#542a76</a:t>
              </a:r>
            </a:p>
          </p:txBody>
        </p:sp>
      </p:grpSp>
    </p:spTree>
    <p:extLst>
      <p:ext uri="{BB962C8B-B14F-4D97-AF65-F5344CB8AC3E}">
        <p14:creationId xmlns:p14="http://schemas.microsoft.com/office/powerpoint/2010/main" val="398110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Text + Imag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5" name="Content Placeholder 3"/>
          <p:cNvSpPr>
            <a:spLocks noGrp="1"/>
          </p:cNvSpPr>
          <p:nvPr>
            <p:ph sz="quarter" idx="10"/>
          </p:nvPr>
        </p:nvSpPr>
        <p:spPr>
          <a:xfrm>
            <a:off x="365760" y="1252728"/>
            <a:ext cx="5577840" cy="5257800"/>
          </a:xfrm>
        </p:spPr>
        <p:txBody>
          <a:bodyPr lIns="0" tIns="0" rIns="0" bIns="0" numCol="1" spcCol="228600"/>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1"/>
          </p:nvPr>
        </p:nvSpPr>
        <p:spPr>
          <a:xfrm>
            <a:off x="6240024" y="1252728"/>
            <a:ext cx="5577840" cy="5257800"/>
          </a:xfrm>
        </p:spPr>
        <p:txBody>
          <a:bodyPr/>
          <a:lstStyle/>
          <a:p>
            <a:r>
              <a:rPr lang="en-US"/>
              <a:t>Click icon to add picture</a:t>
            </a:r>
            <a:endParaRPr lang="en-US" dirty="0"/>
          </a:p>
        </p:txBody>
      </p:sp>
    </p:spTree>
    <p:extLst>
      <p:ext uri="{BB962C8B-B14F-4D97-AF65-F5344CB8AC3E}">
        <p14:creationId xmlns:p14="http://schemas.microsoft.com/office/powerpoint/2010/main" val="173074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6" name="Title Placeholder 1"/>
          <p:cNvSpPr>
            <a:spLocks noGrp="1"/>
          </p:cNvSpPr>
          <p:nvPr>
            <p:ph type="title"/>
          </p:nvPr>
        </p:nvSpPr>
        <p:spPr bwMode="auto">
          <a:xfrm>
            <a:off x="365760" y="137160"/>
            <a:ext cx="9875520" cy="99669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US" dirty="0"/>
          </a:p>
        </p:txBody>
      </p:sp>
      <p:sp>
        <p:nvSpPr>
          <p:cNvPr id="7" name="Content Placeholder 3"/>
          <p:cNvSpPr>
            <a:spLocks noGrp="1"/>
          </p:cNvSpPr>
          <p:nvPr>
            <p:ph sz="quarter" idx="10"/>
          </p:nvPr>
        </p:nvSpPr>
        <p:spPr>
          <a:xfrm>
            <a:off x="365760" y="1252728"/>
            <a:ext cx="11475720" cy="5257800"/>
          </a:xfrm>
        </p:spPr>
        <p:txBody>
          <a:bodyPr lIns="0" tIns="0" rIns="0" bIns="0" numCol="2" spcCol="228600"/>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788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5" name="Content Placeholder 3"/>
          <p:cNvSpPr>
            <a:spLocks noGrp="1"/>
          </p:cNvSpPr>
          <p:nvPr>
            <p:ph sz="quarter" idx="10"/>
          </p:nvPr>
        </p:nvSpPr>
        <p:spPr>
          <a:xfrm>
            <a:off x="365760" y="1252728"/>
            <a:ext cx="11475720" cy="5257800"/>
          </a:xfrm>
        </p:spPr>
        <p:txBody>
          <a:bodyPr lIns="0" tIns="0" rIns="0" bIns="0" numCol="3" spcCol="228600"/>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783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39277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1 Pic">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5" name="Picture Placeholder 16"/>
          <p:cNvSpPr>
            <a:spLocks noGrp="1"/>
          </p:cNvSpPr>
          <p:nvPr>
            <p:ph type="pic" sz="quarter" idx="13"/>
          </p:nvPr>
        </p:nvSpPr>
        <p:spPr>
          <a:xfrm>
            <a:off x="5586999" y="275920"/>
            <a:ext cx="6345936" cy="6345936"/>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9" name="Text Placeholder 2"/>
          <p:cNvSpPr>
            <a:spLocks noGrp="1"/>
          </p:cNvSpPr>
          <p:nvPr>
            <p:ph type="body" sz="quarter" idx="19" hasCustomPrompt="1"/>
          </p:nvPr>
        </p:nvSpPr>
        <p:spPr>
          <a:xfrm>
            <a:off x="274320" y="2059387"/>
            <a:ext cx="4867275" cy="3315887"/>
          </a:xfrm>
        </p:spPr>
        <p:txBody>
          <a:bodyPr/>
          <a:lstStyle/>
          <a:p>
            <a:r>
              <a:rPr lang="en-US" dirty="0"/>
              <a:t>Presenter</a:t>
            </a:r>
          </a:p>
          <a:p>
            <a:r>
              <a:rPr lang="en-US" dirty="0"/>
              <a:t>Title </a:t>
            </a:r>
          </a:p>
          <a:p>
            <a:r>
              <a:rPr lang="en-US" dirty="0"/>
              <a:t>Division/District/Staff Section</a:t>
            </a:r>
          </a:p>
          <a:p>
            <a:r>
              <a:rPr lang="en-US" dirty="0"/>
              <a:t>Date: DD Month Year</a:t>
            </a:r>
          </a:p>
        </p:txBody>
      </p:sp>
      <p:sp>
        <p:nvSpPr>
          <p:cNvPr id="12" name="Title 5"/>
          <p:cNvSpPr>
            <a:spLocks noGrp="1"/>
          </p:cNvSpPr>
          <p:nvPr>
            <p:ph type="title"/>
          </p:nvPr>
        </p:nvSpPr>
        <p:spPr>
          <a:xfrm>
            <a:off x="274320" y="265872"/>
            <a:ext cx="4866861" cy="1671543"/>
          </a:xfrm>
          <a:noFill/>
          <a:ln w="12700">
            <a:noFill/>
          </a:ln>
        </p:spPr>
        <p:txBody>
          <a:bodyPr/>
          <a:lstStyle>
            <a:lvl1pPr>
              <a:defRPr>
                <a:solidFill>
                  <a:sysClr val="windowText" lastClr="000000"/>
                </a:solidFill>
              </a:defRPr>
            </a:lvl1pPr>
          </a:lstStyle>
          <a:p>
            <a:r>
              <a:rPr lang="en-US"/>
              <a:t>Click to edit Master 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7763" y="5497247"/>
            <a:ext cx="1370051" cy="1156324"/>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4320" y="5497246"/>
            <a:ext cx="756668" cy="1005911"/>
          </a:xfrm>
          <a:prstGeom prst="rect">
            <a:avLst/>
          </a:prstGeom>
        </p:spPr>
      </p:pic>
    </p:spTree>
    <p:extLst>
      <p:ext uri="{BB962C8B-B14F-4D97-AF65-F5344CB8AC3E}">
        <p14:creationId xmlns:p14="http://schemas.microsoft.com/office/powerpoint/2010/main" val="3182493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5" name="Picture Placeholder 16"/>
          <p:cNvSpPr>
            <a:spLocks noGrp="1" noChangeAspect="1"/>
          </p:cNvSpPr>
          <p:nvPr>
            <p:ph type="pic" sz="quarter" idx="13"/>
          </p:nvPr>
        </p:nvSpPr>
        <p:spPr>
          <a:xfrm>
            <a:off x="6300430" y="285968"/>
            <a:ext cx="5587467" cy="3017520"/>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16" name="Picture Placeholder 16"/>
          <p:cNvSpPr>
            <a:spLocks noGrp="1" noChangeAspect="1"/>
          </p:cNvSpPr>
          <p:nvPr>
            <p:ph type="pic" sz="quarter" idx="14"/>
          </p:nvPr>
        </p:nvSpPr>
        <p:spPr>
          <a:xfrm>
            <a:off x="6300430" y="3608775"/>
            <a:ext cx="5587466" cy="3017520"/>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9" name="Text Placeholder 2"/>
          <p:cNvSpPr>
            <a:spLocks noGrp="1"/>
          </p:cNvSpPr>
          <p:nvPr>
            <p:ph type="body" sz="quarter" idx="19" hasCustomPrompt="1"/>
          </p:nvPr>
        </p:nvSpPr>
        <p:spPr>
          <a:xfrm>
            <a:off x="274320" y="2059387"/>
            <a:ext cx="4867275" cy="3315887"/>
          </a:xfrm>
        </p:spPr>
        <p:txBody>
          <a:bodyPr/>
          <a:lstStyle/>
          <a:p>
            <a:r>
              <a:rPr lang="en-US" dirty="0"/>
              <a:t>Presenter</a:t>
            </a:r>
          </a:p>
          <a:p>
            <a:r>
              <a:rPr lang="en-US" dirty="0"/>
              <a:t>Title </a:t>
            </a:r>
          </a:p>
          <a:p>
            <a:r>
              <a:rPr lang="en-US" dirty="0"/>
              <a:t>Division/District/Staff Section</a:t>
            </a:r>
          </a:p>
          <a:p>
            <a:r>
              <a:rPr lang="en-US" dirty="0"/>
              <a:t>Date: DD Month Year</a:t>
            </a:r>
          </a:p>
        </p:txBody>
      </p:sp>
      <p:sp>
        <p:nvSpPr>
          <p:cNvPr id="12" name="Title 5"/>
          <p:cNvSpPr>
            <a:spLocks noGrp="1"/>
          </p:cNvSpPr>
          <p:nvPr>
            <p:ph type="title"/>
          </p:nvPr>
        </p:nvSpPr>
        <p:spPr>
          <a:xfrm>
            <a:off x="274320" y="265872"/>
            <a:ext cx="4866861" cy="1671543"/>
          </a:xfrm>
          <a:noFill/>
          <a:ln w="12700">
            <a:noFill/>
          </a:ln>
        </p:spPr>
        <p:txBody>
          <a:bodyPr/>
          <a:lstStyle>
            <a:lvl1pPr>
              <a:defRPr>
                <a:solidFill>
                  <a:sysClr val="windowText" lastClr="000000"/>
                </a:solidFill>
              </a:defRPr>
            </a:lvl1pPr>
          </a:lstStyle>
          <a:p>
            <a:r>
              <a:rPr lang="en-US"/>
              <a:t>Click to edit Master title style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7763" y="5497247"/>
            <a:ext cx="1370051" cy="1156324"/>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4320" y="5497246"/>
            <a:ext cx="756668" cy="1005911"/>
          </a:xfrm>
          <a:prstGeom prst="rect">
            <a:avLst/>
          </a:prstGeom>
        </p:spPr>
      </p:pic>
    </p:spTree>
    <p:extLst>
      <p:ext uri="{BB962C8B-B14F-4D97-AF65-F5344CB8AC3E}">
        <p14:creationId xmlns:p14="http://schemas.microsoft.com/office/powerpoint/2010/main" val="2087840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3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5" name="Picture Placeholder 16"/>
          <p:cNvSpPr>
            <a:spLocks noGrp="1"/>
          </p:cNvSpPr>
          <p:nvPr>
            <p:ph type="pic" sz="quarter" idx="13"/>
          </p:nvPr>
        </p:nvSpPr>
        <p:spPr>
          <a:xfrm>
            <a:off x="5586585" y="285552"/>
            <a:ext cx="3054096" cy="3052496"/>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9" name="Text Placeholder 2"/>
          <p:cNvSpPr>
            <a:spLocks noGrp="1"/>
          </p:cNvSpPr>
          <p:nvPr>
            <p:ph type="body" sz="quarter" idx="19" hasCustomPrompt="1"/>
          </p:nvPr>
        </p:nvSpPr>
        <p:spPr>
          <a:xfrm>
            <a:off x="274320" y="2059387"/>
            <a:ext cx="4867275" cy="3315887"/>
          </a:xfrm>
        </p:spPr>
        <p:txBody>
          <a:bodyPr/>
          <a:lstStyle/>
          <a:p>
            <a:r>
              <a:rPr lang="en-US" dirty="0"/>
              <a:t>Presenter</a:t>
            </a:r>
          </a:p>
          <a:p>
            <a:r>
              <a:rPr lang="en-US" dirty="0"/>
              <a:t>Title </a:t>
            </a:r>
          </a:p>
          <a:p>
            <a:r>
              <a:rPr lang="en-US" dirty="0"/>
              <a:t>Division/District/Staff Section</a:t>
            </a:r>
          </a:p>
          <a:p>
            <a:r>
              <a:rPr lang="en-US" dirty="0"/>
              <a:t>Date: DD Month Year</a:t>
            </a:r>
          </a:p>
        </p:txBody>
      </p:sp>
      <p:sp>
        <p:nvSpPr>
          <p:cNvPr id="12" name="Title 5"/>
          <p:cNvSpPr>
            <a:spLocks noGrp="1"/>
          </p:cNvSpPr>
          <p:nvPr>
            <p:ph type="title"/>
          </p:nvPr>
        </p:nvSpPr>
        <p:spPr>
          <a:xfrm>
            <a:off x="274320" y="265872"/>
            <a:ext cx="4866861" cy="1671543"/>
          </a:xfrm>
          <a:noFill/>
          <a:ln w="12700">
            <a:noFill/>
          </a:ln>
        </p:spPr>
        <p:txBody>
          <a:bodyPr/>
          <a:lstStyle>
            <a:lvl1pPr>
              <a:defRPr>
                <a:solidFill>
                  <a:sysClr val="windowText" lastClr="000000"/>
                </a:solidFill>
              </a:defRPr>
            </a:lvl1pPr>
          </a:lstStyle>
          <a:p>
            <a:r>
              <a:rPr lang="en-US"/>
              <a:t>Click to edit Master title style</a:t>
            </a:r>
            <a:endParaRPr lang="en-US" dirty="0"/>
          </a:p>
        </p:txBody>
      </p:sp>
      <p:sp>
        <p:nvSpPr>
          <p:cNvPr id="17" name="Picture Placeholder 16"/>
          <p:cNvSpPr>
            <a:spLocks noGrp="1"/>
          </p:cNvSpPr>
          <p:nvPr>
            <p:ph type="pic" sz="quarter" idx="20"/>
          </p:nvPr>
        </p:nvSpPr>
        <p:spPr>
          <a:xfrm>
            <a:off x="5586585" y="3604336"/>
            <a:ext cx="6345936" cy="3017520"/>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18" name="Picture Placeholder 16"/>
          <p:cNvSpPr>
            <a:spLocks noGrp="1"/>
          </p:cNvSpPr>
          <p:nvPr>
            <p:ph type="pic" sz="quarter" idx="21"/>
          </p:nvPr>
        </p:nvSpPr>
        <p:spPr>
          <a:xfrm>
            <a:off x="8878425" y="285552"/>
            <a:ext cx="3054096" cy="3052496"/>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7763" y="5497247"/>
            <a:ext cx="1370051" cy="1156324"/>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4320" y="5497246"/>
            <a:ext cx="756668" cy="1005911"/>
          </a:xfrm>
          <a:prstGeom prst="rect">
            <a:avLst/>
          </a:prstGeom>
        </p:spPr>
      </p:pic>
    </p:spTree>
    <p:extLst>
      <p:ext uri="{BB962C8B-B14F-4D97-AF65-F5344CB8AC3E}">
        <p14:creationId xmlns:p14="http://schemas.microsoft.com/office/powerpoint/2010/main" val="4159522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18" name="Picture Placeholder 16"/>
          <p:cNvSpPr>
            <a:spLocks noGrp="1"/>
          </p:cNvSpPr>
          <p:nvPr>
            <p:ph type="pic" sz="quarter" idx="15"/>
          </p:nvPr>
        </p:nvSpPr>
        <p:spPr>
          <a:xfrm>
            <a:off x="8723481" y="3590776"/>
            <a:ext cx="3201819" cy="2988364"/>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lang="en-US" dirty="0"/>
            </a:lvl1pPr>
          </a:lstStyle>
          <a:p>
            <a:r>
              <a:rPr lang="en-US"/>
              <a:t>Click icon to add picture</a:t>
            </a:r>
            <a:endParaRPr lang="en-US" dirty="0"/>
          </a:p>
        </p:txBody>
      </p:sp>
      <p:sp>
        <p:nvSpPr>
          <p:cNvPr id="19" name="Picture Placeholder 16"/>
          <p:cNvSpPr>
            <a:spLocks noGrp="1"/>
          </p:cNvSpPr>
          <p:nvPr>
            <p:ph type="pic" sz="quarter" idx="16"/>
          </p:nvPr>
        </p:nvSpPr>
        <p:spPr>
          <a:xfrm>
            <a:off x="5250688" y="3590776"/>
            <a:ext cx="3201819" cy="2988364"/>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lang="en-US" dirty="0"/>
            </a:lvl1pPr>
          </a:lstStyle>
          <a:p>
            <a:r>
              <a:rPr lang="en-US"/>
              <a:t>Click icon to add picture</a:t>
            </a:r>
            <a:endParaRPr lang="en-US" dirty="0"/>
          </a:p>
        </p:txBody>
      </p:sp>
      <p:sp>
        <p:nvSpPr>
          <p:cNvPr id="20" name="Picture Placeholder 16"/>
          <p:cNvSpPr>
            <a:spLocks noGrp="1"/>
          </p:cNvSpPr>
          <p:nvPr>
            <p:ph type="pic" sz="quarter" idx="17"/>
          </p:nvPr>
        </p:nvSpPr>
        <p:spPr>
          <a:xfrm>
            <a:off x="8723481" y="323760"/>
            <a:ext cx="3201819" cy="2988364"/>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21" name="Picture Placeholder 16"/>
          <p:cNvSpPr>
            <a:spLocks noGrp="1"/>
          </p:cNvSpPr>
          <p:nvPr>
            <p:ph type="pic" sz="quarter" idx="18"/>
          </p:nvPr>
        </p:nvSpPr>
        <p:spPr>
          <a:xfrm>
            <a:off x="5250688" y="323760"/>
            <a:ext cx="3201819" cy="2988364"/>
          </a:xfrm>
          <a:prstGeom prst="rect">
            <a:avLst/>
          </a:prstGeom>
          <a:solidFill>
            <a:schemeClr val="tx2"/>
          </a:solidFill>
          <a:ln w="12700">
            <a:solidFill>
              <a:schemeClr val="tx1"/>
            </a:solidFill>
          </a:ln>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11" name="Text Placeholder 2"/>
          <p:cNvSpPr>
            <a:spLocks noGrp="1"/>
          </p:cNvSpPr>
          <p:nvPr>
            <p:ph type="body" sz="quarter" idx="19" hasCustomPrompt="1"/>
          </p:nvPr>
        </p:nvSpPr>
        <p:spPr>
          <a:xfrm>
            <a:off x="274320" y="2059387"/>
            <a:ext cx="4867275" cy="3315887"/>
          </a:xfrm>
        </p:spPr>
        <p:txBody>
          <a:bodyPr/>
          <a:lstStyle/>
          <a:p>
            <a:r>
              <a:rPr lang="en-US" dirty="0"/>
              <a:t>Presenter</a:t>
            </a:r>
          </a:p>
          <a:p>
            <a:r>
              <a:rPr lang="en-US" dirty="0"/>
              <a:t>Title </a:t>
            </a:r>
          </a:p>
          <a:p>
            <a:r>
              <a:rPr lang="en-US" dirty="0"/>
              <a:t>Division/District/Staff Section</a:t>
            </a:r>
          </a:p>
          <a:p>
            <a:r>
              <a:rPr lang="en-US" dirty="0"/>
              <a:t>Date: DD Month Year</a:t>
            </a:r>
          </a:p>
        </p:txBody>
      </p:sp>
      <p:sp>
        <p:nvSpPr>
          <p:cNvPr id="12" name="Title 5"/>
          <p:cNvSpPr>
            <a:spLocks noGrp="1"/>
          </p:cNvSpPr>
          <p:nvPr>
            <p:ph type="title"/>
          </p:nvPr>
        </p:nvSpPr>
        <p:spPr>
          <a:xfrm>
            <a:off x="274320" y="265872"/>
            <a:ext cx="4866861" cy="1671543"/>
          </a:xfrm>
          <a:noFill/>
          <a:ln w="12700">
            <a:noFill/>
          </a:ln>
        </p:spPr>
        <p:txBody>
          <a:bodyPr/>
          <a:lstStyle>
            <a:lvl1pPr>
              <a:defRPr>
                <a:solidFill>
                  <a:sysClr val="windowText" lastClr="000000"/>
                </a:solidFill>
              </a:defRPr>
            </a:lvl1pPr>
          </a:lstStyle>
          <a:p>
            <a:r>
              <a:rPr lang="en-US"/>
              <a:t>Click to edit Master title style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7763" y="5497247"/>
            <a:ext cx="1370051" cy="1156324"/>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4320" y="5497246"/>
            <a:ext cx="756668" cy="1005911"/>
          </a:xfrm>
          <a:prstGeom prst="rect">
            <a:avLst/>
          </a:prstGeom>
        </p:spPr>
      </p:pic>
    </p:spTree>
    <p:extLst>
      <p:ext uri="{BB962C8B-B14F-4D97-AF65-F5344CB8AC3E}">
        <p14:creationId xmlns:p14="http://schemas.microsoft.com/office/powerpoint/2010/main" val="2781697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3" name="Rounded Rectangle 12"/>
          <p:cNvSpPr/>
          <p:nvPr userDrawn="1"/>
        </p:nvSpPr>
        <p:spPr>
          <a:xfrm>
            <a:off x="118872" y="118872"/>
            <a:ext cx="11951208" cy="6629400"/>
          </a:xfrm>
          <a:prstGeom prst="roundRect">
            <a:avLst>
              <a:gd name="adj" fmla="val 2258"/>
            </a:avLst>
          </a:prstGeom>
          <a:solidFill>
            <a:srgbClr val="FFFFFF"/>
          </a:solidFill>
          <a:ln w="25400">
            <a:solidFill>
              <a:srgbClr val="A0A0A0"/>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algn="r"/>
            <a:endParaRPr lang="en-US" sz="900" dirty="0"/>
          </a:p>
        </p:txBody>
      </p:sp>
      <p:sp>
        <p:nvSpPr>
          <p:cNvPr id="4099" name="Title Placeholder 1"/>
          <p:cNvSpPr>
            <a:spLocks noGrp="1"/>
          </p:cNvSpPr>
          <p:nvPr>
            <p:ph type="title"/>
          </p:nvPr>
        </p:nvSpPr>
        <p:spPr bwMode="auto">
          <a:xfrm>
            <a:off x="365760" y="137160"/>
            <a:ext cx="9875520" cy="99669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65760" y="1254536"/>
            <a:ext cx="11475720" cy="5257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33" name="Picture 6"/>
          <p:cNvPicPr>
            <a:picLocks noChangeAspect="1"/>
          </p:cNvPicPr>
          <p:nvPr/>
        </p:nvPicPr>
        <p:blipFill>
          <a:blip r:embed="rId18"/>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556686" y="228600"/>
            <a:ext cx="492978" cy="411480"/>
          </a:xfrm>
          <a:prstGeom prst="rect">
            <a:avLst/>
          </a:prstGeom>
          <a:noFill/>
          <a:ln w="9525">
            <a:noFill/>
            <a:miter lim="800000"/>
            <a:headEnd/>
            <a:tailEnd/>
          </a:ln>
          <a:effectLst/>
        </p:spPr>
        <p:txBody>
          <a:bodyPr wrap="square" lIns="0" tIns="0" rIns="0" bIns="0" anchor="ctr" anchorCtr="0">
            <a:noAutofit/>
          </a:bodyPr>
          <a:lstStyle/>
          <a:p>
            <a:pPr algn="ctr">
              <a:spcBef>
                <a:spcPct val="50000"/>
              </a:spcBef>
              <a:defRPr/>
            </a:pPr>
            <a:fld id="{99D903CA-8EC9-4EB0-B4F7-7D6D89967A95}" type="slidenum">
              <a:rPr lang="en-US" sz="1000" b="0" baseline="0" smtClean="0"/>
              <a:pPr algn="ctr">
                <a:spcBef>
                  <a:spcPct val="50000"/>
                </a:spcBef>
                <a:defRPr/>
              </a:pPr>
              <a:t>‹#›</a:t>
            </a:fld>
            <a:endParaRPr lang="en-US" sz="1000" b="0" baseline="0" dirty="0"/>
          </a:p>
        </p:txBody>
      </p:sp>
      <p:cxnSp>
        <p:nvCxnSpPr>
          <p:cNvPr id="5" name="Straight Connector 4"/>
          <p:cNvCxnSpPr/>
          <p:nvPr userDrawn="1"/>
        </p:nvCxnSpPr>
        <p:spPr>
          <a:xfrm>
            <a:off x="365760" y="1135462"/>
            <a:ext cx="11475720" cy="0"/>
          </a:xfrm>
          <a:prstGeom prst="line">
            <a:avLst/>
          </a:prstGeom>
          <a:ln w="25400">
            <a:solidFill>
              <a:srgbClr val="A0A0A0"/>
            </a:solidFill>
          </a:ln>
        </p:spPr>
        <p:style>
          <a:lnRef idx="1">
            <a:schemeClr val="accent1"/>
          </a:lnRef>
          <a:fillRef idx="0">
            <a:schemeClr val="accent1"/>
          </a:fillRef>
          <a:effectRef idx="0">
            <a:schemeClr val="accent1"/>
          </a:effectRef>
          <a:fontRef idx="minor">
            <a:schemeClr val="tx1"/>
          </a:fontRef>
        </p:style>
      </p:cxnSp>
      <p:sp>
        <p:nvSpPr>
          <p:cNvPr id="29" name="Footer Placeholder 5"/>
          <p:cNvSpPr>
            <a:spLocks noGrp="1"/>
          </p:cNvSpPr>
          <p:nvPr>
            <p:ph type="ftr" sz="quarter" idx="3"/>
          </p:nvPr>
        </p:nvSpPr>
        <p:spPr>
          <a:xfrm>
            <a:off x="365760" y="6519672"/>
            <a:ext cx="10525468" cy="226770"/>
          </a:xfrm>
          <a:prstGeom prst="rect">
            <a:avLst/>
          </a:prstGeom>
        </p:spPr>
        <p:txBody>
          <a:bodyPr vert="horz" lIns="0" tIns="0" rIns="0" bIns="0" rtlCol="0" anchor="ctr"/>
          <a:lstStyle>
            <a:lvl1pPr algn="l">
              <a:defRPr sz="800">
                <a:solidFill>
                  <a:schemeClr val="tx1">
                    <a:tint val="75000"/>
                  </a:schemeClr>
                </a:solidFill>
              </a:defRPr>
            </a:lvl1pPr>
          </a:lstStyle>
          <a:p>
            <a:endParaRPr lang="en-US" dirty="0"/>
          </a:p>
        </p:txBody>
      </p:sp>
      <p:sp>
        <p:nvSpPr>
          <p:cNvPr id="30" name="Date Placeholder 6"/>
          <p:cNvSpPr>
            <a:spLocks noGrp="1"/>
          </p:cNvSpPr>
          <p:nvPr>
            <p:ph type="dt" sz="half" idx="2"/>
          </p:nvPr>
        </p:nvSpPr>
        <p:spPr>
          <a:xfrm>
            <a:off x="10891228" y="6519672"/>
            <a:ext cx="950252" cy="228600"/>
          </a:xfrm>
          <a:prstGeom prst="rect">
            <a:avLst/>
          </a:prstGeom>
        </p:spPr>
        <p:txBody>
          <a:bodyPr vert="horz" lIns="0" tIns="0" rIns="0" bIns="0" rtlCol="0" anchor="ctr"/>
          <a:lstStyle>
            <a:lvl1pPr algn="r">
              <a:defRPr sz="900">
                <a:solidFill>
                  <a:schemeClr val="tx1">
                    <a:tint val="75000"/>
                  </a:schemeClr>
                </a:solidFill>
              </a:defRPr>
            </a:lvl1pPr>
          </a:lstStyle>
          <a:p>
            <a:fld id="{0D5B6B94-6F19-4E2B-82A4-E3780F0317F0}" type="datetimeFigureOut">
              <a:rPr lang="en-US" smtClean="0"/>
              <a:pPr/>
              <a:t>8/6/2020</a:t>
            </a:fld>
            <a:endParaRPr lang="en-US" dirty="0"/>
          </a:p>
        </p:txBody>
      </p:sp>
      <p:pic>
        <p:nvPicPr>
          <p:cNvPr id="17" name="Picture 1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400223" y="236129"/>
            <a:ext cx="498759" cy="663048"/>
          </a:xfrm>
          <a:prstGeom prst="rect">
            <a:avLst/>
          </a:prstGeom>
        </p:spPr>
      </p:pic>
      <p:pic>
        <p:nvPicPr>
          <p:cNvPr id="18" name="Picture 17"/>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1006594" y="224978"/>
            <a:ext cx="950396" cy="802134"/>
          </a:xfrm>
          <a:prstGeom prst="rect">
            <a:avLst/>
          </a:prstGeom>
        </p:spPr>
      </p:pic>
    </p:spTree>
    <p:extLst>
      <p:ext uri="{BB962C8B-B14F-4D97-AF65-F5344CB8AC3E}">
        <p14:creationId xmlns:p14="http://schemas.microsoft.com/office/powerpoint/2010/main" val="1369296369"/>
      </p:ext>
    </p:extLst>
  </p:cSld>
  <p:clrMap bg1="lt1" tx1="dk1" bg2="lt2" tx2="dk2" accent1="accent1" accent2="accent2" accent3="accent3" accent4="accent4" accent5="accent5" accent6="accent6" hlink="hlink" folHlink="folHlink"/>
  <p:sldLayoutIdLst>
    <p:sldLayoutId id="2147483730" r:id="rId1"/>
    <p:sldLayoutId id="2147483729" r:id="rId2"/>
    <p:sldLayoutId id="2147483681" r:id="rId3"/>
    <p:sldLayoutId id="2147483682" r:id="rId4"/>
    <p:sldLayoutId id="2147483699" r:id="rId5"/>
    <p:sldLayoutId id="2147483711" r:id="rId6"/>
    <p:sldLayoutId id="2147483727" r:id="rId7"/>
    <p:sldLayoutId id="2147483728" r:id="rId8"/>
    <p:sldLayoutId id="2147483713" r:id="rId9"/>
    <p:sldLayoutId id="2147483702" r:id="rId10"/>
    <p:sldLayoutId id="2147483705" r:id="rId11"/>
    <p:sldLayoutId id="2147483703" r:id="rId12"/>
    <p:sldLayoutId id="2147483704" r:id="rId13"/>
    <p:sldLayoutId id="2147483731" r:id="rId14"/>
    <p:sldLayoutId id="2147483739" r:id="rId15"/>
    <p:sldLayoutId id="2147483740" r:id="rId16"/>
  </p:sldLayoutIdLst>
  <p:hf hdr="0" dt="0"/>
  <p:txStyles>
    <p:titleStyle>
      <a:lvl1pPr algn="l" rtl="0" eaLnBrk="1" fontAlgn="base" hangingPunct="1">
        <a:spcBef>
          <a:spcPct val="0"/>
        </a:spcBef>
        <a:spcAft>
          <a:spcPct val="0"/>
        </a:spcAft>
        <a:defRPr sz="2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0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userDrawn="1">
          <p15:clr>
            <a:srgbClr val="5ACBF0"/>
          </p15:clr>
        </p15:guide>
        <p15:guide id="2" pos="12971">
          <p15:clr>
            <a:srgbClr val="5ACBF0"/>
          </p15:clr>
        </p15:guide>
        <p15:guide id="3" pos="168" userDrawn="1">
          <p15:clr>
            <a:srgbClr val="5ACBF0"/>
          </p15:clr>
        </p15:guide>
        <p15:guide id="4" orient="horz" pos="637" userDrawn="1">
          <p15:clr>
            <a:srgbClr val="F26B43"/>
          </p15:clr>
        </p15:guide>
        <p15:guide id="5" orient="horz" pos="583" userDrawn="1">
          <p15:clr>
            <a:srgbClr val="F26B43"/>
          </p15:clr>
        </p15:guide>
        <p15:guide id="6" orient="horz" pos="4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3" name="Rounded Rectangle 12"/>
          <p:cNvSpPr/>
          <p:nvPr userDrawn="1"/>
        </p:nvSpPr>
        <p:spPr>
          <a:xfrm>
            <a:off x="118872" y="118872"/>
            <a:ext cx="11951208" cy="6629400"/>
          </a:xfrm>
          <a:prstGeom prst="roundRect">
            <a:avLst>
              <a:gd name="adj" fmla="val 2258"/>
            </a:avLst>
          </a:prstGeom>
          <a:solidFill>
            <a:srgbClr val="FFFFFF"/>
          </a:solidFill>
          <a:ln w="25400">
            <a:solidFill>
              <a:srgbClr val="A0A0A0"/>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algn="r"/>
            <a:endParaRPr lang="en-US" sz="900" dirty="0"/>
          </a:p>
        </p:txBody>
      </p:sp>
      <p:sp>
        <p:nvSpPr>
          <p:cNvPr id="4099" name="Title Placeholder 1"/>
          <p:cNvSpPr>
            <a:spLocks noGrp="1"/>
          </p:cNvSpPr>
          <p:nvPr>
            <p:ph type="title"/>
          </p:nvPr>
        </p:nvSpPr>
        <p:spPr bwMode="auto">
          <a:xfrm>
            <a:off x="365760" y="137160"/>
            <a:ext cx="9875520" cy="99669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65760" y="1254536"/>
            <a:ext cx="11475720" cy="5257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33" name="Picture 6"/>
          <p:cNvPicPr>
            <a:picLocks noChangeAspect="1"/>
          </p:cNvPicPr>
          <p:nvPr/>
        </p:nvPicPr>
        <p:blipFill>
          <a:blip r:embed="rId3"/>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556686" y="228600"/>
            <a:ext cx="492978" cy="411480"/>
          </a:xfrm>
          <a:prstGeom prst="rect">
            <a:avLst/>
          </a:prstGeom>
          <a:noFill/>
          <a:ln w="9525">
            <a:noFill/>
            <a:miter lim="800000"/>
            <a:headEnd/>
            <a:tailEnd/>
          </a:ln>
          <a:effectLst/>
        </p:spPr>
        <p:txBody>
          <a:bodyPr wrap="square" lIns="0" tIns="0" rIns="0" bIns="0" anchor="ctr" anchorCtr="0">
            <a:noAutofit/>
          </a:bodyPr>
          <a:lstStyle/>
          <a:p>
            <a:pPr algn="ctr">
              <a:spcBef>
                <a:spcPct val="50000"/>
              </a:spcBef>
              <a:defRPr/>
            </a:pPr>
            <a:fld id="{99D903CA-8EC9-4EB0-B4F7-7D6D89967A95}" type="slidenum">
              <a:rPr lang="en-US" sz="1000" b="0" baseline="0" smtClean="0"/>
              <a:pPr algn="ctr">
                <a:spcBef>
                  <a:spcPct val="50000"/>
                </a:spcBef>
                <a:defRPr/>
              </a:pPr>
              <a:t>‹#›</a:t>
            </a:fld>
            <a:endParaRPr lang="en-US" sz="1000" b="0" baseline="0" dirty="0"/>
          </a:p>
        </p:txBody>
      </p:sp>
      <p:sp>
        <p:nvSpPr>
          <p:cNvPr id="29" name="Footer Placeholder 5"/>
          <p:cNvSpPr>
            <a:spLocks noGrp="1"/>
          </p:cNvSpPr>
          <p:nvPr>
            <p:ph type="ftr" sz="quarter" idx="3"/>
          </p:nvPr>
        </p:nvSpPr>
        <p:spPr>
          <a:xfrm>
            <a:off x="365760" y="6519672"/>
            <a:ext cx="10525468" cy="226770"/>
          </a:xfrm>
          <a:prstGeom prst="rect">
            <a:avLst/>
          </a:prstGeom>
        </p:spPr>
        <p:txBody>
          <a:bodyPr vert="horz" lIns="0" tIns="0" rIns="0" bIns="0" rtlCol="0" anchor="ctr"/>
          <a:lstStyle>
            <a:lvl1pPr algn="l">
              <a:defRPr sz="800">
                <a:solidFill>
                  <a:schemeClr val="tx1">
                    <a:tint val="75000"/>
                  </a:schemeClr>
                </a:solidFill>
              </a:defRPr>
            </a:lvl1pPr>
          </a:lstStyle>
          <a:p>
            <a:endParaRPr lang="en-US" dirty="0"/>
          </a:p>
        </p:txBody>
      </p:sp>
      <p:sp>
        <p:nvSpPr>
          <p:cNvPr id="30" name="Date Placeholder 6"/>
          <p:cNvSpPr>
            <a:spLocks noGrp="1"/>
          </p:cNvSpPr>
          <p:nvPr>
            <p:ph type="dt" sz="half" idx="2"/>
          </p:nvPr>
        </p:nvSpPr>
        <p:spPr>
          <a:xfrm>
            <a:off x="10891228" y="6519672"/>
            <a:ext cx="950252" cy="228600"/>
          </a:xfrm>
          <a:prstGeom prst="rect">
            <a:avLst/>
          </a:prstGeom>
        </p:spPr>
        <p:txBody>
          <a:bodyPr vert="horz" lIns="0" tIns="0" rIns="0" bIns="0" rtlCol="0" anchor="ctr"/>
          <a:lstStyle>
            <a:lvl1pPr algn="r">
              <a:defRPr sz="900">
                <a:solidFill>
                  <a:schemeClr val="tx1">
                    <a:tint val="75000"/>
                  </a:schemeClr>
                </a:solidFill>
              </a:defRPr>
            </a:lvl1pPr>
          </a:lstStyle>
          <a:p>
            <a:fld id="{0D5B6B94-6F19-4E2B-82A4-E3780F0317F0}" type="datetimeFigureOut">
              <a:rPr lang="en-US" smtClean="0"/>
              <a:pPr/>
              <a:t>8/6/2020</a:t>
            </a:fld>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223" y="236129"/>
            <a:ext cx="498759" cy="663048"/>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06594" y="224978"/>
            <a:ext cx="950396" cy="802134"/>
          </a:xfrm>
          <a:prstGeom prst="rect">
            <a:avLst/>
          </a:prstGeom>
        </p:spPr>
      </p:pic>
    </p:spTree>
    <p:extLst>
      <p:ext uri="{BB962C8B-B14F-4D97-AF65-F5344CB8AC3E}">
        <p14:creationId xmlns:p14="http://schemas.microsoft.com/office/powerpoint/2010/main" val="281037360"/>
      </p:ext>
    </p:extLst>
  </p:cSld>
  <p:clrMap bg1="lt1" tx1="dk1" bg2="lt2" tx2="dk2" accent1="accent1" accent2="accent2" accent3="accent3" accent4="accent4" accent5="accent5" accent6="accent6" hlink="hlink" folHlink="folHlink"/>
  <p:sldLayoutIdLst>
    <p:sldLayoutId id="2147483738" r:id="rId1"/>
  </p:sldLayoutIdLst>
  <p:hf hdr="0" dt="0"/>
  <p:txStyles>
    <p:titleStyle>
      <a:lvl1pPr algn="l" rtl="0" eaLnBrk="1" fontAlgn="base" hangingPunct="1">
        <a:spcBef>
          <a:spcPct val="0"/>
        </a:spcBef>
        <a:spcAft>
          <a:spcPct val="0"/>
        </a:spcAft>
        <a:defRPr sz="2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0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3" name="Rounded Rectangle 12"/>
          <p:cNvSpPr/>
          <p:nvPr userDrawn="1"/>
        </p:nvSpPr>
        <p:spPr>
          <a:xfrm>
            <a:off x="118872" y="118872"/>
            <a:ext cx="11951208" cy="6629400"/>
          </a:xfrm>
          <a:prstGeom prst="roundRect">
            <a:avLst>
              <a:gd name="adj" fmla="val 2258"/>
            </a:avLst>
          </a:prstGeom>
          <a:solidFill>
            <a:srgbClr val="FFFFFF"/>
          </a:solidFill>
          <a:ln w="25400">
            <a:solidFill>
              <a:srgbClr val="A0A0A0"/>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algn="r"/>
            <a:endParaRPr lang="en-US" sz="900" dirty="0"/>
          </a:p>
        </p:txBody>
      </p:sp>
      <p:sp>
        <p:nvSpPr>
          <p:cNvPr id="29" name="Text Box 14"/>
          <p:cNvSpPr txBox="1">
            <a:spLocks noChangeArrowheads="1"/>
          </p:cNvSpPr>
          <p:nvPr userDrawn="1"/>
        </p:nvSpPr>
        <p:spPr bwMode="auto">
          <a:xfrm>
            <a:off x="11556686" y="228599"/>
            <a:ext cx="492978" cy="411480"/>
          </a:xfrm>
          <a:prstGeom prst="rect">
            <a:avLst/>
          </a:prstGeom>
          <a:noFill/>
          <a:ln w="9525">
            <a:noFill/>
            <a:miter lim="800000"/>
            <a:headEnd/>
            <a:tailEnd/>
          </a:ln>
          <a:effectLst/>
        </p:spPr>
        <p:txBody>
          <a:bodyPr wrap="square" lIns="0" tIns="0" rIns="0" bIns="0" anchor="ctr" anchorCtr="0">
            <a:noAutofit/>
          </a:bodyPr>
          <a:lstStyle/>
          <a:p>
            <a:pPr algn="ctr">
              <a:spcBef>
                <a:spcPct val="50000"/>
              </a:spcBef>
              <a:defRPr/>
            </a:pPr>
            <a:fld id="{99D903CA-8EC9-4EB0-B4F7-7D6D89967A95}" type="slidenum">
              <a:rPr lang="en-US" sz="1000" b="0" baseline="0" smtClean="0"/>
              <a:pPr algn="ctr">
                <a:spcBef>
                  <a:spcPct val="50000"/>
                </a:spcBef>
                <a:defRPr/>
              </a:pPr>
              <a:t>‹#›</a:t>
            </a:fld>
            <a:endParaRPr lang="en-US" sz="1000" b="0" baseline="0" dirty="0"/>
          </a:p>
        </p:txBody>
      </p:sp>
      <p:sp>
        <p:nvSpPr>
          <p:cNvPr id="12" name="Title Placeholder 1"/>
          <p:cNvSpPr>
            <a:spLocks noGrp="1"/>
          </p:cNvSpPr>
          <p:nvPr>
            <p:ph type="title"/>
          </p:nvPr>
        </p:nvSpPr>
        <p:spPr bwMode="auto">
          <a:xfrm>
            <a:off x="365760" y="137160"/>
            <a:ext cx="9875520" cy="998302"/>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slide</a:t>
            </a:r>
          </a:p>
        </p:txBody>
      </p:sp>
      <p:cxnSp>
        <p:nvCxnSpPr>
          <p:cNvPr id="14" name="Straight Connector 13"/>
          <p:cNvCxnSpPr/>
          <p:nvPr userDrawn="1"/>
        </p:nvCxnSpPr>
        <p:spPr>
          <a:xfrm>
            <a:off x="365760" y="1135462"/>
            <a:ext cx="11475720" cy="0"/>
          </a:xfrm>
          <a:prstGeom prst="line">
            <a:avLst/>
          </a:prstGeom>
          <a:ln w="25400">
            <a:solidFill>
              <a:srgbClr val="A0A0A0"/>
            </a:solidFill>
          </a:ln>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idx="1"/>
          </p:nvPr>
        </p:nvSpPr>
        <p:spPr bwMode="auto">
          <a:xfrm>
            <a:off x="365760" y="1254536"/>
            <a:ext cx="11475720" cy="5257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223" y="236129"/>
            <a:ext cx="498759" cy="663048"/>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06594" y="224978"/>
            <a:ext cx="950396" cy="802134"/>
          </a:xfrm>
          <a:prstGeom prst="rect">
            <a:avLst/>
          </a:prstGeom>
        </p:spPr>
      </p:pic>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2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000" kern="1200">
          <a:solidFill>
            <a:schemeClr val="tx1">
              <a:lumMod val="75000"/>
              <a:lumOff val="25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5" orient="horz" pos="637">
          <p15:clr>
            <a:srgbClr val="F26B43"/>
          </p15:clr>
        </p15:guide>
        <p15:guide id="0"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9"/>
          </p:nvPr>
        </p:nvSpPr>
        <p:spPr/>
        <p:txBody>
          <a:bodyPr/>
          <a:lstStyle/>
          <a:p>
            <a:r>
              <a:rPr lang="en-US" dirty="0"/>
              <a:t>FFDRWG Presentation </a:t>
            </a:r>
          </a:p>
          <a:p>
            <a:r>
              <a:rPr lang="en-US" dirty="0"/>
              <a:t>Date: August 6</a:t>
            </a:r>
            <a:r>
              <a:rPr lang="en-US" baseline="30000" dirty="0"/>
              <a:t>th</a:t>
            </a:r>
            <a:r>
              <a:rPr lang="en-US" dirty="0"/>
              <a:t>, 2020</a:t>
            </a:r>
          </a:p>
        </p:txBody>
      </p:sp>
      <p:sp>
        <p:nvSpPr>
          <p:cNvPr id="10" name="Title 9"/>
          <p:cNvSpPr>
            <a:spLocks noGrp="1"/>
          </p:cNvSpPr>
          <p:nvPr>
            <p:ph type="title"/>
          </p:nvPr>
        </p:nvSpPr>
        <p:spPr/>
        <p:txBody>
          <a:bodyPr>
            <a:normAutofit/>
          </a:bodyPr>
          <a:lstStyle/>
          <a:p>
            <a:r>
              <a:rPr lang="en-US" dirty="0"/>
              <a:t>Bonneville spillway rock removal (BONSRR) alternatives</a:t>
            </a:r>
          </a:p>
        </p:txBody>
      </p:sp>
      <p:pic>
        <p:nvPicPr>
          <p:cNvPr id="6" name="Picture 6" descr="bon spill 060">
            <a:extLst>
              <a:ext uri="{FF2B5EF4-FFF2-40B4-BE49-F238E27FC236}">
                <a16:creationId xmlns:a16="http://schemas.microsoft.com/office/drawing/2014/main" id="{439E2A46-D70E-4B56-9349-A148A6E48B24}"/>
              </a:ext>
            </a:extLst>
          </p:cNvPr>
          <p:cNvPicPr>
            <a:picLocks noGrp="1" noChangeAspect="1" noChangeArrowheads="1"/>
          </p:cNvPicPr>
          <p:nvPr>
            <p:ph type="pic" sz="quarter" idx="13"/>
          </p:nvPr>
        </p:nvPicPr>
        <p:blipFill>
          <a:blip r:embed="rId2" cstate="print"/>
          <a:srcRect l="16737" r="16737"/>
          <a:stretch>
            <a:fillRect/>
          </a:stretch>
        </p:blipFill>
        <p:spPr bwMode="auto">
          <a:xfrm>
            <a:off x="5586413" y="276225"/>
            <a:ext cx="6346825" cy="6345238"/>
          </a:xfrm>
          <a:prstGeom prst="rect">
            <a:avLst/>
          </a:prstGeom>
          <a:noFill/>
          <a:ln w="9525">
            <a:noFill/>
            <a:miter lim="800000"/>
            <a:headEnd/>
            <a:tailEnd/>
          </a:ln>
        </p:spPr>
      </p:pic>
    </p:spTree>
    <p:extLst>
      <p:ext uri="{BB962C8B-B14F-4D97-AF65-F5344CB8AC3E}">
        <p14:creationId xmlns:p14="http://schemas.microsoft.com/office/powerpoint/2010/main" val="361541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2: Extend continuous baffle</a:t>
            </a:r>
          </a:p>
        </p:txBody>
      </p:sp>
      <p:pic>
        <p:nvPicPr>
          <p:cNvPr id="6" name="Picture 2" descr="\\nwd\nwp\ETDS\Columbia\Bonn\gis\Exports\BD_2010_SpillwayBathyOblique1.PNG">
            <a:extLst>
              <a:ext uri="{FF2B5EF4-FFF2-40B4-BE49-F238E27FC236}">
                <a16:creationId xmlns:a16="http://schemas.microsoft.com/office/drawing/2014/main" id="{3461EF0C-F726-48E1-B4CA-5A1448662C2A}"/>
              </a:ext>
            </a:extLst>
          </p:cNvPr>
          <p:cNvPicPr>
            <a:picLocks noGrp="1" noChangeAspect="1" noChangeArrowheads="1"/>
          </p:cNvPicPr>
          <p:nvPr>
            <p:ph type="chart" sz="quarter" idx="12"/>
          </p:nvPr>
        </p:nvPicPr>
        <p:blipFill>
          <a:blip r:embed="rId3" cstate="print"/>
          <a:srcRect/>
          <a:stretch>
            <a:fillRect/>
          </a:stretch>
        </p:blipFill>
        <p:spPr bwMode="auto">
          <a:xfrm>
            <a:off x="1393794" y="1571348"/>
            <a:ext cx="10455420" cy="4626511"/>
          </a:xfrm>
          <a:prstGeom prst="rect">
            <a:avLst/>
          </a:prstGeom>
          <a:noFill/>
        </p:spPr>
      </p:pic>
      <p:cxnSp>
        <p:nvCxnSpPr>
          <p:cNvPr id="31" name="Straight Arrow Connector 30">
            <a:extLst>
              <a:ext uri="{FF2B5EF4-FFF2-40B4-BE49-F238E27FC236}">
                <a16:creationId xmlns:a16="http://schemas.microsoft.com/office/drawing/2014/main" id="{F7179CF3-1955-458E-8B60-E28ED6D96A8F}"/>
              </a:ext>
            </a:extLst>
          </p:cNvPr>
          <p:cNvCxnSpPr>
            <a:cxnSpLocks/>
          </p:cNvCxnSpPr>
          <p:nvPr/>
        </p:nvCxnSpPr>
        <p:spPr>
          <a:xfrm flipH="1" flipV="1">
            <a:off x="6890892" y="2373198"/>
            <a:ext cx="976654" cy="79885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7C9312D-7458-450B-8659-97EAA6BAB5CD}"/>
              </a:ext>
            </a:extLst>
          </p:cNvPr>
          <p:cNvCxnSpPr>
            <a:cxnSpLocks/>
          </p:cNvCxnSpPr>
          <p:nvPr/>
        </p:nvCxnSpPr>
        <p:spPr>
          <a:xfrm flipV="1">
            <a:off x="6452870" y="2409825"/>
            <a:ext cx="54287" cy="254579"/>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1C69313-922F-483E-8712-AEE06CEF9260}"/>
              </a:ext>
            </a:extLst>
          </p:cNvPr>
          <p:cNvCxnSpPr>
            <a:cxnSpLocks/>
          </p:cNvCxnSpPr>
          <p:nvPr/>
        </p:nvCxnSpPr>
        <p:spPr>
          <a:xfrm flipV="1">
            <a:off x="2175725" y="2767629"/>
            <a:ext cx="281277" cy="2718772"/>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807B92C-30FB-4725-A443-269910824DCB}"/>
              </a:ext>
            </a:extLst>
          </p:cNvPr>
          <p:cNvCxnSpPr>
            <a:cxnSpLocks/>
          </p:cNvCxnSpPr>
          <p:nvPr/>
        </p:nvCxnSpPr>
        <p:spPr>
          <a:xfrm flipH="1" flipV="1">
            <a:off x="6507157" y="2664404"/>
            <a:ext cx="4008176" cy="228765"/>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DB3515E-3B97-4F9C-ABD4-CBAF393C6C68}"/>
              </a:ext>
            </a:extLst>
          </p:cNvPr>
          <p:cNvCxnSpPr>
            <a:cxnSpLocks/>
          </p:cNvCxnSpPr>
          <p:nvPr/>
        </p:nvCxnSpPr>
        <p:spPr>
          <a:xfrm flipH="1" flipV="1">
            <a:off x="10528518" y="2878045"/>
            <a:ext cx="619448" cy="2166395"/>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B1ED14F-D359-4982-B893-847F41E3464A}"/>
              </a:ext>
            </a:extLst>
          </p:cNvPr>
          <p:cNvCxnSpPr>
            <a:cxnSpLocks/>
          </p:cNvCxnSpPr>
          <p:nvPr/>
        </p:nvCxnSpPr>
        <p:spPr>
          <a:xfrm flipV="1">
            <a:off x="2457002" y="2668722"/>
            <a:ext cx="3954155" cy="93090"/>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503B5279-7381-46E6-BAD9-2301347E34F4}"/>
              </a:ext>
            </a:extLst>
          </p:cNvPr>
          <p:cNvSpPr txBox="1"/>
          <p:nvPr/>
        </p:nvSpPr>
        <p:spPr>
          <a:xfrm>
            <a:off x="1459349" y="5254754"/>
            <a:ext cx="1727734" cy="646331"/>
          </a:xfrm>
          <a:prstGeom prst="rect">
            <a:avLst/>
          </a:prstGeom>
          <a:noFill/>
        </p:spPr>
        <p:txBody>
          <a:bodyPr wrap="square" rtlCol="0">
            <a:spAutoFit/>
          </a:bodyPr>
          <a:lstStyle/>
          <a:p>
            <a:r>
              <a:rPr lang="en-US" dirty="0">
                <a:solidFill>
                  <a:srgbClr val="FFFF00"/>
                </a:solidFill>
              </a:rPr>
              <a:t>Rock Movement</a:t>
            </a:r>
          </a:p>
        </p:txBody>
      </p:sp>
      <p:sp>
        <p:nvSpPr>
          <p:cNvPr id="76" name="TextBox 75">
            <a:extLst>
              <a:ext uri="{FF2B5EF4-FFF2-40B4-BE49-F238E27FC236}">
                <a16:creationId xmlns:a16="http://schemas.microsoft.com/office/drawing/2014/main" id="{9A391C5C-39E2-4D23-BE1A-5FB19F3A955B}"/>
              </a:ext>
            </a:extLst>
          </p:cNvPr>
          <p:cNvSpPr txBox="1"/>
          <p:nvPr/>
        </p:nvSpPr>
        <p:spPr>
          <a:xfrm>
            <a:off x="10388730" y="4835601"/>
            <a:ext cx="1727734" cy="646331"/>
          </a:xfrm>
          <a:prstGeom prst="rect">
            <a:avLst/>
          </a:prstGeom>
          <a:noFill/>
        </p:spPr>
        <p:txBody>
          <a:bodyPr wrap="square" rtlCol="0">
            <a:spAutoFit/>
          </a:bodyPr>
          <a:lstStyle/>
          <a:p>
            <a:r>
              <a:rPr lang="en-US" dirty="0">
                <a:solidFill>
                  <a:srgbClr val="FFFF00"/>
                </a:solidFill>
              </a:rPr>
              <a:t>Rock Movement</a:t>
            </a:r>
          </a:p>
        </p:txBody>
      </p:sp>
      <p:pic>
        <p:nvPicPr>
          <p:cNvPr id="87" name="Picture 86">
            <a:extLst>
              <a:ext uri="{FF2B5EF4-FFF2-40B4-BE49-F238E27FC236}">
                <a16:creationId xmlns:a16="http://schemas.microsoft.com/office/drawing/2014/main" id="{98A8E3AE-4000-4EDF-9827-E34C88DB03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55001" y="4598760"/>
            <a:ext cx="2251361" cy="2001033"/>
          </a:xfrm>
          <a:prstGeom prst="rect">
            <a:avLst/>
          </a:prstGeom>
          <a:ln w="19050">
            <a:solidFill>
              <a:schemeClr val="bg1"/>
            </a:solidFill>
          </a:ln>
        </p:spPr>
      </p:pic>
      <p:sp>
        <p:nvSpPr>
          <p:cNvPr id="3" name="Rectangle 2">
            <a:extLst>
              <a:ext uri="{FF2B5EF4-FFF2-40B4-BE49-F238E27FC236}">
                <a16:creationId xmlns:a16="http://schemas.microsoft.com/office/drawing/2014/main" id="{97A1CD73-2F8D-4826-A0A4-CC5F3F2EA24B}"/>
              </a:ext>
            </a:extLst>
          </p:cNvPr>
          <p:cNvSpPr/>
          <p:nvPr/>
        </p:nvSpPr>
        <p:spPr>
          <a:xfrm>
            <a:off x="7109990" y="5266178"/>
            <a:ext cx="1638300" cy="333098"/>
          </a:xfrm>
          <a:prstGeom prst="rect">
            <a:avLst/>
          </a:prstGeom>
          <a:noFill/>
          <a:ln w="190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AC563EA9-D4D2-4A10-ACA8-C69759EFBD37}"/>
              </a:ext>
            </a:extLst>
          </p:cNvPr>
          <p:cNvSpPr/>
          <p:nvPr/>
        </p:nvSpPr>
        <p:spPr>
          <a:xfrm>
            <a:off x="6226629" y="2215924"/>
            <a:ext cx="665323" cy="93091"/>
          </a:xfrm>
          <a:prstGeom prst="rect">
            <a:avLst/>
          </a:prstGeom>
          <a:noFill/>
          <a:ln w="190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1" name="Straight Arrow Connector 50">
            <a:extLst>
              <a:ext uri="{FF2B5EF4-FFF2-40B4-BE49-F238E27FC236}">
                <a16:creationId xmlns:a16="http://schemas.microsoft.com/office/drawing/2014/main" id="{67DD44B5-BE2F-47A2-8F3B-5D3B0C97F739}"/>
              </a:ext>
            </a:extLst>
          </p:cNvPr>
          <p:cNvCxnSpPr>
            <a:cxnSpLocks/>
          </p:cNvCxnSpPr>
          <p:nvPr/>
        </p:nvCxnSpPr>
        <p:spPr>
          <a:xfrm flipV="1">
            <a:off x="7929140" y="5746664"/>
            <a:ext cx="151541" cy="806584"/>
          </a:xfrm>
          <a:prstGeom prst="straightConnector1">
            <a:avLst/>
          </a:prstGeom>
          <a:ln w="571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19775D2-D503-4D16-943F-FFEEFBDC35E1}"/>
              </a:ext>
            </a:extLst>
          </p:cNvPr>
          <p:cNvSpPr txBox="1"/>
          <p:nvPr/>
        </p:nvSpPr>
        <p:spPr>
          <a:xfrm>
            <a:off x="5593080" y="3172052"/>
            <a:ext cx="5097780" cy="646331"/>
          </a:xfrm>
          <a:prstGeom prst="rect">
            <a:avLst/>
          </a:prstGeom>
          <a:noFill/>
        </p:spPr>
        <p:txBody>
          <a:bodyPr wrap="square" rtlCol="0">
            <a:spAutoFit/>
          </a:bodyPr>
          <a:lstStyle/>
          <a:p>
            <a:r>
              <a:rPr lang="en-US" dirty="0">
                <a:solidFill>
                  <a:srgbClr val="FFFF00"/>
                </a:solidFill>
              </a:rPr>
              <a:t>Extended continuous baffle block to prevent rocks from jumping into stilling basin</a:t>
            </a:r>
          </a:p>
        </p:txBody>
      </p:sp>
      <p:cxnSp>
        <p:nvCxnSpPr>
          <p:cNvPr id="56" name="Straight Arrow Connector 55">
            <a:extLst>
              <a:ext uri="{FF2B5EF4-FFF2-40B4-BE49-F238E27FC236}">
                <a16:creationId xmlns:a16="http://schemas.microsoft.com/office/drawing/2014/main" id="{3AFFBF7E-99A1-44B9-8E9B-75D2D1B97A71}"/>
              </a:ext>
            </a:extLst>
          </p:cNvPr>
          <p:cNvCxnSpPr>
            <a:cxnSpLocks/>
          </p:cNvCxnSpPr>
          <p:nvPr/>
        </p:nvCxnSpPr>
        <p:spPr>
          <a:xfrm flipH="1">
            <a:off x="7867546" y="3769791"/>
            <a:ext cx="213136" cy="143428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44871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3: raise the apron</a:t>
            </a:r>
          </a:p>
        </p:txBody>
      </p:sp>
      <p:pic>
        <p:nvPicPr>
          <p:cNvPr id="6" name="Picture 2" descr="\\nwd\nwp\ETDS\Columbia\Bonn\gis\Exports\BD_2010_SpillwayBathyOblique1.PNG">
            <a:extLst>
              <a:ext uri="{FF2B5EF4-FFF2-40B4-BE49-F238E27FC236}">
                <a16:creationId xmlns:a16="http://schemas.microsoft.com/office/drawing/2014/main" id="{3461EF0C-F726-48E1-B4CA-5A1448662C2A}"/>
              </a:ext>
            </a:extLst>
          </p:cNvPr>
          <p:cNvPicPr>
            <a:picLocks noGrp="1" noChangeAspect="1" noChangeArrowheads="1"/>
          </p:cNvPicPr>
          <p:nvPr>
            <p:ph type="chart" sz="quarter" idx="12"/>
          </p:nvPr>
        </p:nvPicPr>
        <p:blipFill>
          <a:blip r:embed="rId3" cstate="print"/>
          <a:srcRect/>
          <a:stretch>
            <a:fillRect/>
          </a:stretch>
        </p:blipFill>
        <p:spPr bwMode="auto">
          <a:xfrm>
            <a:off x="1393794" y="1571348"/>
            <a:ext cx="10455420" cy="4626511"/>
          </a:xfrm>
          <a:prstGeom prst="rect">
            <a:avLst/>
          </a:prstGeom>
          <a:noFill/>
        </p:spPr>
      </p:pic>
      <p:cxnSp>
        <p:nvCxnSpPr>
          <p:cNvPr id="51" name="Straight Arrow Connector 50">
            <a:extLst>
              <a:ext uri="{FF2B5EF4-FFF2-40B4-BE49-F238E27FC236}">
                <a16:creationId xmlns:a16="http://schemas.microsoft.com/office/drawing/2014/main" id="{D0149B5E-6679-494B-9E9B-A36F24A64231}"/>
              </a:ext>
            </a:extLst>
          </p:cNvPr>
          <p:cNvCxnSpPr>
            <a:cxnSpLocks/>
          </p:cNvCxnSpPr>
          <p:nvPr/>
        </p:nvCxnSpPr>
        <p:spPr>
          <a:xfrm flipV="1">
            <a:off x="2175725" y="3186545"/>
            <a:ext cx="214184" cy="2299856"/>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C9AD138-2815-4BCB-893C-B3C22BD5CD0D}"/>
              </a:ext>
            </a:extLst>
          </p:cNvPr>
          <p:cNvCxnSpPr>
            <a:cxnSpLocks/>
          </p:cNvCxnSpPr>
          <p:nvPr/>
        </p:nvCxnSpPr>
        <p:spPr>
          <a:xfrm flipH="1" flipV="1">
            <a:off x="10605655" y="3186545"/>
            <a:ext cx="542312" cy="1857896"/>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E0D9442-DB08-483A-A85A-3EC6F1BF00DB}"/>
              </a:ext>
            </a:extLst>
          </p:cNvPr>
          <p:cNvSpPr txBox="1"/>
          <p:nvPr/>
        </p:nvSpPr>
        <p:spPr>
          <a:xfrm>
            <a:off x="4576479" y="3466570"/>
            <a:ext cx="3297839" cy="923330"/>
          </a:xfrm>
          <a:prstGeom prst="rect">
            <a:avLst/>
          </a:prstGeom>
          <a:noFill/>
        </p:spPr>
        <p:txBody>
          <a:bodyPr wrap="square" rtlCol="0">
            <a:spAutoFit/>
          </a:bodyPr>
          <a:lstStyle/>
          <a:p>
            <a:r>
              <a:rPr lang="en-US" dirty="0">
                <a:solidFill>
                  <a:srgbClr val="FFFF00"/>
                </a:solidFill>
              </a:rPr>
              <a:t>Raise low sections of apron to prevent rocks from jumping onto the apron</a:t>
            </a:r>
          </a:p>
        </p:txBody>
      </p:sp>
      <p:sp>
        <p:nvSpPr>
          <p:cNvPr id="71" name="TextBox 70">
            <a:extLst>
              <a:ext uri="{FF2B5EF4-FFF2-40B4-BE49-F238E27FC236}">
                <a16:creationId xmlns:a16="http://schemas.microsoft.com/office/drawing/2014/main" id="{296E9CBC-C7AF-4A2B-BA97-2407792E3CF1}"/>
              </a:ext>
            </a:extLst>
          </p:cNvPr>
          <p:cNvSpPr txBox="1"/>
          <p:nvPr/>
        </p:nvSpPr>
        <p:spPr>
          <a:xfrm>
            <a:off x="1459349" y="5254754"/>
            <a:ext cx="1727734" cy="646331"/>
          </a:xfrm>
          <a:prstGeom prst="rect">
            <a:avLst/>
          </a:prstGeom>
          <a:noFill/>
        </p:spPr>
        <p:txBody>
          <a:bodyPr wrap="square" rtlCol="0">
            <a:spAutoFit/>
          </a:bodyPr>
          <a:lstStyle/>
          <a:p>
            <a:r>
              <a:rPr lang="en-US" dirty="0">
                <a:solidFill>
                  <a:srgbClr val="FFFF00"/>
                </a:solidFill>
              </a:rPr>
              <a:t>Rock Movement</a:t>
            </a:r>
          </a:p>
        </p:txBody>
      </p:sp>
      <p:sp>
        <p:nvSpPr>
          <p:cNvPr id="72" name="TextBox 71">
            <a:extLst>
              <a:ext uri="{FF2B5EF4-FFF2-40B4-BE49-F238E27FC236}">
                <a16:creationId xmlns:a16="http://schemas.microsoft.com/office/drawing/2014/main" id="{A419FFD1-6013-470B-A633-390C64D0F268}"/>
              </a:ext>
            </a:extLst>
          </p:cNvPr>
          <p:cNvSpPr txBox="1"/>
          <p:nvPr/>
        </p:nvSpPr>
        <p:spPr>
          <a:xfrm>
            <a:off x="10388730" y="4835601"/>
            <a:ext cx="1727734" cy="646331"/>
          </a:xfrm>
          <a:prstGeom prst="rect">
            <a:avLst/>
          </a:prstGeom>
          <a:noFill/>
        </p:spPr>
        <p:txBody>
          <a:bodyPr wrap="square" rtlCol="0">
            <a:spAutoFit/>
          </a:bodyPr>
          <a:lstStyle/>
          <a:p>
            <a:r>
              <a:rPr lang="en-US" dirty="0">
                <a:solidFill>
                  <a:srgbClr val="FFFF00"/>
                </a:solidFill>
              </a:rPr>
              <a:t>Rock Movement</a:t>
            </a:r>
          </a:p>
        </p:txBody>
      </p:sp>
      <p:cxnSp>
        <p:nvCxnSpPr>
          <p:cNvPr id="73" name="Straight Arrow Connector 72">
            <a:extLst>
              <a:ext uri="{FF2B5EF4-FFF2-40B4-BE49-F238E27FC236}">
                <a16:creationId xmlns:a16="http://schemas.microsoft.com/office/drawing/2014/main" id="{090BB8D1-E3A1-4DEE-897F-FCD357DE2298}"/>
              </a:ext>
            </a:extLst>
          </p:cNvPr>
          <p:cNvCxnSpPr>
            <a:cxnSpLocks/>
          </p:cNvCxnSpPr>
          <p:nvPr/>
        </p:nvCxnSpPr>
        <p:spPr>
          <a:xfrm flipV="1">
            <a:off x="7686546" y="2796540"/>
            <a:ext cx="1252667" cy="72300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CF0A4BC-9D3A-40E6-97EA-1B490F2233F1}"/>
              </a:ext>
            </a:extLst>
          </p:cNvPr>
          <p:cNvCxnSpPr>
            <a:cxnSpLocks/>
          </p:cNvCxnSpPr>
          <p:nvPr/>
        </p:nvCxnSpPr>
        <p:spPr>
          <a:xfrm flipH="1" flipV="1">
            <a:off x="3034353" y="2796540"/>
            <a:ext cx="1542127" cy="72300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 name="Parallelogram 4">
            <a:extLst>
              <a:ext uri="{FF2B5EF4-FFF2-40B4-BE49-F238E27FC236}">
                <a16:creationId xmlns:a16="http://schemas.microsoft.com/office/drawing/2014/main" id="{766944AA-ABE0-4042-A66A-7A9E1A54A7F2}"/>
              </a:ext>
            </a:extLst>
          </p:cNvPr>
          <p:cNvSpPr/>
          <p:nvPr/>
        </p:nvSpPr>
        <p:spPr>
          <a:xfrm>
            <a:off x="1863929" y="2497667"/>
            <a:ext cx="1290535" cy="429319"/>
          </a:xfrm>
          <a:prstGeom prst="parallelogram">
            <a:avLst>
              <a:gd name="adj" fmla="val 62470"/>
            </a:avLst>
          </a:prstGeom>
          <a:solidFill>
            <a:srgbClr val="FFFF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Parallelogram 19">
            <a:extLst>
              <a:ext uri="{FF2B5EF4-FFF2-40B4-BE49-F238E27FC236}">
                <a16:creationId xmlns:a16="http://schemas.microsoft.com/office/drawing/2014/main" id="{A290A44F-3393-466D-80B3-5DDC36208CE1}"/>
              </a:ext>
            </a:extLst>
          </p:cNvPr>
          <p:cNvSpPr/>
          <p:nvPr/>
        </p:nvSpPr>
        <p:spPr>
          <a:xfrm flipH="1">
            <a:off x="8939213" y="2497667"/>
            <a:ext cx="2135187" cy="444848"/>
          </a:xfrm>
          <a:prstGeom prst="parallelogram">
            <a:avLst>
              <a:gd name="adj" fmla="val 27390"/>
            </a:avLst>
          </a:prstGeom>
          <a:solidFill>
            <a:srgbClr val="FFFF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BD352A8-6082-4E6B-B981-0382894CFC90}"/>
              </a:ext>
            </a:extLst>
          </p:cNvPr>
          <p:cNvSpPr/>
          <p:nvPr/>
        </p:nvSpPr>
        <p:spPr>
          <a:xfrm>
            <a:off x="1871765" y="2942515"/>
            <a:ext cx="1008596" cy="145163"/>
          </a:xfrm>
          <a:prstGeom prst="rect">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94E11DF-E4D4-46FE-9D1C-5457E3C25753}"/>
              </a:ext>
            </a:extLst>
          </p:cNvPr>
          <p:cNvSpPr/>
          <p:nvPr/>
        </p:nvSpPr>
        <p:spPr>
          <a:xfrm>
            <a:off x="9064170" y="2958380"/>
            <a:ext cx="2010229" cy="129298"/>
          </a:xfrm>
          <a:prstGeom prst="rect">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3879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6" name="Picture 6" descr="bon spill 060">
            <a:extLst>
              <a:ext uri="{FF2B5EF4-FFF2-40B4-BE49-F238E27FC236}">
                <a16:creationId xmlns:a16="http://schemas.microsoft.com/office/drawing/2014/main" id="{9F30F1F9-7650-4678-AFD3-85E54814B2DF}"/>
              </a:ext>
            </a:extLst>
          </p:cNvPr>
          <p:cNvPicPr>
            <a:picLocks noGrp="1" noChangeAspect="1" noChangeArrowheads="1"/>
          </p:cNvPicPr>
          <p:nvPr>
            <p:ph sz="quarter" idx="10"/>
          </p:nvPr>
        </p:nvPicPr>
        <p:blipFill>
          <a:blip r:embed="rId3" cstate="print"/>
          <a:srcRect/>
          <a:stretch>
            <a:fillRect/>
          </a:stretch>
        </p:blipFill>
        <p:spPr bwMode="auto">
          <a:xfrm>
            <a:off x="3031591" y="1838585"/>
            <a:ext cx="6143105" cy="4085705"/>
          </a:xfrm>
          <a:prstGeom prst="rect">
            <a:avLst/>
          </a:prstGeom>
          <a:noFill/>
          <a:ln w="9525">
            <a:noFill/>
            <a:miter lim="800000"/>
            <a:headEnd/>
            <a:tailEnd/>
          </a:ln>
        </p:spPr>
      </p:pic>
    </p:spTree>
    <p:extLst>
      <p:ext uri="{BB962C8B-B14F-4D97-AF65-F5344CB8AC3E}">
        <p14:creationId xmlns:p14="http://schemas.microsoft.com/office/powerpoint/2010/main" val="343269139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brief</a:t>
            </a:r>
          </a:p>
        </p:txBody>
      </p:sp>
      <p:sp>
        <p:nvSpPr>
          <p:cNvPr id="3" name="Content Placeholder 2">
            <a:extLst>
              <a:ext uri="{FF2B5EF4-FFF2-40B4-BE49-F238E27FC236}">
                <a16:creationId xmlns:a16="http://schemas.microsoft.com/office/drawing/2014/main" id="{7705DECA-C0F7-4BA2-AAF8-F1CA982CAEA0}"/>
              </a:ext>
            </a:extLst>
          </p:cNvPr>
          <p:cNvSpPr>
            <a:spLocks noGrp="1"/>
          </p:cNvSpPr>
          <p:nvPr>
            <p:ph sz="quarter" idx="10"/>
          </p:nvPr>
        </p:nvSpPr>
        <p:spPr/>
        <p:txBody>
          <a:bodyPr/>
          <a:lstStyle/>
          <a:p>
            <a:r>
              <a:rPr lang="en-US" dirty="0"/>
              <a:t>Project is to determine if a structural alternative can be identified to prevent rocks from moving into the stilling basin.  The structural alternative will be compared to doing an emergency contract to physically remove rocks from the stilling basin.  Emergency contracts to be executed prior to start of spill season (April 10).</a:t>
            </a:r>
          </a:p>
          <a:p>
            <a:pPr>
              <a:buNone/>
              <a:defRPr/>
            </a:pPr>
            <a:endParaRPr lang="en-US" dirty="0"/>
          </a:p>
          <a:p>
            <a:pPr>
              <a:buNone/>
              <a:defRPr/>
            </a:pPr>
            <a:r>
              <a:rPr lang="en-US" dirty="0"/>
              <a:t>Since 2011, an emergency contract has been issued to remove rocks from the stilling basin at Bonneville Dam on 4 or 5 occasions and we anticipate needing a contract after the 2020 season.</a:t>
            </a:r>
          </a:p>
          <a:p>
            <a:pPr>
              <a:buNone/>
              <a:defRPr/>
            </a:pPr>
            <a:endParaRPr lang="en-US" dirty="0"/>
          </a:p>
          <a:p>
            <a:pPr>
              <a:buNone/>
              <a:defRPr/>
            </a:pPr>
            <a:r>
              <a:rPr lang="en-US" dirty="0"/>
              <a:t>THIS IS NOT A STRUCTURAL FIX TO THE SPILLWAY.  Larger O&amp;M issues associated with the spillway (gate rehabilitation, rough concrete for juvenile fish, </a:t>
            </a:r>
            <a:r>
              <a:rPr lang="en-US" dirty="0" err="1"/>
              <a:t>etc</a:t>
            </a:r>
            <a:r>
              <a:rPr lang="en-US" dirty="0"/>
              <a:t>) will not be addressed through this effort.</a:t>
            </a:r>
          </a:p>
          <a:p>
            <a:pPr>
              <a:buNone/>
              <a:defRPr/>
            </a:pPr>
            <a:endParaRPr lang="en-US" dirty="0"/>
          </a:p>
          <a:p>
            <a:pPr>
              <a:buNone/>
              <a:defRPr/>
            </a:pP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8125343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Background</a:t>
            </a:r>
          </a:p>
        </p:txBody>
      </p:sp>
      <p:sp>
        <p:nvSpPr>
          <p:cNvPr id="3" name="Content Placeholder 2">
            <a:extLst>
              <a:ext uri="{FF2B5EF4-FFF2-40B4-BE49-F238E27FC236}">
                <a16:creationId xmlns:a16="http://schemas.microsoft.com/office/drawing/2014/main" id="{7705DECA-C0F7-4BA2-AAF8-F1CA982CAEA0}"/>
              </a:ext>
            </a:extLst>
          </p:cNvPr>
          <p:cNvSpPr>
            <a:spLocks noGrp="1"/>
          </p:cNvSpPr>
          <p:nvPr>
            <p:ph sz="quarter" idx="10"/>
          </p:nvPr>
        </p:nvSpPr>
        <p:spPr/>
        <p:txBody>
          <a:bodyPr/>
          <a:lstStyle/>
          <a:p>
            <a:pPr marL="342900" indent="-342900">
              <a:buFont typeface="Wingdings" panose="05000000000000000000" pitchFamily="2" charset="2"/>
              <a:buChar char="§"/>
            </a:pPr>
            <a:r>
              <a:rPr lang="en-US" dirty="0"/>
              <a:t>Project built in the 1930’s</a:t>
            </a:r>
          </a:p>
          <a:p>
            <a:pPr marL="342900" indent="-342900">
              <a:buFont typeface="Wingdings" panose="05000000000000000000" pitchFamily="2" charset="2"/>
              <a:buChar char="§"/>
            </a:pPr>
            <a:r>
              <a:rPr lang="en-US" dirty="0"/>
              <a:t>Largest Flood 1948</a:t>
            </a:r>
          </a:p>
          <a:p>
            <a:pPr marL="342900" indent="-342900">
              <a:buFont typeface="Wingdings" panose="05000000000000000000" pitchFamily="2" charset="2"/>
              <a:buChar char="§"/>
            </a:pPr>
            <a:r>
              <a:rPr lang="en-US" dirty="0"/>
              <a:t>South half of spillway repaired in 1954</a:t>
            </a:r>
          </a:p>
          <a:p>
            <a:pPr marL="342900" indent="-342900">
              <a:buFont typeface="Wingdings" panose="05000000000000000000" pitchFamily="2" charset="2"/>
              <a:buChar char="§"/>
            </a:pPr>
            <a:r>
              <a:rPr lang="en-US" dirty="0"/>
              <a:t>14 foot (elevation) flow deflectors added in the 1970’s (Bays 4-15); 7 foot (elevation) flow deflectors added in 2002 (Bays 1-3, 16-18)</a:t>
            </a:r>
          </a:p>
          <a:p>
            <a:pPr marL="569913" lvl="1" indent="-342900">
              <a:buFont typeface="Wingdings" panose="05000000000000000000" pitchFamily="2" charset="2"/>
              <a:buChar char="Ø"/>
            </a:pPr>
            <a:r>
              <a:rPr lang="en-US" dirty="0"/>
              <a:t>Flow deflectors de-gas the spillway but cause flow to move upstream and carry rocks with it</a:t>
            </a:r>
          </a:p>
          <a:p>
            <a:pPr marL="342900" indent="-342900">
              <a:buFont typeface="Wingdings" panose="05000000000000000000" pitchFamily="2" charset="2"/>
              <a:buChar char="§"/>
            </a:pPr>
            <a:r>
              <a:rPr lang="en-US" dirty="0"/>
              <a:t>Ball milling occurs when foreign debris enters a stilling basin and continually “churns up” the concrete as it sees flow </a:t>
            </a:r>
          </a:p>
          <a:p>
            <a:pPr marL="569913" lvl="1" indent="-342900">
              <a:buFont typeface="Wingdings" panose="05000000000000000000" pitchFamily="2" charset="2"/>
              <a:buChar char="Ø"/>
            </a:pPr>
            <a:r>
              <a:rPr lang="en-US" dirty="0"/>
              <a:t>Major problem at many dams although not likely to cause a failure unless damage remains unchecked </a:t>
            </a:r>
          </a:p>
          <a:p>
            <a:pPr>
              <a:buNone/>
              <a:defRPr/>
            </a:pPr>
            <a:endParaRPr lang="en-US" dirty="0"/>
          </a:p>
          <a:p>
            <a:pPr>
              <a:buNone/>
              <a:defRPr/>
            </a:pPr>
            <a:r>
              <a:rPr lang="en-US" u="sng" dirty="0"/>
              <a:t>Rock Source Hypothesis</a:t>
            </a:r>
          </a:p>
          <a:p>
            <a:pPr marL="342900" indent="-342900">
              <a:buFont typeface="Wingdings" panose="05000000000000000000" pitchFamily="2" charset="2"/>
              <a:buChar char="§"/>
              <a:defRPr/>
            </a:pPr>
            <a:r>
              <a:rPr lang="en-US" dirty="0"/>
              <a:t>1948 flood pushed material downstream but not out of the Bonneville Spillway Channel</a:t>
            </a:r>
          </a:p>
          <a:p>
            <a:pPr marL="342900" indent="-342900">
              <a:buFont typeface="Wingdings" panose="05000000000000000000" pitchFamily="2" charset="2"/>
              <a:buChar char="§"/>
              <a:defRPr/>
            </a:pPr>
            <a:r>
              <a:rPr lang="en-US" dirty="0"/>
              <a:t>Flows since then have been causing the material to move upstream along the edges</a:t>
            </a:r>
          </a:p>
          <a:p>
            <a:pPr marL="342900" indent="-342900">
              <a:buFont typeface="Wingdings" panose="05000000000000000000" pitchFamily="2" charset="2"/>
              <a:buChar char="§"/>
              <a:defRPr/>
            </a:pPr>
            <a:r>
              <a:rPr lang="en-US" dirty="0"/>
              <a:t>Survey results suggest about 3000 cubic yards of loose material on either side that could continue to move upstream  (we have removed approximately 1000 cubic yards so far)</a:t>
            </a:r>
          </a:p>
          <a:p>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60735668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hydraulics</a:t>
            </a:r>
          </a:p>
        </p:txBody>
      </p:sp>
      <p:pic>
        <p:nvPicPr>
          <p:cNvPr id="40963" name="Picture 3"/>
          <p:cNvPicPr>
            <a:picLocks noChangeAspect="1" noChangeArrowheads="1"/>
          </p:cNvPicPr>
          <p:nvPr/>
        </p:nvPicPr>
        <p:blipFill>
          <a:blip r:embed="rId2" cstate="print"/>
          <a:srcRect/>
          <a:stretch>
            <a:fillRect/>
          </a:stretch>
        </p:blipFill>
        <p:spPr bwMode="auto">
          <a:xfrm>
            <a:off x="4882780" y="2193524"/>
            <a:ext cx="6965950" cy="4273550"/>
          </a:xfrm>
          <a:prstGeom prst="rect">
            <a:avLst/>
          </a:prstGeom>
          <a:noFill/>
          <a:ln w="9525">
            <a:noFill/>
            <a:miter lim="800000"/>
            <a:headEnd/>
            <a:tailEnd/>
          </a:ln>
        </p:spPr>
      </p:pic>
      <p:pic>
        <p:nvPicPr>
          <p:cNvPr id="40962" name="Picture 2"/>
          <p:cNvPicPr>
            <a:picLocks noGrp="1" noChangeAspect="1" noChangeArrowheads="1"/>
          </p:cNvPicPr>
          <p:nvPr>
            <p:ph idx="1"/>
          </p:nvPr>
        </p:nvPicPr>
        <p:blipFill>
          <a:blip r:embed="rId3" cstate="print"/>
          <a:srcRect/>
          <a:stretch>
            <a:fillRect/>
          </a:stretch>
        </p:blipFill>
        <p:spPr bwMode="auto">
          <a:xfrm>
            <a:off x="520083" y="1177941"/>
            <a:ext cx="5775158" cy="2743200"/>
          </a:xfrm>
          <a:prstGeom prst="rect">
            <a:avLst/>
          </a:prstGeom>
          <a:noFill/>
          <a:ln w="9525">
            <a:noFill/>
            <a:miter lim="800000"/>
            <a:headEnd/>
            <a:tailEnd/>
          </a:ln>
        </p:spPr>
      </p:pic>
      <p:sp>
        <p:nvSpPr>
          <p:cNvPr id="6" name="TextBox 5"/>
          <p:cNvSpPr txBox="1"/>
          <p:nvPr/>
        </p:nvSpPr>
        <p:spPr>
          <a:xfrm>
            <a:off x="6450755" y="1362567"/>
            <a:ext cx="2621230" cy="646331"/>
          </a:xfrm>
          <a:prstGeom prst="rect">
            <a:avLst/>
          </a:prstGeom>
          <a:noFill/>
        </p:spPr>
        <p:txBody>
          <a:bodyPr wrap="none" rtlCol="0">
            <a:spAutoFit/>
          </a:bodyPr>
          <a:lstStyle/>
          <a:p>
            <a:r>
              <a:rPr lang="en-US" dirty="0"/>
              <a:t>Flow Deflectors Cause </a:t>
            </a:r>
          </a:p>
          <a:p>
            <a:r>
              <a:rPr lang="en-US" dirty="0"/>
              <a:t>Flow to Move Upstream</a:t>
            </a:r>
          </a:p>
        </p:txBody>
      </p:sp>
      <p:sp>
        <p:nvSpPr>
          <p:cNvPr id="7" name="TextBox 6"/>
          <p:cNvSpPr txBox="1"/>
          <p:nvPr/>
        </p:nvSpPr>
        <p:spPr>
          <a:xfrm>
            <a:off x="2299316" y="4242145"/>
            <a:ext cx="2873414" cy="1477328"/>
          </a:xfrm>
          <a:prstGeom prst="rect">
            <a:avLst/>
          </a:prstGeom>
          <a:noFill/>
        </p:spPr>
        <p:txBody>
          <a:bodyPr wrap="square" rtlCol="0">
            <a:spAutoFit/>
          </a:bodyPr>
          <a:lstStyle/>
          <a:p>
            <a:pPr algn="l"/>
            <a:r>
              <a:rPr lang="en-US" dirty="0"/>
              <a:t>In 2011 flows were</a:t>
            </a:r>
          </a:p>
          <a:p>
            <a:pPr algn="l"/>
            <a:r>
              <a:rPr lang="en-US" dirty="0"/>
              <a:t>almost 20,000 </a:t>
            </a:r>
            <a:r>
              <a:rPr lang="en-US" dirty="0" err="1"/>
              <a:t>cfs</a:t>
            </a:r>
            <a:r>
              <a:rPr lang="en-US" dirty="0"/>
              <a:t> per bay.</a:t>
            </a:r>
          </a:p>
          <a:p>
            <a:pPr algn="l"/>
            <a:endParaRPr lang="en-US" dirty="0"/>
          </a:p>
          <a:p>
            <a:pPr algn="l"/>
            <a:r>
              <a:rPr lang="en-US" dirty="0"/>
              <a:t>Don’t override until </a:t>
            </a:r>
          </a:p>
          <a:p>
            <a:pPr algn="l"/>
            <a:r>
              <a:rPr lang="en-US" dirty="0"/>
              <a:t>25,000 </a:t>
            </a:r>
            <a:r>
              <a:rPr lang="en-US" dirty="0" err="1"/>
              <a:t>cfs</a:t>
            </a:r>
            <a:r>
              <a:rPr lang="en-US" dirty="0"/>
              <a:t> per bay</a:t>
            </a:r>
          </a:p>
        </p:txBody>
      </p:sp>
    </p:spTree>
    <p:extLst>
      <p:ext uri="{BB962C8B-B14F-4D97-AF65-F5344CB8AC3E}">
        <p14:creationId xmlns:p14="http://schemas.microsoft.com/office/powerpoint/2010/main" val="2772217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BONNEVILLE SPILLWAY</a:t>
            </a:r>
          </a:p>
        </p:txBody>
      </p:sp>
      <p:pic>
        <p:nvPicPr>
          <p:cNvPr id="6" name="Picture 2" descr="\\nwd\nwp\ETDS\Columbia\Bonn\gis\Exports\BD_2010_SpillwayBathyOblique1.PNG">
            <a:extLst>
              <a:ext uri="{FF2B5EF4-FFF2-40B4-BE49-F238E27FC236}">
                <a16:creationId xmlns:a16="http://schemas.microsoft.com/office/drawing/2014/main" id="{3461EF0C-F726-48E1-B4CA-5A1448662C2A}"/>
              </a:ext>
            </a:extLst>
          </p:cNvPr>
          <p:cNvPicPr>
            <a:picLocks noGrp="1" noChangeAspect="1" noChangeArrowheads="1"/>
          </p:cNvPicPr>
          <p:nvPr>
            <p:ph type="chart" sz="quarter" idx="12"/>
          </p:nvPr>
        </p:nvPicPr>
        <p:blipFill>
          <a:blip r:embed="rId3" cstate="print"/>
          <a:srcRect/>
          <a:stretch>
            <a:fillRect/>
          </a:stretch>
        </p:blipFill>
        <p:spPr bwMode="auto">
          <a:xfrm>
            <a:off x="1393794" y="1571348"/>
            <a:ext cx="10455420" cy="4626511"/>
          </a:xfrm>
          <a:prstGeom prst="rect">
            <a:avLst/>
          </a:prstGeom>
          <a:noFill/>
        </p:spPr>
      </p:pic>
      <p:sp>
        <p:nvSpPr>
          <p:cNvPr id="4" name="TextBox 3">
            <a:extLst>
              <a:ext uri="{FF2B5EF4-FFF2-40B4-BE49-F238E27FC236}">
                <a16:creationId xmlns:a16="http://schemas.microsoft.com/office/drawing/2014/main" id="{ABE2AC36-3716-4842-A7A1-CC20CA2CBC07}"/>
              </a:ext>
            </a:extLst>
          </p:cNvPr>
          <p:cNvSpPr txBox="1"/>
          <p:nvPr/>
        </p:nvSpPr>
        <p:spPr>
          <a:xfrm>
            <a:off x="215839" y="1685879"/>
            <a:ext cx="896644" cy="646331"/>
          </a:xfrm>
          <a:prstGeom prst="rect">
            <a:avLst/>
          </a:prstGeom>
          <a:noFill/>
        </p:spPr>
        <p:txBody>
          <a:bodyPr wrap="square" rtlCol="0">
            <a:spAutoFit/>
          </a:bodyPr>
          <a:lstStyle/>
          <a:p>
            <a:r>
              <a:rPr lang="en-US" dirty="0"/>
              <a:t>Stilling</a:t>
            </a:r>
          </a:p>
          <a:p>
            <a:r>
              <a:rPr lang="en-US" dirty="0"/>
              <a:t>Basin</a:t>
            </a:r>
          </a:p>
        </p:txBody>
      </p:sp>
      <p:sp>
        <p:nvSpPr>
          <p:cNvPr id="8" name="TextBox 7">
            <a:extLst>
              <a:ext uri="{FF2B5EF4-FFF2-40B4-BE49-F238E27FC236}">
                <a16:creationId xmlns:a16="http://schemas.microsoft.com/office/drawing/2014/main" id="{4678F601-57B8-4987-82AE-84AA3D15D850}"/>
              </a:ext>
            </a:extLst>
          </p:cNvPr>
          <p:cNvSpPr txBox="1"/>
          <p:nvPr/>
        </p:nvSpPr>
        <p:spPr>
          <a:xfrm>
            <a:off x="1510683" y="1571348"/>
            <a:ext cx="698376" cy="646331"/>
          </a:xfrm>
          <a:prstGeom prst="rect">
            <a:avLst/>
          </a:prstGeom>
          <a:noFill/>
        </p:spPr>
        <p:txBody>
          <a:bodyPr wrap="square" rtlCol="0">
            <a:spAutoFit/>
          </a:bodyPr>
          <a:lstStyle/>
          <a:p>
            <a:r>
              <a:rPr lang="en-US" dirty="0">
                <a:solidFill>
                  <a:srgbClr val="FFFF00"/>
                </a:solidFill>
              </a:rPr>
              <a:t>Bay</a:t>
            </a:r>
          </a:p>
          <a:p>
            <a:r>
              <a:rPr lang="en-US" dirty="0">
                <a:solidFill>
                  <a:srgbClr val="FFFF00"/>
                </a:solidFill>
              </a:rPr>
              <a:t> 1</a:t>
            </a:r>
          </a:p>
        </p:txBody>
      </p:sp>
      <p:sp>
        <p:nvSpPr>
          <p:cNvPr id="9" name="TextBox 8">
            <a:extLst>
              <a:ext uri="{FF2B5EF4-FFF2-40B4-BE49-F238E27FC236}">
                <a16:creationId xmlns:a16="http://schemas.microsoft.com/office/drawing/2014/main" id="{969B2795-84D9-4C32-96A0-0D78E35D62FE}"/>
              </a:ext>
            </a:extLst>
          </p:cNvPr>
          <p:cNvSpPr txBox="1"/>
          <p:nvPr/>
        </p:nvSpPr>
        <p:spPr>
          <a:xfrm>
            <a:off x="2290438" y="1642370"/>
            <a:ext cx="315157" cy="369332"/>
          </a:xfrm>
          <a:prstGeom prst="rect">
            <a:avLst/>
          </a:prstGeom>
          <a:noFill/>
        </p:spPr>
        <p:txBody>
          <a:bodyPr wrap="square" rtlCol="0">
            <a:spAutoFit/>
          </a:bodyPr>
          <a:lstStyle/>
          <a:p>
            <a:r>
              <a:rPr lang="en-US" dirty="0">
                <a:solidFill>
                  <a:srgbClr val="FFFF00"/>
                </a:solidFill>
              </a:rPr>
              <a:t>2</a:t>
            </a:r>
          </a:p>
        </p:txBody>
      </p:sp>
      <p:sp>
        <p:nvSpPr>
          <p:cNvPr id="10" name="TextBox 9">
            <a:extLst>
              <a:ext uri="{FF2B5EF4-FFF2-40B4-BE49-F238E27FC236}">
                <a16:creationId xmlns:a16="http://schemas.microsoft.com/office/drawing/2014/main" id="{1B10CAF6-4092-4A2B-8511-943A9BF4CC27}"/>
              </a:ext>
            </a:extLst>
          </p:cNvPr>
          <p:cNvSpPr txBox="1"/>
          <p:nvPr/>
        </p:nvSpPr>
        <p:spPr>
          <a:xfrm>
            <a:off x="2871926" y="1642370"/>
            <a:ext cx="315157" cy="369332"/>
          </a:xfrm>
          <a:prstGeom prst="rect">
            <a:avLst/>
          </a:prstGeom>
          <a:noFill/>
        </p:spPr>
        <p:txBody>
          <a:bodyPr wrap="square" rtlCol="0">
            <a:spAutoFit/>
          </a:bodyPr>
          <a:lstStyle/>
          <a:p>
            <a:r>
              <a:rPr lang="en-US" dirty="0">
                <a:solidFill>
                  <a:srgbClr val="FFFF00"/>
                </a:solidFill>
              </a:rPr>
              <a:t>3</a:t>
            </a:r>
          </a:p>
        </p:txBody>
      </p:sp>
      <p:sp>
        <p:nvSpPr>
          <p:cNvPr id="11" name="TextBox 10">
            <a:extLst>
              <a:ext uri="{FF2B5EF4-FFF2-40B4-BE49-F238E27FC236}">
                <a16:creationId xmlns:a16="http://schemas.microsoft.com/office/drawing/2014/main" id="{87C4877C-F5C0-4F9A-A96F-B05FB437EBA2}"/>
              </a:ext>
            </a:extLst>
          </p:cNvPr>
          <p:cNvSpPr txBox="1"/>
          <p:nvPr/>
        </p:nvSpPr>
        <p:spPr>
          <a:xfrm>
            <a:off x="3374253" y="1639714"/>
            <a:ext cx="315157" cy="369332"/>
          </a:xfrm>
          <a:prstGeom prst="rect">
            <a:avLst/>
          </a:prstGeom>
          <a:noFill/>
        </p:spPr>
        <p:txBody>
          <a:bodyPr wrap="square" rtlCol="0">
            <a:spAutoFit/>
          </a:bodyPr>
          <a:lstStyle/>
          <a:p>
            <a:r>
              <a:rPr lang="en-US" dirty="0">
                <a:solidFill>
                  <a:srgbClr val="FFFF00"/>
                </a:solidFill>
              </a:rPr>
              <a:t>4</a:t>
            </a:r>
          </a:p>
        </p:txBody>
      </p:sp>
      <p:sp>
        <p:nvSpPr>
          <p:cNvPr id="12" name="TextBox 11">
            <a:extLst>
              <a:ext uri="{FF2B5EF4-FFF2-40B4-BE49-F238E27FC236}">
                <a16:creationId xmlns:a16="http://schemas.microsoft.com/office/drawing/2014/main" id="{BA38C2BC-77AB-4F37-B753-253021C8ACCB}"/>
              </a:ext>
            </a:extLst>
          </p:cNvPr>
          <p:cNvSpPr txBox="1"/>
          <p:nvPr/>
        </p:nvSpPr>
        <p:spPr>
          <a:xfrm>
            <a:off x="3955741" y="1639714"/>
            <a:ext cx="315157" cy="369332"/>
          </a:xfrm>
          <a:prstGeom prst="rect">
            <a:avLst/>
          </a:prstGeom>
          <a:noFill/>
        </p:spPr>
        <p:txBody>
          <a:bodyPr wrap="square" rtlCol="0">
            <a:spAutoFit/>
          </a:bodyPr>
          <a:lstStyle/>
          <a:p>
            <a:r>
              <a:rPr lang="en-US" dirty="0">
                <a:solidFill>
                  <a:srgbClr val="FFFF00"/>
                </a:solidFill>
              </a:rPr>
              <a:t>5</a:t>
            </a:r>
          </a:p>
        </p:txBody>
      </p:sp>
      <p:sp>
        <p:nvSpPr>
          <p:cNvPr id="13" name="TextBox 12">
            <a:extLst>
              <a:ext uri="{FF2B5EF4-FFF2-40B4-BE49-F238E27FC236}">
                <a16:creationId xmlns:a16="http://schemas.microsoft.com/office/drawing/2014/main" id="{0D71E57C-0321-4227-A3EA-03AF98B27185}"/>
              </a:ext>
            </a:extLst>
          </p:cNvPr>
          <p:cNvSpPr txBox="1"/>
          <p:nvPr/>
        </p:nvSpPr>
        <p:spPr>
          <a:xfrm>
            <a:off x="4497648" y="1639714"/>
            <a:ext cx="315157" cy="369332"/>
          </a:xfrm>
          <a:prstGeom prst="rect">
            <a:avLst/>
          </a:prstGeom>
          <a:noFill/>
        </p:spPr>
        <p:txBody>
          <a:bodyPr wrap="square" rtlCol="0">
            <a:spAutoFit/>
          </a:bodyPr>
          <a:lstStyle/>
          <a:p>
            <a:r>
              <a:rPr lang="en-US" dirty="0">
                <a:solidFill>
                  <a:srgbClr val="FFFF00"/>
                </a:solidFill>
              </a:rPr>
              <a:t>6</a:t>
            </a:r>
          </a:p>
        </p:txBody>
      </p:sp>
      <p:sp>
        <p:nvSpPr>
          <p:cNvPr id="14" name="TextBox 13">
            <a:extLst>
              <a:ext uri="{FF2B5EF4-FFF2-40B4-BE49-F238E27FC236}">
                <a16:creationId xmlns:a16="http://schemas.microsoft.com/office/drawing/2014/main" id="{D9415578-0644-40F1-B8B8-36DA4198DD2B}"/>
              </a:ext>
            </a:extLst>
          </p:cNvPr>
          <p:cNvSpPr txBox="1"/>
          <p:nvPr/>
        </p:nvSpPr>
        <p:spPr>
          <a:xfrm>
            <a:off x="5039556" y="1650064"/>
            <a:ext cx="315157" cy="369332"/>
          </a:xfrm>
          <a:prstGeom prst="rect">
            <a:avLst/>
          </a:prstGeom>
          <a:noFill/>
        </p:spPr>
        <p:txBody>
          <a:bodyPr wrap="square" rtlCol="0">
            <a:spAutoFit/>
          </a:bodyPr>
          <a:lstStyle/>
          <a:p>
            <a:r>
              <a:rPr lang="en-US" dirty="0">
                <a:solidFill>
                  <a:srgbClr val="FFFF00"/>
                </a:solidFill>
              </a:rPr>
              <a:t>7</a:t>
            </a:r>
          </a:p>
        </p:txBody>
      </p:sp>
      <p:sp>
        <p:nvSpPr>
          <p:cNvPr id="15" name="TextBox 14">
            <a:extLst>
              <a:ext uri="{FF2B5EF4-FFF2-40B4-BE49-F238E27FC236}">
                <a16:creationId xmlns:a16="http://schemas.microsoft.com/office/drawing/2014/main" id="{29CE6A32-E5B6-4C1F-A698-8747374C4434}"/>
              </a:ext>
            </a:extLst>
          </p:cNvPr>
          <p:cNvSpPr txBox="1"/>
          <p:nvPr/>
        </p:nvSpPr>
        <p:spPr>
          <a:xfrm>
            <a:off x="6096000" y="1639714"/>
            <a:ext cx="315157" cy="369332"/>
          </a:xfrm>
          <a:prstGeom prst="rect">
            <a:avLst/>
          </a:prstGeom>
          <a:noFill/>
        </p:spPr>
        <p:txBody>
          <a:bodyPr wrap="square" rtlCol="0">
            <a:spAutoFit/>
          </a:bodyPr>
          <a:lstStyle/>
          <a:p>
            <a:r>
              <a:rPr lang="en-US" dirty="0">
                <a:solidFill>
                  <a:srgbClr val="FFFF00"/>
                </a:solidFill>
              </a:rPr>
              <a:t>9</a:t>
            </a:r>
          </a:p>
        </p:txBody>
      </p:sp>
      <p:sp>
        <p:nvSpPr>
          <p:cNvPr id="16" name="TextBox 15">
            <a:extLst>
              <a:ext uri="{FF2B5EF4-FFF2-40B4-BE49-F238E27FC236}">
                <a16:creationId xmlns:a16="http://schemas.microsoft.com/office/drawing/2014/main" id="{E012A872-628E-4EA5-9413-2FBB27A797C4}"/>
              </a:ext>
            </a:extLst>
          </p:cNvPr>
          <p:cNvSpPr txBox="1"/>
          <p:nvPr/>
        </p:nvSpPr>
        <p:spPr>
          <a:xfrm>
            <a:off x="5581463" y="1639714"/>
            <a:ext cx="315157" cy="369332"/>
          </a:xfrm>
          <a:prstGeom prst="rect">
            <a:avLst/>
          </a:prstGeom>
          <a:noFill/>
        </p:spPr>
        <p:txBody>
          <a:bodyPr wrap="square" rtlCol="0">
            <a:spAutoFit/>
          </a:bodyPr>
          <a:lstStyle/>
          <a:p>
            <a:r>
              <a:rPr lang="en-US" dirty="0">
                <a:solidFill>
                  <a:srgbClr val="FFFF00"/>
                </a:solidFill>
              </a:rPr>
              <a:t>8</a:t>
            </a:r>
          </a:p>
        </p:txBody>
      </p:sp>
      <p:sp>
        <p:nvSpPr>
          <p:cNvPr id="17" name="TextBox 16">
            <a:extLst>
              <a:ext uri="{FF2B5EF4-FFF2-40B4-BE49-F238E27FC236}">
                <a16:creationId xmlns:a16="http://schemas.microsoft.com/office/drawing/2014/main" id="{7E1C01CD-4306-425A-B545-0043414F1EF4}"/>
              </a:ext>
            </a:extLst>
          </p:cNvPr>
          <p:cNvSpPr txBox="1"/>
          <p:nvPr/>
        </p:nvSpPr>
        <p:spPr>
          <a:xfrm>
            <a:off x="7139493" y="1663449"/>
            <a:ext cx="511207" cy="369332"/>
          </a:xfrm>
          <a:prstGeom prst="rect">
            <a:avLst/>
          </a:prstGeom>
          <a:noFill/>
        </p:spPr>
        <p:txBody>
          <a:bodyPr wrap="square" rtlCol="0">
            <a:spAutoFit/>
          </a:bodyPr>
          <a:lstStyle/>
          <a:p>
            <a:r>
              <a:rPr lang="en-US" dirty="0">
                <a:solidFill>
                  <a:srgbClr val="FFFF00"/>
                </a:solidFill>
              </a:rPr>
              <a:t>11</a:t>
            </a:r>
          </a:p>
        </p:txBody>
      </p:sp>
      <p:sp>
        <p:nvSpPr>
          <p:cNvPr id="19" name="Left Brace 18">
            <a:extLst>
              <a:ext uri="{FF2B5EF4-FFF2-40B4-BE49-F238E27FC236}">
                <a16:creationId xmlns:a16="http://schemas.microsoft.com/office/drawing/2014/main" id="{8D835790-0BFC-4030-9C0A-84845AAE91A9}"/>
              </a:ext>
            </a:extLst>
          </p:cNvPr>
          <p:cNvSpPr/>
          <p:nvPr/>
        </p:nvSpPr>
        <p:spPr>
          <a:xfrm>
            <a:off x="1042571" y="1586765"/>
            <a:ext cx="237848" cy="844561"/>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8CA3F2D0-6FB1-4026-866C-F211084BE70A}"/>
              </a:ext>
            </a:extLst>
          </p:cNvPr>
          <p:cNvSpPr txBox="1"/>
          <p:nvPr/>
        </p:nvSpPr>
        <p:spPr>
          <a:xfrm>
            <a:off x="7688477" y="1661690"/>
            <a:ext cx="511207" cy="369332"/>
          </a:xfrm>
          <a:prstGeom prst="rect">
            <a:avLst/>
          </a:prstGeom>
          <a:noFill/>
        </p:spPr>
        <p:txBody>
          <a:bodyPr wrap="square" rtlCol="0">
            <a:spAutoFit/>
          </a:bodyPr>
          <a:lstStyle/>
          <a:p>
            <a:r>
              <a:rPr lang="en-US" dirty="0">
                <a:solidFill>
                  <a:srgbClr val="FFFF00"/>
                </a:solidFill>
              </a:rPr>
              <a:t>12</a:t>
            </a:r>
          </a:p>
        </p:txBody>
      </p:sp>
      <p:sp>
        <p:nvSpPr>
          <p:cNvPr id="21" name="TextBox 20">
            <a:extLst>
              <a:ext uri="{FF2B5EF4-FFF2-40B4-BE49-F238E27FC236}">
                <a16:creationId xmlns:a16="http://schemas.microsoft.com/office/drawing/2014/main" id="{E43E3599-9DA7-4F94-A2B0-31CBE5854095}"/>
              </a:ext>
            </a:extLst>
          </p:cNvPr>
          <p:cNvSpPr txBox="1"/>
          <p:nvPr/>
        </p:nvSpPr>
        <p:spPr>
          <a:xfrm>
            <a:off x="8221139" y="1665096"/>
            <a:ext cx="511207" cy="369332"/>
          </a:xfrm>
          <a:prstGeom prst="rect">
            <a:avLst/>
          </a:prstGeom>
          <a:noFill/>
        </p:spPr>
        <p:txBody>
          <a:bodyPr wrap="square" rtlCol="0">
            <a:spAutoFit/>
          </a:bodyPr>
          <a:lstStyle/>
          <a:p>
            <a:r>
              <a:rPr lang="en-US" dirty="0">
                <a:solidFill>
                  <a:srgbClr val="FFFF00"/>
                </a:solidFill>
              </a:rPr>
              <a:t>13</a:t>
            </a:r>
          </a:p>
        </p:txBody>
      </p:sp>
      <p:sp>
        <p:nvSpPr>
          <p:cNvPr id="22" name="TextBox 21">
            <a:extLst>
              <a:ext uri="{FF2B5EF4-FFF2-40B4-BE49-F238E27FC236}">
                <a16:creationId xmlns:a16="http://schemas.microsoft.com/office/drawing/2014/main" id="{B7F7AB6A-03D5-49AF-91FE-AFCAA3CC71C2}"/>
              </a:ext>
            </a:extLst>
          </p:cNvPr>
          <p:cNvSpPr txBox="1"/>
          <p:nvPr/>
        </p:nvSpPr>
        <p:spPr>
          <a:xfrm>
            <a:off x="8808641" y="1668614"/>
            <a:ext cx="511207" cy="369332"/>
          </a:xfrm>
          <a:prstGeom prst="rect">
            <a:avLst/>
          </a:prstGeom>
          <a:noFill/>
        </p:spPr>
        <p:txBody>
          <a:bodyPr wrap="square" rtlCol="0">
            <a:spAutoFit/>
          </a:bodyPr>
          <a:lstStyle/>
          <a:p>
            <a:r>
              <a:rPr lang="en-US" dirty="0">
                <a:solidFill>
                  <a:srgbClr val="FFFF00"/>
                </a:solidFill>
              </a:rPr>
              <a:t>14</a:t>
            </a:r>
          </a:p>
        </p:txBody>
      </p:sp>
      <p:sp>
        <p:nvSpPr>
          <p:cNvPr id="23" name="TextBox 22">
            <a:extLst>
              <a:ext uri="{FF2B5EF4-FFF2-40B4-BE49-F238E27FC236}">
                <a16:creationId xmlns:a16="http://schemas.microsoft.com/office/drawing/2014/main" id="{71A5797E-ED45-4C3E-BBB7-1A48FC373D48}"/>
              </a:ext>
            </a:extLst>
          </p:cNvPr>
          <p:cNvSpPr txBox="1"/>
          <p:nvPr/>
        </p:nvSpPr>
        <p:spPr>
          <a:xfrm>
            <a:off x="9345522" y="1673940"/>
            <a:ext cx="511207" cy="369332"/>
          </a:xfrm>
          <a:prstGeom prst="rect">
            <a:avLst/>
          </a:prstGeom>
          <a:noFill/>
        </p:spPr>
        <p:txBody>
          <a:bodyPr wrap="square" rtlCol="0">
            <a:spAutoFit/>
          </a:bodyPr>
          <a:lstStyle/>
          <a:p>
            <a:r>
              <a:rPr lang="en-US" dirty="0">
                <a:solidFill>
                  <a:srgbClr val="FFFF00"/>
                </a:solidFill>
              </a:rPr>
              <a:t>15</a:t>
            </a:r>
          </a:p>
        </p:txBody>
      </p:sp>
      <p:sp>
        <p:nvSpPr>
          <p:cNvPr id="24" name="TextBox 23">
            <a:extLst>
              <a:ext uri="{FF2B5EF4-FFF2-40B4-BE49-F238E27FC236}">
                <a16:creationId xmlns:a16="http://schemas.microsoft.com/office/drawing/2014/main" id="{16B85832-9594-4528-90C7-E520108CE647}"/>
              </a:ext>
            </a:extLst>
          </p:cNvPr>
          <p:cNvSpPr txBox="1"/>
          <p:nvPr/>
        </p:nvSpPr>
        <p:spPr>
          <a:xfrm>
            <a:off x="6579461" y="1650064"/>
            <a:ext cx="511207" cy="369332"/>
          </a:xfrm>
          <a:prstGeom prst="rect">
            <a:avLst/>
          </a:prstGeom>
          <a:noFill/>
        </p:spPr>
        <p:txBody>
          <a:bodyPr wrap="square" rtlCol="0">
            <a:spAutoFit/>
          </a:bodyPr>
          <a:lstStyle/>
          <a:p>
            <a:r>
              <a:rPr lang="en-US" dirty="0">
                <a:solidFill>
                  <a:srgbClr val="FFFF00"/>
                </a:solidFill>
              </a:rPr>
              <a:t>10</a:t>
            </a:r>
          </a:p>
        </p:txBody>
      </p:sp>
      <p:sp>
        <p:nvSpPr>
          <p:cNvPr id="25" name="TextBox 24">
            <a:extLst>
              <a:ext uri="{FF2B5EF4-FFF2-40B4-BE49-F238E27FC236}">
                <a16:creationId xmlns:a16="http://schemas.microsoft.com/office/drawing/2014/main" id="{F337BA52-DB1F-47E1-A34D-8A4997792F64}"/>
              </a:ext>
            </a:extLst>
          </p:cNvPr>
          <p:cNvSpPr txBox="1"/>
          <p:nvPr/>
        </p:nvSpPr>
        <p:spPr>
          <a:xfrm>
            <a:off x="10996994" y="1685774"/>
            <a:ext cx="511207" cy="369332"/>
          </a:xfrm>
          <a:prstGeom prst="rect">
            <a:avLst/>
          </a:prstGeom>
          <a:noFill/>
        </p:spPr>
        <p:txBody>
          <a:bodyPr wrap="square" rtlCol="0">
            <a:spAutoFit/>
          </a:bodyPr>
          <a:lstStyle/>
          <a:p>
            <a:r>
              <a:rPr lang="en-US" dirty="0">
                <a:solidFill>
                  <a:srgbClr val="FFFF00"/>
                </a:solidFill>
              </a:rPr>
              <a:t>18</a:t>
            </a:r>
          </a:p>
        </p:txBody>
      </p:sp>
      <p:sp>
        <p:nvSpPr>
          <p:cNvPr id="26" name="TextBox 25">
            <a:extLst>
              <a:ext uri="{FF2B5EF4-FFF2-40B4-BE49-F238E27FC236}">
                <a16:creationId xmlns:a16="http://schemas.microsoft.com/office/drawing/2014/main" id="{A438EAE2-7573-469F-8E34-353C859D1049}"/>
              </a:ext>
            </a:extLst>
          </p:cNvPr>
          <p:cNvSpPr txBox="1"/>
          <p:nvPr/>
        </p:nvSpPr>
        <p:spPr>
          <a:xfrm>
            <a:off x="10410233" y="1668614"/>
            <a:ext cx="511207" cy="369332"/>
          </a:xfrm>
          <a:prstGeom prst="rect">
            <a:avLst/>
          </a:prstGeom>
          <a:noFill/>
        </p:spPr>
        <p:txBody>
          <a:bodyPr wrap="square" rtlCol="0">
            <a:spAutoFit/>
          </a:bodyPr>
          <a:lstStyle/>
          <a:p>
            <a:r>
              <a:rPr lang="en-US" dirty="0">
                <a:solidFill>
                  <a:srgbClr val="FFFF00"/>
                </a:solidFill>
              </a:rPr>
              <a:t>17</a:t>
            </a:r>
          </a:p>
        </p:txBody>
      </p:sp>
      <p:sp>
        <p:nvSpPr>
          <p:cNvPr id="27" name="TextBox 26">
            <a:extLst>
              <a:ext uri="{FF2B5EF4-FFF2-40B4-BE49-F238E27FC236}">
                <a16:creationId xmlns:a16="http://schemas.microsoft.com/office/drawing/2014/main" id="{035ECAA1-0852-45A2-970C-927B162A221A}"/>
              </a:ext>
            </a:extLst>
          </p:cNvPr>
          <p:cNvSpPr txBox="1"/>
          <p:nvPr/>
        </p:nvSpPr>
        <p:spPr>
          <a:xfrm>
            <a:off x="9890720" y="1669354"/>
            <a:ext cx="511207" cy="369332"/>
          </a:xfrm>
          <a:prstGeom prst="rect">
            <a:avLst/>
          </a:prstGeom>
          <a:noFill/>
        </p:spPr>
        <p:txBody>
          <a:bodyPr wrap="square" rtlCol="0">
            <a:spAutoFit/>
          </a:bodyPr>
          <a:lstStyle/>
          <a:p>
            <a:r>
              <a:rPr lang="en-US" dirty="0">
                <a:solidFill>
                  <a:srgbClr val="FFFF00"/>
                </a:solidFill>
              </a:rPr>
              <a:t>16</a:t>
            </a:r>
          </a:p>
        </p:txBody>
      </p:sp>
      <p:sp>
        <p:nvSpPr>
          <p:cNvPr id="28" name="Left Brace 27">
            <a:extLst>
              <a:ext uri="{FF2B5EF4-FFF2-40B4-BE49-F238E27FC236}">
                <a16:creationId xmlns:a16="http://schemas.microsoft.com/office/drawing/2014/main" id="{7D6E41A2-631E-473F-B845-25FFE6464185}"/>
              </a:ext>
            </a:extLst>
          </p:cNvPr>
          <p:cNvSpPr/>
          <p:nvPr/>
        </p:nvSpPr>
        <p:spPr>
          <a:xfrm>
            <a:off x="1044034" y="2431324"/>
            <a:ext cx="236385" cy="552025"/>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AEE88820-E19C-49EE-8276-73680B8B809F}"/>
              </a:ext>
            </a:extLst>
          </p:cNvPr>
          <p:cNvSpPr txBox="1"/>
          <p:nvPr/>
        </p:nvSpPr>
        <p:spPr>
          <a:xfrm>
            <a:off x="215839" y="2487915"/>
            <a:ext cx="896644" cy="646331"/>
          </a:xfrm>
          <a:prstGeom prst="rect">
            <a:avLst/>
          </a:prstGeom>
          <a:noFill/>
        </p:spPr>
        <p:txBody>
          <a:bodyPr wrap="square" rtlCol="0">
            <a:spAutoFit/>
          </a:bodyPr>
          <a:lstStyle/>
          <a:p>
            <a:r>
              <a:rPr lang="en-US" dirty="0"/>
              <a:t>Apron/Ramp</a:t>
            </a:r>
          </a:p>
        </p:txBody>
      </p:sp>
      <p:cxnSp>
        <p:nvCxnSpPr>
          <p:cNvPr id="31" name="Straight Arrow Connector 30">
            <a:extLst>
              <a:ext uri="{FF2B5EF4-FFF2-40B4-BE49-F238E27FC236}">
                <a16:creationId xmlns:a16="http://schemas.microsoft.com/office/drawing/2014/main" id="{F7179CF3-1955-458E-8B60-E28ED6D96A8F}"/>
              </a:ext>
            </a:extLst>
          </p:cNvPr>
          <p:cNvCxnSpPr>
            <a:cxnSpLocks/>
          </p:cNvCxnSpPr>
          <p:nvPr/>
        </p:nvCxnSpPr>
        <p:spPr>
          <a:xfrm flipH="1" flipV="1">
            <a:off x="8930636" y="2270761"/>
            <a:ext cx="421299" cy="109276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2480B7B-3135-4449-828F-96289E51220E}"/>
              </a:ext>
            </a:extLst>
          </p:cNvPr>
          <p:cNvSpPr txBox="1"/>
          <p:nvPr/>
        </p:nvSpPr>
        <p:spPr>
          <a:xfrm>
            <a:off x="8716771" y="3363527"/>
            <a:ext cx="1524509" cy="646331"/>
          </a:xfrm>
          <a:prstGeom prst="rect">
            <a:avLst/>
          </a:prstGeom>
          <a:noFill/>
        </p:spPr>
        <p:txBody>
          <a:bodyPr wrap="square" rtlCol="0">
            <a:spAutoFit/>
          </a:bodyPr>
          <a:lstStyle/>
          <a:p>
            <a:r>
              <a:rPr lang="en-US" dirty="0">
                <a:solidFill>
                  <a:srgbClr val="FFFF00"/>
                </a:solidFill>
              </a:rPr>
              <a:t>Continuous Baffle Block</a:t>
            </a:r>
          </a:p>
        </p:txBody>
      </p:sp>
      <p:sp>
        <p:nvSpPr>
          <p:cNvPr id="36" name="TextBox 35">
            <a:extLst>
              <a:ext uri="{FF2B5EF4-FFF2-40B4-BE49-F238E27FC236}">
                <a16:creationId xmlns:a16="http://schemas.microsoft.com/office/drawing/2014/main" id="{61B47DC9-E1EE-410D-991A-1B5906AA5E10}"/>
              </a:ext>
            </a:extLst>
          </p:cNvPr>
          <p:cNvSpPr txBox="1"/>
          <p:nvPr/>
        </p:nvSpPr>
        <p:spPr>
          <a:xfrm>
            <a:off x="3735393" y="3059668"/>
            <a:ext cx="1524509" cy="369332"/>
          </a:xfrm>
          <a:prstGeom prst="rect">
            <a:avLst/>
          </a:prstGeom>
          <a:noFill/>
        </p:spPr>
        <p:txBody>
          <a:bodyPr wrap="square" rtlCol="0">
            <a:spAutoFit/>
          </a:bodyPr>
          <a:lstStyle/>
          <a:p>
            <a:r>
              <a:rPr lang="en-US" dirty="0">
                <a:solidFill>
                  <a:srgbClr val="FFFF00"/>
                </a:solidFill>
              </a:rPr>
              <a:t>Baffle Blocks</a:t>
            </a:r>
          </a:p>
        </p:txBody>
      </p:sp>
      <p:sp>
        <p:nvSpPr>
          <p:cNvPr id="37" name="Oval 36">
            <a:extLst>
              <a:ext uri="{FF2B5EF4-FFF2-40B4-BE49-F238E27FC236}">
                <a16:creationId xmlns:a16="http://schemas.microsoft.com/office/drawing/2014/main" id="{843DCCEE-03AD-4DE4-991B-4589578F5B40}"/>
              </a:ext>
            </a:extLst>
          </p:cNvPr>
          <p:cNvSpPr/>
          <p:nvPr/>
        </p:nvSpPr>
        <p:spPr>
          <a:xfrm>
            <a:off x="6365272" y="2147544"/>
            <a:ext cx="315157" cy="369332"/>
          </a:xfrm>
          <a:prstGeom prst="ellipse">
            <a:avLst/>
          </a:prstGeom>
          <a:noFill/>
          <a:ln w="127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4852335E-820B-4721-A086-E63F6474ADF0}"/>
              </a:ext>
            </a:extLst>
          </p:cNvPr>
          <p:cNvCxnSpPr>
            <a:cxnSpLocks/>
          </p:cNvCxnSpPr>
          <p:nvPr/>
        </p:nvCxnSpPr>
        <p:spPr>
          <a:xfrm flipV="1">
            <a:off x="4510528" y="2101819"/>
            <a:ext cx="423582" cy="98093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9C4D9BC-436A-4712-A51E-84F39FF2B862}"/>
              </a:ext>
            </a:extLst>
          </p:cNvPr>
          <p:cNvCxnSpPr>
            <a:cxnSpLocks/>
          </p:cNvCxnSpPr>
          <p:nvPr/>
        </p:nvCxnSpPr>
        <p:spPr>
          <a:xfrm flipH="1" flipV="1">
            <a:off x="4184736" y="2270760"/>
            <a:ext cx="335817" cy="79592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95D9E02-0477-4AC1-BA5E-84A84FBA65D7}"/>
              </a:ext>
            </a:extLst>
          </p:cNvPr>
          <p:cNvSpPr txBox="1"/>
          <p:nvPr/>
        </p:nvSpPr>
        <p:spPr>
          <a:xfrm>
            <a:off x="6918092" y="3330661"/>
            <a:ext cx="1524509" cy="646331"/>
          </a:xfrm>
          <a:prstGeom prst="rect">
            <a:avLst/>
          </a:prstGeom>
          <a:noFill/>
        </p:spPr>
        <p:txBody>
          <a:bodyPr wrap="square" rtlCol="0">
            <a:spAutoFit/>
          </a:bodyPr>
          <a:lstStyle/>
          <a:p>
            <a:r>
              <a:rPr lang="en-US" dirty="0">
                <a:solidFill>
                  <a:srgbClr val="FFFF00"/>
                </a:solidFill>
              </a:rPr>
              <a:t>Stilling Basin Irregularity</a:t>
            </a:r>
          </a:p>
        </p:txBody>
      </p:sp>
      <p:cxnSp>
        <p:nvCxnSpPr>
          <p:cNvPr id="47" name="Straight Arrow Connector 46">
            <a:extLst>
              <a:ext uri="{FF2B5EF4-FFF2-40B4-BE49-F238E27FC236}">
                <a16:creationId xmlns:a16="http://schemas.microsoft.com/office/drawing/2014/main" id="{17B365E4-0FDA-4267-A086-D1BF512AB0C0}"/>
              </a:ext>
            </a:extLst>
          </p:cNvPr>
          <p:cNvCxnSpPr>
            <a:cxnSpLocks/>
          </p:cNvCxnSpPr>
          <p:nvPr/>
        </p:nvCxnSpPr>
        <p:spPr>
          <a:xfrm flipH="1" flipV="1">
            <a:off x="6685328" y="2456888"/>
            <a:ext cx="581755" cy="90663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7C9312D-7458-450B-8659-97EAA6BAB5CD}"/>
              </a:ext>
            </a:extLst>
          </p:cNvPr>
          <p:cNvCxnSpPr>
            <a:cxnSpLocks/>
            <a:endCxn id="24" idx="1"/>
          </p:cNvCxnSpPr>
          <p:nvPr/>
        </p:nvCxnSpPr>
        <p:spPr>
          <a:xfrm flipV="1">
            <a:off x="6452870" y="1834730"/>
            <a:ext cx="126591" cy="829674"/>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1C69313-922F-483E-8712-AEE06CEF9260}"/>
              </a:ext>
            </a:extLst>
          </p:cNvPr>
          <p:cNvCxnSpPr>
            <a:cxnSpLocks/>
          </p:cNvCxnSpPr>
          <p:nvPr/>
        </p:nvCxnSpPr>
        <p:spPr>
          <a:xfrm flipV="1">
            <a:off x="2175725" y="2767629"/>
            <a:ext cx="281277" cy="2718772"/>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807B92C-30FB-4725-A443-269910824DCB}"/>
              </a:ext>
            </a:extLst>
          </p:cNvPr>
          <p:cNvCxnSpPr>
            <a:cxnSpLocks/>
          </p:cNvCxnSpPr>
          <p:nvPr/>
        </p:nvCxnSpPr>
        <p:spPr>
          <a:xfrm flipH="1" flipV="1">
            <a:off x="6507157" y="2664404"/>
            <a:ext cx="4008176" cy="228765"/>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DB3515E-3B97-4F9C-ABD4-CBAF393C6C68}"/>
              </a:ext>
            </a:extLst>
          </p:cNvPr>
          <p:cNvCxnSpPr>
            <a:cxnSpLocks/>
          </p:cNvCxnSpPr>
          <p:nvPr/>
        </p:nvCxnSpPr>
        <p:spPr>
          <a:xfrm flipH="1" flipV="1">
            <a:off x="10528518" y="2878045"/>
            <a:ext cx="619448" cy="2166395"/>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B1ED14F-D359-4982-B893-847F41E3464A}"/>
              </a:ext>
            </a:extLst>
          </p:cNvPr>
          <p:cNvCxnSpPr>
            <a:cxnSpLocks/>
          </p:cNvCxnSpPr>
          <p:nvPr/>
        </p:nvCxnSpPr>
        <p:spPr>
          <a:xfrm flipV="1">
            <a:off x="2457002" y="2668722"/>
            <a:ext cx="3954155" cy="93090"/>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503B5279-7381-46E6-BAD9-2301347E34F4}"/>
              </a:ext>
            </a:extLst>
          </p:cNvPr>
          <p:cNvSpPr txBox="1"/>
          <p:nvPr/>
        </p:nvSpPr>
        <p:spPr>
          <a:xfrm>
            <a:off x="1459349" y="5254754"/>
            <a:ext cx="1727734" cy="646331"/>
          </a:xfrm>
          <a:prstGeom prst="rect">
            <a:avLst/>
          </a:prstGeom>
          <a:noFill/>
        </p:spPr>
        <p:txBody>
          <a:bodyPr wrap="square" rtlCol="0">
            <a:spAutoFit/>
          </a:bodyPr>
          <a:lstStyle/>
          <a:p>
            <a:r>
              <a:rPr lang="en-US" dirty="0">
                <a:solidFill>
                  <a:srgbClr val="FFFF00"/>
                </a:solidFill>
              </a:rPr>
              <a:t>Rock Movement</a:t>
            </a:r>
          </a:p>
        </p:txBody>
      </p:sp>
      <p:sp>
        <p:nvSpPr>
          <p:cNvPr id="76" name="TextBox 75">
            <a:extLst>
              <a:ext uri="{FF2B5EF4-FFF2-40B4-BE49-F238E27FC236}">
                <a16:creationId xmlns:a16="http://schemas.microsoft.com/office/drawing/2014/main" id="{9A391C5C-39E2-4D23-BE1A-5FB19F3A955B}"/>
              </a:ext>
            </a:extLst>
          </p:cNvPr>
          <p:cNvSpPr txBox="1"/>
          <p:nvPr/>
        </p:nvSpPr>
        <p:spPr>
          <a:xfrm>
            <a:off x="10388730" y="4835601"/>
            <a:ext cx="1727734" cy="646331"/>
          </a:xfrm>
          <a:prstGeom prst="rect">
            <a:avLst/>
          </a:prstGeom>
          <a:noFill/>
        </p:spPr>
        <p:txBody>
          <a:bodyPr wrap="square" rtlCol="0">
            <a:spAutoFit/>
          </a:bodyPr>
          <a:lstStyle/>
          <a:p>
            <a:r>
              <a:rPr lang="en-US" dirty="0">
                <a:solidFill>
                  <a:srgbClr val="FFFF00"/>
                </a:solidFill>
              </a:rPr>
              <a:t>Rock Movement</a:t>
            </a:r>
          </a:p>
        </p:txBody>
      </p:sp>
      <p:cxnSp>
        <p:nvCxnSpPr>
          <p:cNvPr id="81" name="Straight Arrow Connector 80">
            <a:extLst>
              <a:ext uri="{FF2B5EF4-FFF2-40B4-BE49-F238E27FC236}">
                <a16:creationId xmlns:a16="http://schemas.microsoft.com/office/drawing/2014/main" id="{BC427A34-A648-4410-8A39-23DBF58EDB27}"/>
              </a:ext>
            </a:extLst>
          </p:cNvPr>
          <p:cNvCxnSpPr>
            <a:cxnSpLocks/>
          </p:cNvCxnSpPr>
          <p:nvPr/>
        </p:nvCxnSpPr>
        <p:spPr>
          <a:xfrm>
            <a:off x="7650700" y="3950011"/>
            <a:ext cx="300935" cy="54713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7" name="Picture 86">
            <a:extLst>
              <a:ext uri="{FF2B5EF4-FFF2-40B4-BE49-F238E27FC236}">
                <a16:creationId xmlns:a16="http://schemas.microsoft.com/office/drawing/2014/main" id="{98A8E3AE-4000-4EDF-9827-E34C88DB03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55001" y="4598760"/>
            <a:ext cx="2251361" cy="2001033"/>
          </a:xfrm>
          <a:prstGeom prst="rect">
            <a:avLst/>
          </a:prstGeom>
          <a:ln w="19050">
            <a:solidFill>
              <a:schemeClr val="bg1"/>
            </a:solidFill>
          </a:ln>
        </p:spPr>
      </p:pic>
      <p:sp>
        <p:nvSpPr>
          <p:cNvPr id="89" name="Star: 4 Points 88">
            <a:extLst>
              <a:ext uri="{FF2B5EF4-FFF2-40B4-BE49-F238E27FC236}">
                <a16:creationId xmlns:a16="http://schemas.microsoft.com/office/drawing/2014/main" id="{4203DBC2-31D3-4CE1-B1FE-FCEFCE95CB3F}"/>
              </a:ext>
            </a:extLst>
          </p:cNvPr>
          <p:cNvSpPr/>
          <p:nvPr/>
        </p:nvSpPr>
        <p:spPr>
          <a:xfrm>
            <a:off x="4820167" y="5136687"/>
            <a:ext cx="673595" cy="646331"/>
          </a:xfrm>
          <a:prstGeom prst="star4">
            <a:avLst/>
          </a:prstGeom>
          <a:solidFill>
            <a:srgbClr val="FFFF00">
              <a:alpha val="89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9E4C319B-E51A-46EF-9D6F-0B4EA5225F7F}"/>
              </a:ext>
            </a:extLst>
          </p:cNvPr>
          <p:cNvSpPr txBox="1"/>
          <p:nvPr/>
        </p:nvSpPr>
        <p:spPr>
          <a:xfrm>
            <a:off x="5487573" y="5275186"/>
            <a:ext cx="315157" cy="369332"/>
          </a:xfrm>
          <a:prstGeom prst="rect">
            <a:avLst/>
          </a:prstGeom>
          <a:noFill/>
        </p:spPr>
        <p:txBody>
          <a:bodyPr wrap="square" rtlCol="0">
            <a:spAutoFit/>
          </a:bodyPr>
          <a:lstStyle/>
          <a:p>
            <a:r>
              <a:rPr lang="en-US" dirty="0">
                <a:solidFill>
                  <a:srgbClr val="FFFF00"/>
                </a:solidFill>
              </a:rPr>
              <a:t>S</a:t>
            </a:r>
          </a:p>
        </p:txBody>
      </p:sp>
      <p:sp>
        <p:nvSpPr>
          <p:cNvPr id="91" name="TextBox 90">
            <a:extLst>
              <a:ext uri="{FF2B5EF4-FFF2-40B4-BE49-F238E27FC236}">
                <a16:creationId xmlns:a16="http://schemas.microsoft.com/office/drawing/2014/main" id="{2FE2C600-72D9-4466-A9C8-598357D6861F}"/>
              </a:ext>
            </a:extLst>
          </p:cNvPr>
          <p:cNvSpPr txBox="1"/>
          <p:nvPr/>
        </p:nvSpPr>
        <p:spPr>
          <a:xfrm>
            <a:off x="4530538" y="5270073"/>
            <a:ext cx="315157" cy="369332"/>
          </a:xfrm>
          <a:prstGeom prst="rect">
            <a:avLst/>
          </a:prstGeom>
          <a:noFill/>
        </p:spPr>
        <p:txBody>
          <a:bodyPr wrap="square" rtlCol="0">
            <a:spAutoFit/>
          </a:bodyPr>
          <a:lstStyle/>
          <a:p>
            <a:r>
              <a:rPr lang="en-US" dirty="0">
                <a:solidFill>
                  <a:srgbClr val="FFFF00"/>
                </a:solidFill>
              </a:rPr>
              <a:t>N</a:t>
            </a:r>
          </a:p>
        </p:txBody>
      </p:sp>
      <p:sp>
        <p:nvSpPr>
          <p:cNvPr id="92" name="TextBox 91">
            <a:extLst>
              <a:ext uri="{FF2B5EF4-FFF2-40B4-BE49-F238E27FC236}">
                <a16:creationId xmlns:a16="http://schemas.microsoft.com/office/drawing/2014/main" id="{1C69602A-7A4C-40A2-8C72-7F40E06738AD}"/>
              </a:ext>
            </a:extLst>
          </p:cNvPr>
          <p:cNvSpPr txBox="1"/>
          <p:nvPr/>
        </p:nvSpPr>
        <p:spPr>
          <a:xfrm>
            <a:off x="4999385" y="4798767"/>
            <a:ext cx="315157" cy="369332"/>
          </a:xfrm>
          <a:prstGeom prst="rect">
            <a:avLst/>
          </a:prstGeom>
          <a:noFill/>
        </p:spPr>
        <p:txBody>
          <a:bodyPr wrap="square" rtlCol="0">
            <a:spAutoFit/>
          </a:bodyPr>
          <a:lstStyle/>
          <a:p>
            <a:r>
              <a:rPr lang="en-US" dirty="0">
                <a:solidFill>
                  <a:srgbClr val="FFFF00"/>
                </a:solidFill>
              </a:rPr>
              <a:t>E</a:t>
            </a:r>
          </a:p>
        </p:txBody>
      </p:sp>
      <p:sp>
        <p:nvSpPr>
          <p:cNvPr id="93" name="TextBox 92">
            <a:extLst>
              <a:ext uri="{FF2B5EF4-FFF2-40B4-BE49-F238E27FC236}">
                <a16:creationId xmlns:a16="http://schemas.microsoft.com/office/drawing/2014/main" id="{9CA41B82-2029-4506-AECC-6F156AAF8A26}"/>
              </a:ext>
            </a:extLst>
          </p:cNvPr>
          <p:cNvSpPr txBox="1"/>
          <p:nvPr/>
        </p:nvSpPr>
        <p:spPr>
          <a:xfrm>
            <a:off x="4952365" y="5749965"/>
            <a:ext cx="315157" cy="369332"/>
          </a:xfrm>
          <a:prstGeom prst="rect">
            <a:avLst/>
          </a:prstGeom>
          <a:noFill/>
        </p:spPr>
        <p:txBody>
          <a:bodyPr wrap="square" rtlCol="0">
            <a:spAutoFit/>
          </a:bodyPr>
          <a:lstStyle/>
          <a:p>
            <a:r>
              <a:rPr lang="en-US" dirty="0">
                <a:solidFill>
                  <a:srgbClr val="FFFF00"/>
                </a:solidFill>
              </a:rPr>
              <a:t>W</a:t>
            </a:r>
          </a:p>
        </p:txBody>
      </p:sp>
    </p:spTree>
    <p:extLst>
      <p:ext uri="{BB962C8B-B14F-4D97-AF65-F5344CB8AC3E}">
        <p14:creationId xmlns:p14="http://schemas.microsoft.com/office/powerpoint/2010/main" val="39929753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operations: Flushing Spill</a:t>
            </a:r>
            <a:endParaRPr lang="en-US" sz="3200" dirty="0"/>
          </a:p>
        </p:txBody>
      </p:sp>
      <p:pic>
        <p:nvPicPr>
          <p:cNvPr id="4099" name="Picture 3" descr="C:\Users\G2echlle\Documents\Project_Data\Bonneville\Spillway_Survey\images\SouthApron20111018.PNG"/>
          <p:cNvPicPr>
            <a:picLocks noChangeAspect="1" noChangeArrowheads="1"/>
          </p:cNvPicPr>
          <p:nvPr/>
        </p:nvPicPr>
        <p:blipFill>
          <a:blip r:embed="rId2" cstate="print"/>
          <a:srcRect/>
          <a:stretch>
            <a:fillRect/>
          </a:stretch>
        </p:blipFill>
        <p:spPr bwMode="auto">
          <a:xfrm>
            <a:off x="1752601" y="1143000"/>
            <a:ext cx="5510213" cy="3666504"/>
          </a:xfrm>
          <a:prstGeom prst="rect">
            <a:avLst/>
          </a:prstGeom>
          <a:noFill/>
        </p:spPr>
      </p:pic>
      <p:pic>
        <p:nvPicPr>
          <p:cNvPr id="4100" name="Picture 4" descr="C:\Users\G2echlle\Documents\Project_Data\Bonneville\Spillway_Survey\images\SouthApron20120327.PNG"/>
          <p:cNvPicPr>
            <a:picLocks noChangeAspect="1" noChangeArrowheads="1"/>
          </p:cNvPicPr>
          <p:nvPr/>
        </p:nvPicPr>
        <p:blipFill>
          <a:blip r:embed="rId3" cstate="print"/>
          <a:srcRect/>
          <a:stretch>
            <a:fillRect/>
          </a:stretch>
        </p:blipFill>
        <p:spPr bwMode="auto">
          <a:xfrm>
            <a:off x="5168900" y="2743200"/>
            <a:ext cx="5499100" cy="3659110"/>
          </a:xfrm>
          <a:prstGeom prst="rect">
            <a:avLst/>
          </a:prstGeom>
          <a:noFill/>
        </p:spPr>
      </p:pic>
      <p:sp>
        <p:nvSpPr>
          <p:cNvPr id="7" name="TextBox 6"/>
          <p:cNvSpPr txBox="1"/>
          <p:nvPr/>
        </p:nvSpPr>
        <p:spPr>
          <a:xfrm>
            <a:off x="7317876" y="1569196"/>
            <a:ext cx="864339" cy="369332"/>
          </a:xfrm>
          <a:prstGeom prst="rect">
            <a:avLst/>
          </a:prstGeom>
          <a:noFill/>
        </p:spPr>
        <p:txBody>
          <a:bodyPr wrap="none" rtlCol="0">
            <a:spAutoFit/>
          </a:bodyPr>
          <a:lstStyle/>
          <a:p>
            <a:r>
              <a:rPr lang="en-US" dirty="0"/>
              <a:t>Before</a:t>
            </a:r>
          </a:p>
        </p:txBody>
      </p:sp>
      <p:sp>
        <p:nvSpPr>
          <p:cNvPr id="8" name="TextBox 7"/>
          <p:cNvSpPr txBox="1"/>
          <p:nvPr/>
        </p:nvSpPr>
        <p:spPr>
          <a:xfrm>
            <a:off x="4431211" y="6021881"/>
            <a:ext cx="671979" cy="369332"/>
          </a:xfrm>
          <a:prstGeom prst="rect">
            <a:avLst/>
          </a:prstGeom>
          <a:noFill/>
        </p:spPr>
        <p:txBody>
          <a:bodyPr wrap="none" rtlCol="0">
            <a:spAutoFit/>
          </a:bodyPr>
          <a:lstStyle/>
          <a:p>
            <a:r>
              <a:rPr lang="en-US" dirty="0"/>
              <a:t>After</a:t>
            </a:r>
          </a:p>
        </p:txBody>
      </p:sp>
    </p:spTree>
    <p:extLst>
      <p:ext uri="{BB962C8B-B14F-4D97-AF65-F5344CB8AC3E}">
        <p14:creationId xmlns:p14="http://schemas.microsoft.com/office/powerpoint/2010/main" val="4149591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Criteria &amp; constraints</a:t>
            </a:r>
          </a:p>
        </p:txBody>
      </p:sp>
      <p:sp>
        <p:nvSpPr>
          <p:cNvPr id="3" name="Content Placeholder 2"/>
          <p:cNvSpPr>
            <a:spLocks noGrp="1"/>
          </p:cNvSpPr>
          <p:nvPr>
            <p:ph sz="quarter" idx="10"/>
          </p:nvPr>
        </p:nvSpPr>
        <p:spPr>
          <a:prstGeom prst="rect">
            <a:avLst/>
          </a:prstGeom>
        </p:spPr>
        <p:txBody>
          <a:bodyPr/>
          <a:lstStyle/>
          <a:p>
            <a:r>
              <a:rPr lang="en-US" dirty="0"/>
              <a:t>Criteria</a:t>
            </a:r>
          </a:p>
          <a:p>
            <a:endParaRPr lang="en-US" dirty="0"/>
          </a:p>
          <a:p>
            <a:pPr marL="342900" indent="-342900">
              <a:buFont typeface="Wingdings" panose="05000000000000000000" pitchFamily="2" charset="2"/>
              <a:buChar char="§"/>
            </a:pPr>
            <a:r>
              <a:rPr lang="en-US" dirty="0"/>
              <a:t>Capacity of the spillway cannot be diminished over existing condition.</a:t>
            </a:r>
          </a:p>
          <a:p>
            <a:pPr marL="342900" indent="-342900">
              <a:buFont typeface="Wingdings" panose="05000000000000000000" pitchFamily="2" charset="2"/>
              <a:buChar char="§"/>
            </a:pPr>
            <a:r>
              <a:rPr lang="en-US" dirty="0"/>
              <a:t>In-water-work windows will need to be followed.</a:t>
            </a:r>
          </a:p>
          <a:p>
            <a:pPr marL="342900" indent="-342900">
              <a:buFont typeface="Wingdings" panose="05000000000000000000" pitchFamily="2" charset="2"/>
              <a:buChar char="§"/>
            </a:pPr>
            <a:r>
              <a:rPr lang="en-US" dirty="0"/>
              <a:t>Cannot negatively impact the adult movement of fish.</a:t>
            </a:r>
          </a:p>
          <a:p>
            <a:pPr marL="342900" indent="-342900">
              <a:buFont typeface="Wingdings" panose="05000000000000000000" pitchFamily="2" charset="2"/>
              <a:buChar char="§"/>
            </a:pPr>
            <a:r>
              <a:rPr lang="en-US" dirty="0"/>
              <a:t>Cannot negatively impact the juvenile movement of fish.</a:t>
            </a:r>
          </a:p>
          <a:p>
            <a:pPr marL="342900" indent="-342900">
              <a:buFont typeface="Wingdings" panose="05000000000000000000" pitchFamily="2" charset="2"/>
              <a:buChar char="§"/>
            </a:pPr>
            <a:r>
              <a:rPr lang="en-US" dirty="0"/>
              <a:t>Do not create any additional O&amp;M requirements on the project.</a:t>
            </a:r>
          </a:p>
          <a:p>
            <a:pPr marL="342900" indent="-342900">
              <a:buFont typeface="Wingdings" panose="05000000000000000000" pitchFamily="2" charset="2"/>
              <a:buChar char="§"/>
            </a:pPr>
            <a:r>
              <a:rPr lang="en-US" dirty="0"/>
              <a:t>Baseline condition will assume an annual contract to remove rocks and no longer assume it is an emergency contract.</a:t>
            </a:r>
          </a:p>
          <a:p>
            <a:pPr marL="342900" indent="-342900">
              <a:buFont typeface="Wingdings" panose="05000000000000000000" pitchFamily="2" charset="2"/>
              <a:buChar char="§"/>
            </a:pPr>
            <a:r>
              <a:rPr lang="en-US" dirty="0"/>
              <a:t>Design must be capable of withstanding the 100-yr (500 </a:t>
            </a:r>
            <a:r>
              <a:rPr lang="en-US" dirty="0" err="1"/>
              <a:t>Kcfs</a:t>
            </a:r>
            <a:r>
              <a:rPr lang="en-US" dirty="0"/>
              <a:t>) flood event.</a:t>
            </a:r>
          </a:p>
          <a:p>
            <a:r>
              <a:rPr lang="en-US" dirty="0"/>
              <a:t>Constraints</a:t>
            </a:r>
          </a:p>
          <a:p>
            <a:endParaRPr lang="en-US" dirty="0"/>
          </a:p>
          <a:p>
            <a:pPr marL="342900" indent="-342900">
              <a:buFont typeface="Wingdings" panose="05000000000000000000" pitchFamily="2" charset="2"/>
              <a:buChar char="§"/>
            </a:pPr>
            <a:r>
              <a:rPr lang="en-US" dirty="0"/>
              <a:t>Spill volumes when spilling for fish are on the edge of rock-moving spill levels (150 </a:t>
            </a:r>
            <a:r>
              <a:rPr lang="en-US" dirty="0" err="1"/>
              <a:t>Kcfs</a:t>
            </a:r>
            <a:r>
              <a:rPr lang="en-US" dirty="0"/>
              <a:t>). Since BON spills for fish, rocks moving into the stilling basin are likely to occur every year.</a:t>
            </a:r>
          </a:p>
          <a:p>
            <a:pPr marL="342900" indent="-342900">
              <a:buFont typeface="Wingdings" panose="05000000000000000000" pitchFamily="2" charset="2"/>
              <a:buChar char="§"/>
            </a:pPr>
            <a:r>
              <a:rPr lang="en-US" dirty="0"/>
              <a:t>In a perfect world, Bonneville would not spill above 150 </a:t>
            </a:r>
            <a:r>
              <a:rPr lang="en-US" dirty="0" err="1"/>
              <a:t>Kcfs</a:t>
            </a:r>
            <a:r>
              <a:rPr lang="en-US" dirty="0"/>
              <a:t> to minimize rock movement. But spill volumes regularly exceed 150 </a:t>
            </a:r>
            <a:r>
              <a:rPr lang="en-US" dirty="0" err="1"/>
              <a:t>Kcfs</a:t>
            </a:r>
            <a:r>
              <a:rPr lang="en-US" dirty="0"/>
              <a:t>.</a:t>
            </a:r>
          </a:p>
          <a:p>
            <a:pPr marL="342900" indent="-342900">
              <a:buFont typeface="Wingdings" panose="05000000000000000000" pitchFamily="2" charset="2"/>
              <a:buChar char="§"/>
            </a:pPr>
            <a:r>
              <a:rPr lang="en-US" dirty="0"/>
              <a:t>Minimum under-keel clearance of vessels that need access to the area.</a:t>
            </a:r>
          </a:p>
          <a:p>
            <a:pPr marL="342900" indent="-342900">
              <a:buFont typeface="Wingdings" panose="05000000000000000000" pitchFamily="2" charset="2"/>
              <a:buChar char="§"/>
            </a:pPr>
            <a:r>
              <a:rPr lang="en-US" dirty="0"/>
              <a:t>All recommended alternatives need to be executed in the wet. No cofferdam is proposed. Construction will take place in the wet. </a:t>
            </a:r>
          </a:p>
          <a:p>
            <a:pPr marL="342900" indent="-342900">
              <a:buFont typeface="Wingdings" panose="05000000000000000000" pitchFamily="2" charset="2"/>
              <a:buChar char="§"/>
            </a:pPr>
            <a:endParaRPr lang="en-US" dirty="0"/>
          </a:p>
        </p:txBody>
      </p:sp>
    </p:spTree>
    <p:extLst>
      <p:ext uri="{BB962C8B-B14F-4D97-AF65-F5344CB8AC3E}">
        <p14:creationId xmlns:p14="http://schemas.microsoft.com/office/powerpoint/2010/main" val="2487556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1: “Roadblocks”</a:t>
            </a:r>
          </a:p>
        </p:txBody>
      </p:sp>
      <p:pic>
        <p:nvPicPr>
          <p:cNvPr id="6" name="Picture 2" descr="\\nwd\nwp\ETDS\Columbia\Bonn\gis\Exports\BD_2010_SpillwayBathyOblique1.PNG">
            <a:extLst>
              <a:ext uri="{FF2B5EF4-FFF2-40B4-BE49-F238E27FC236}">
                <a16:creationId xmlns:a16="http://schemas.microsoft.com/office/drawing/2014/main" id="{3461EF0C-F726-48E1-B4CA-5A1448662C2A}"/>
              </a:ext>
            </a:extLst>
          </p:cNvPr>
          <p:cNvPicPr>
            <a:picLocks noGrp="1" noChangeAspect="1" noChangeArrowheads="1"/>
          </p:cNvPicPr>
          <p:nvPr>
            <p:ph type="chart" sz="quarter" idx="12"/>
          </p:nvPr>
        </p:nvPicPr>
        <p:blipFill>
          <a:blip r:embed="rId3" cstate="print"/>
          <a:srcRect/>
          <a:stretch>
            <a:fillRect/>
          </a:stretch>
        </p:blipFill>
        <p:spPr bwMode="auto">
          <a:xfrm>
            <a:off x="1393794" y="1571348"/>
            <a:ext cx="10455420" cy="4626511"/>
          </a:xfrm>
          <a:prstGeom prst="rect">
            <a:avLst/>
          </a:prstGeom>
          <a:noFill/>
        </p:spPr>
      </p:pic>
      <p:cxnSp>
        <p:nvCxnSpPr>
          <p:cNvPr id="51" name="Straight Arrow Connector 50">
            <a:extLst>
              <a:ext uri="{FF2B5EF4-FFF2-40B4-BE49-F238E27FC236}">
                <a16:creationId xmlns:a16="http://schemas.microsoft.com/office/drawing/2014/main" id="{D0149B5E-6679-494B-9E9B-A36F24A64231}"/>
              </a:ext>
            </a:extLst>
          </p:cNvPr>
          <p:cNvCxnSpPr>
            <a:cxnSpLocks/>
          </p:cNvCxnSpPr>
          <p:nvPr/>
        </p:nvCxnSpPr>
        <p:spPr>
          <a:xfrm flipV="1">
            <a:off x="2175725" y="2767629"/>
            <a:ext cx="281277" cy="2718772"/>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AEAD75E-0305-4708-B4A1-3503BE1C065F}"/>
              </a:ext>
            </a:extLst>
          </p:cNvPr>
          <p:cNvCxnSpPr>
            <a:cxnSpLocks/>
          </p:cNvCxnSpPr>
          <p:nvPr/>
        </p:nvCxnSpPr>
        <p:spPr>
          <a:xfrm flipH="1" flipV="1">
            <a:off x="8599585" y="2761812"/>
            <a:ext cx="1915748" cy="131358"/>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C9AD138-2815-4BCB-893C-B3C22BD5CD0D}"/>
              </a:ext>
            </a:extLst>
          </p:cNvPr>
          <p:cNvCxnSpPr>
            <a:cxnSpLocks/>
          </p:cNvCxnSpPr>
          <p:nvPr/>
        </p:nvCxnSpPr>
        <p:spPr>
          <a:xfrm flipH="1" flipV="1">
            <a:off x="10528518" y="2878045"/>
            <a:ext cx="619448" cy="2166396"/>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8C2ECE6-0E98-49F6-85B6-6D176D88EF6B}"/>
              </a:ext>
            </a:extLst>
          </p:cNvPr>
          <p:cNvCxnSpPr>
            <a:cxnSpLocks/>
          </p:cNvCxnSpPr>
          <p:nvPr/>
        </p:nvCxnSpPr>
        <p:spPr>
          <a:xfrm flipV="1">
            <a:off x="2457002" y="2692400"/>
            <a:ext cx="1165634" cy="69413"/>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Concrete Jersey Barrier 10ft - U.S. Barricades - U.S. Barricades ...">
            <a:extLst>
              <a:ext uri="{FF2B5EF4-FFF2-40B4-BE49-F238E27FC236}">
                <a16:creationId xmlns:a16="http://schemas.microsoft.com/office/drawing/2014/main" id="{34145D04-BB63-4051-9057-EEF0F240B0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9536" y="4283862"/>
            <a:ext cx="2854504" cy="1800650"/>
          </a:xfrm>
          <a:prstGeom prst="rect">
            <a:avLst/>
          </a:prstGeom>
          <a:noFill/>
          <a:extLst>
            <a:ext uri="{909E8E84-426E-40DD-AFC4-6F175D3DCCD1}">
              <a14:hiddenFill xmlns:a14="http://schemas.microsoft.com/office/drawing/2010/main">
                <a:solidFill>
                  <a:srgbClr val="FFFFFF"/>
                </a:solidFill>
              </a14:hiddenFill>
            </a:ext>
          </a:extLst>
        </p:spPr>
      </p:pic>
      <p:sp>
        <p:nvSpPr>
          <p:cNvPr id="44" name="Parallelogram 43">
            <a:extLst>
              <a:ext uri="{FF2B5EF4-FFF2-40B4-BE49-F238E27FC236}">
                <a16:creationId xmlns:a16="http://schemas.microsoft.com/office/drawing/2014/main" id="{5E63EC0F-9F7B-48C5-87AD-FD7886AE53EA}"/>
              </a:ext>
            </a:extLst>
          </p:cNvPr>
          <p:cNvSpPr/>
          <p:nvPr/>
        </p:nvSpPr>
        <p:spPr>
          <a:xfrm>
            <a:off x="3622636" y="2492764"/>
            <a:ext cx="281277" cy="412668"/>
          </a:xfrm>
          <a:prstGeom prst="parallelogram">
            <a:avLst/>
          </a:prstGeom>
          <a:solidFill>
            <a:srgbClr val="FFFF00">
              <a:alpha val="89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Parallelogram 66">
            <a:extLst>
              <a:ext uri="{FF2B5EF4-FFF2-40B4-BE49-F238E27FC236}">
                <a16:creationId xmlns:a16="http://schemas.microsoft.com/office/drawing/2014/main" id="{B5C87D3D-E48A-41C4-B355-CE346EC89DFD}"/>
              </a:ext>
            </a:extLst>
          </p:cNvPr>
          <p:cNvSpPr/>
          <p:nvPr/>
        </p:nvSpPr>
        <p:spPr>
          <a:xfrm rot="10800000" flipH="1">
            <a:off x="8318308" y="2509822"/>
            <a:ext cx="281277" cy="468328"/>
          </a:xfrm>
          <a:prstGeom prst="parallelogram">
            <a:avLst/>
          </a:prstGeom>
          <a:solidFill>
            <a:srgbClr val="FFFF00">
              <a:alpha val="89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6E0D9442-DB08-483A-A85A-3EC6F1BF00DB}"/>
              </a:ext>
            </a:extLst>
          </p:cNvPr>
          <p:cNvSpPr txBox="1"/>
          <p:nvPr/>
        </p:nvSpPr>
        <p:spPr>
          <a:xfrm>
            <a:off x="4509974" y="3480684"/>
            <a:ext cx="3492453" cy="646331"/>
          </a:xfrm>
          <a:prstGeom prst="rect">
            <a:avLst/>
          </a:prstGeom>
          <a:noFill/>
        </p:spPr>
        <p:txBody>
          <a:bodyPr wrap="square" rtlCol="0">
            <a:spAutoFit/>
          </a:bodyPr>
          <a:lstStyle/>
          <a:p>
            <a:r>
              <a:rPr lang="en-US" dirty="0">
                <a:solidFill>
                  <a:srgbClr val="FFFF00"/>
                </a:solidFill>
              </a:rPr>
              <a:t>Install “roadblocks” to prevent rocks from moving up the apron</a:t>
            </a:r>
          </a:p>
        </p:txBody>
      </p:sp>
      <p:sp>
        <p:nvSpPr>
          <p:cNvPr id="71" name="TextBox 70">
            <a:extLst>
              <a:ext uri="{FF2B5EF4-FFF2-40B4-BE49-F238E27FC236}">
                <a16:creationId xmlns:a16="http://schemas.microsoft.com/office/drawing/2014/main" id="{296E9CBC-C7AF-4A2B-BA97-2407792E3CF1}"/>
              </a:ext>
            </a:extLst>
          </p:cNvPr>
          <p:cNvSpPr txBox="1"/>
          <p:nvPr/>
        </p:nvSpPr>
        <p:spPr>
          <a:xfrm>
            <a:off x="1459349" y="5254754"/>
            <a:ext cx="1727734" cy="646331"/>
          </a:xfrm>
          <a:prstGeom prst="rect">
            <a:avLst/>
          </a:prstGeom>
          <a:noFill/>
        </p:spPr>
        <p:txBody>
          <a:bodyPr wrap="square" rtlCol="0">
            <a:spAutoFit/>
          </a:bodyPr>
          <a:lstStyle/>
          <a:p>
            <a:r>
              <a:rPr lang="en-US" dirty="0">
                <a:solidFill>
                  <a:srgbClr val="FFFF00"/>
                </a:solidFill>
              </a:rPr>
              <a:t>Rock Movement</a:t>
            </a:r>
          </a:p>
        </p:txBody>
      </p:sp>
      <p:sp>
        <p:nvSpPr>
          <p:cNvPr id="72" name="TextBox 71">
            <a:extLst>
              <a:ext uri="{FF2B5EF4-FFF2-40B4-BE49-F238E27FC236}">
                <a16:creationId xmlns:a16="http://schemas.microsoft.com/office/drawing/2014/main" id="{A419FFD1-6013-470B-A633-390C64D0F268}"/>
              </a:ext>
            </a:extLst>
          </p:cNvPr>
          <p:cNvSpPr txBox="1"/>
          <p:nvPr/>
        </p:nvSpPr>
        <p:spPr>
          <a:xfrm>
            <a:off x="10388730" y="4835601"/>
            <a:ext cx="1727734" cy="646331"/>
          </a:xfrm>
          <a:prstGeom prst="rect">
            <a:avLst/>
          </a:prstGeom>
          <a:noFill/>
        </p:spPr>
        <p:txBody>
          <a:bodyPr wrap="square" rtlCol="0">
            <a:spAutoFit/>
          </a:bodyPr>
          <a:lstStyle/>
          <a:p>
            <a:r>
              <a:rPr lang="en-US" dirty="0">
                <a:solidFill>
                  <a:srgbClr val="FFFF00"/>
                </a:solidFill>
              </a:rPr>
              <a:t>Rock Movement</a:t>
            </a:r>
          </a:p>
        </p:txBody>
      </p:sp>
      <p:cxnSp>
        <p:nvCxnSpPr>
          <p:cNvPr id="73" name="Straight Arrow Connector 72">
            <a:extLst>
              <a:ext uri="{FF2B5EF4-FFF2-40B4-BE49-F238E27FC236}">
                <a16:creationId xmlns:a16="http://schemas.microsoft.com/office/drawing/2014/main" id="{090BB8D1-E3A1-4DEE-897F-FCD357DE2298}"/>
              </a:ext>
            </a:extLst>
          </p:cNvPr>
          <p:cNvCxnSpPr>
            <a:cxnSpLocks/>
          </p:cNvCxnSpPr>
          <p:nvPr/>
        </p:nvCxnSpPr>
        <p:spPr>
          <a:xfrm flipV="1">
            <a:off x="7686546" y="2926986"/>
            <a:ext cx="631762" cy="59256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CF0A4BC-9D3A-40E6-97EA-1B490F2233F1}"/>
              </a:ext>
            </a:extLst>
          </p:cNvPr>
          <p:cNvCxnSpPr>
            <a:cxnSpLocks/>
          </p:cNvCxnSpPr>
          <p:nvPr/>
        </p:nvCxnSpPr>
        <p:spPr>
          <a:xfrm flipH="1" flipV="1">
            <a:off x="3921328" y="2905432"/>
            <a:ext cx="655151" cy="61411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5C75D1A-AB7D-4DDC-8A6E-DEEC49AC7ABF}"/>
              </a:ext>
            </a:extLst>
          </p:cNvPr>
          <p:cNvSpPr txBox="1"/>
          <p:nvPr/>
        </p:nvSpPr>
        <p:spPr>
          <a:xfrm>
            <a:off x="6607625" y="5481932"/>
            <a:ext cx="1851321" cy="646331"/>
          </a:xfrm>
          <a:prstGeom prst="rect">
            <a:avLst/>
          </a:prstGeom>
          <a:noFill/>
        </p:spPr>
        <p:txBody>
          <a:bodyPr wrap="square" rtlCol="0">
            <a:spAutoFit/>
          </a:bodyPr>
          <a:lstStyle/>
          <a:p>
            <a:r>
              <a:rPr lang="en-US" dirty="0"/>
              <a:t>Initial </a:t>
            </a:r>
          </a:p>
          <a:p>
            <a:r>
              <a:rPr lang="en-US" dirty="0"/>
              <a:t>Design Shape?</a:t>
            </a:r>
          </a:p>
        </p:txBody>
      </p:sp>
    </p:spTree>
    <p:extLst>
      <p:ext uri="{BB962C8B-B14F-4D97-AF65-F5344CB8AC3E}">
        <p14:creationId xmlns:p14="http://schemas.microsoft.com/office/powerpoint/2010/main" val="24797041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 1: physical model</a:t>
            </a:r>
          </a:p>
        </p:txBody>
      </p:sp>
      <p:sp>
        <p:nvSpPr>
          <p:cNvPr id="3" name="Content Placeholder 2">
            <a:extLst>
              <a:ext uri="{FF2B5EF4-FFF2-40B4-BE49-F238E27FC236}">
                <a16:creationId xmlns:a16="http://schemas.microsoft.com/office/drawing/2014/main" id="{7705DECA-C0F7-4BA2-AAF8-F1CA982CAEA0}"/>
              </a:ext>
            </a:extLst>
          </p:cNvPr>
          <p:cNvSpPr>
            <a:spLocks noGrp="1"/>
          </p:cNvSpPr>
          <p:nvPr>
            <p:ph sz="quarter" idx="10"/>
          </p:nvPr>
        </p:nvSpPr>
        <p:spPr/>
        <p:txBody>
          <a:bodyPr/>
          <a:lstStyle/>
          <a:p>
            <a:endParaRPr lang="en-US" dirty="0"/>
          </a:p>
          <a:p>
            <a:pPr marL="342900" indent="-342900">
              <a:buFont typeface="Arial" panose="020B0604020202020204" pitchFamily="34" charset="0"/>
              <a:buChar char="•"/>
            </a:pPr>
            <a:endParaRPr lang="en-US" dirty="0"/>
          </a:p>
          <a:p>
            <a:endParaRPr lang="en-US" dirty="0"/>
          </a:p>
        </p:txBody>
      </p:sp>
      <p:pic>
        <p:nvPicPr>
          <p:cNvPr id="4" name="Picture 3">
            <a:extLst>
              <a:ext uri="{FF2B5EF4-FFF2-40B4-BE49-F238E27FC236}">
                <a16:creationId xmlns:a16="http://schemas.microsoft.com/office/drawing/2014/main" id="{3193591C-160D-45FF-B8A8-F7A29C763692}"/>
              </a:ext>
            </a:extLst>
          </p:cNvPr>
          <p:cNvPicPr>
            <a:picLocks noChangeAspect="1"/>
          </p:cNvPicPr>
          <p:nvPr/>
        </p:nvPicPr>
        <p:blipFill>
          <a:blip r:embed="rId3"/>
          <a:stretch>
            <a:fillRect/>
          </a:stretch>
        </p:blipFill>
        <p:spPr>
          <a:xfrm>
            <a:off x="4607511" y="1190976"/>
            <a:ext cx="7218728" cy="5416014"/>
          </a:xfrm>
          <a:prstGeom prst="rect">
            <a:avLst/>
          </a:prstGeom>
        </p:spPr>
      </p:pic>
      <p:pic>
        <p:nvPicPr>
          <p:cNvPr id="5" name="Picture 4" descr="\\nwd\nwp\ETDS\Misc_Resources\HD-Data\Bonneville_Spillway\ERDC_model_visit,Dec2012_Photos\Run03_08.JPG">
            <a:extLst>
              <a:ext uri="{FF2B5EF4-FFF2-40B4-BE49-F238E27FC236}">
                <a16:creationId xmlns:a16="http://schemas.microsoft.com/office/drawing/2014/main" id="{1FA110FD-30B7-4F4E-827D-423C27248B4A}"/>
              </a:ext>
            </a:extLst>
          </p:cNvPr>
          <p:cNvPicPr>
            <a:picLocks noChangeAspect="1" noChangeArrowheads="1"/>
          </p:cNvPicPr>
          <p:nvPr/>
        </p:nvPicPr>
        <p:blipFill>
          <a:blip r:embed="rId4" cstate="print"/>
          <a:srcRect/>
          <a:stretch>
            <a:fillRect/>
          </a:stretch>
        </p:blipFill>
        <p:spPr bwMode="auto">
          <a:xfrm>
            <a:off x="350520" y="1180502"/>
            <a:ext cx="5549678" cy="4162259"/>
          </a:xfrm>
          <a:prstGeom prst="rect">
            <a:avLst/>
          </a:prstGeom>
          <a:noFill/>
        </p:spPr>
      </p:pic>
    </p:spTree>
    <p:extLst>
      <p:ext uri="{BB962C8B-B14F-4D97-AF65-F5344CB8AC3E}">
        <p14:creationId xmlns:p14="http://schemas.microsoft.com/office/powerpoint/2010/main" val="1274831871"/>
      </p:ext>
    </p:extLst>
  </p:cSld>
  <p:clrMapOvr>
    <a:masterClrMapping/>
  </p:clrMapOvr>
  <p:transition>
    <p:fade/>
  </p:transition>
</p:sld>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P_General_Powerpoint_Template_2019.potx" id="{42F3DE2F-B6A3-4672-B7EA-A0ECBCD749D6}" vid="{A6C728CB-42B0-44B0-977B-056B32D2993B}"/>
    </a:ext>
  </a:extLst>
</a:theme>
</file>

<file path=ppt/theme/theme2.xml><?xml version="1.0" encoding="utf-8"?>
<a:theme xmlns:a="http://schemas.openxmlformats.org/drawingml/2006/main" name="Secstion Divider">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P_General_Powerpoint_Template_2019.potx" id="{42F3DE2F-B6A3-4672-B7EA-A0ECBCD749D6}" vid="{39D5693A-050A-477E-8E07-1014477BAF63}"/>
    </a:ext>
  </a:extLst>
</a:theme>
</file>

<file path=ppt/theme/theme3.xml><?xml version="1.0" encoding="utf-8"?>
<a:theme xmlns:a="http://schemas.openxmlformats.org/drawingml/2006/main" name="Charts &amp; Color Palette">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P_General_Powerpoint_Template_2019.potx" id="{42F3DE2F-B6A3-4672-B7EA-A0ECBCD749D6}" vid="{5786E3E6-D1C6-4342-BE16-778A402DD17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4FF312FF1AAF44B210F350CB9C9885" ma:contentTypeVersion="2" ma:contentTypeDescription="Create a new document." ma:contentTypeScope="" ma:versionID="35e2c60b80002dc72f265539375cd439">
  <xsd:schema xmlns:xsd="http://www.w3.org/2001/XMLSchema" xmlns:xs="http://www.w3.org/2001/XMLSchema" xmlns:p="http://schemas.microsoft.com/office/2006/metadata/properties" xmlns:ns1="http://schemas.microsoft.com/sharepoint/v3" xmlns:ns2="cefcc402-67dc-4e2a-a9f5-ac4ce7d0db33" targetNamespace="http://schemas.microsoft.com/office/2006/metadata/properties" ma:root="true" ma:fieldsID="9386815e375f9807e278263fecfc5507" ns1:_="" ns2:_="">
    <xsd:import namespace="http://schemas.microsoft.com/sharepoint/v3"/>
    <xsd:import namespace="cefcc402-67dc-4e2a-a9f5-ac4ce7d0db33"/>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fcc402-67dc-4e2a-a9f5-ac4ce7d0db33"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0B8C2CD5-50C2-4A7C-996A-3D6312B83669}">
  <ds:schemaRefs>
    <ds:schemaRef ds:uri="http://www.w3.org/XML/1998/namespace"/>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cefcc402-67dc-4e2a-a9f5-ac4ce7d0db33"/>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82F11186-237F-4436-B4AA-141C1F2515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efcc402-67dc-4e2a-a9f5-ac4ce7d0db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NWP_General_Powerpoint_Template_JULY_2019</Template>
  <TotalTime>390</TotalTime>
  <Words>659</Words>
  <Application>Microsoft Office PowerPoint</Application>
  <PresentationFormat>Widescreen</PresentationFormat>
  <Paragraphs>109</Paragraphs>
  <Slides>12</Slides>
  <Notes>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12</vt:i4>
      </vt:variant>
    </vt:vector>
  </HeadingPairs>
  <TitlesOfParts>
    <vt:vector size="18" baseType="lpstr">
      <vt:lpstr>Arial</vt:lpstr>
      <vt:lpstr>Calibri</vt:lpstr>
      <vt:lpstr>Wingdings</vt:lpstr>
      <vt:lpstr>Content Templates</vt:lpstr>
      <vt:lpstr>Secstion Divider</vt:lpstr>
      <vt:lpstr>Charts &amp; Color Palette</vt:lpstr>
      <vt:lpstr>Bonneville spillway rock removal (BONSRR) alternatives</vt:lpstr>
      <vt:lpstr>Project brief</vt:lpstr>
      <vt:lpstr>Project Background</vt:lpstr>
      <vt:lpstr>hydraulics</vt:lpstr>
      <vt:lpstr>BONNEVILLE SPILLWAY</vt:lpstr>
      <vt:lpstr>Current operations: Flushing Spill</vt:lpstr>
      <vt:lpstr>Preliminary Criteria &amp; constraints</vt:lpstr>
      <vt:lpstr>ALTERNATIVE 1: “Roadblocks”</vt:lpstr>
      <vt:lpstr>ALT 1: physical model</vt:lpstr>
      <vt:lpstr>ALTERNATIVE 2: Extend continuous baffle</vt:lpstr>
      <vt:lpstr>ALTERNATIVE 3: raise the apron</vt:lpstr>
      <vt:lpstr>Questions</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 slide: 1 Image</dc:title>
  <dc:creator>Wilson-Fey, Max P CIV USARMY CENWP (USA)</dc:creator>
  <cp:lastModifiedBy>Royer, Ida</cp:lastModifiedBy>
  <cp:revision>33</cp:revision>
  <dcterms:created xsi:type="dcterms:W3CDTF">2020-06-24T17:42:16Z</dcterms:created>
  <dcterms:modified xsi:type="dcterms:W3CDTF">2020-08-06T17:25:18Z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0x0101005F4FF312FF1AAF44B210F350CB9C9885</vt:lpwstr>
  </property>
</Properties>
</file>