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Lst>
  <p:notesMasterIdLst>
    <p:notesMasterId r:id="rId23"/>
  </p:notesMasterIdLst>
  <p:sldIdLst>
    <p:sldId id="256" r:id="rId2"/>
    <p:sldId id="257" r:id="rId3"/>
    <p:sldId id="259" r:id="rId4"/>
    <p:sldId id="260" r:id="rId5"/>
    <p:sldId id="263" r:id="rId6"/>
    <p:sldId id="261" r:id="rId7"/>
    <p:sldId id="273" r:id="rId8"/>
    <p:sldId id="271" r:id="rId9"/>
    <p:sldId id="262" r:id="rId10"/>
    <p:sldId id="272" r:id="rId11"/>
    <p:sldId id="264" r:id="rId12"/>
    <p:sldId id="265" r:id="rId13"/>
    <p:sldId id="266" r:id="rId14"/>
    <p:sldId id="267" r:id="rId15"/>
    <p:sldId id="268" r:id="rId16"/>
    <p:sldId id="276" r:id="rId17"/>
    <p:sldId id="277" r:id="rId18"/>
    <p:sldId id="278" r:id="rId19"/>
    <p:sldId id="279" r:id="rId20"/>
    <p:sldId id="275" r:id="rId21"/>
    <p:sldId id="27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1" d="100"/>
          <a:sy n="111" d="100"/>
        </p:scale>
        <p:origin x="-9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yndi.baker:Dropbox:The%20Dalles%20Field%20Office:2014%20Annual%20Report:Detections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v>2014</c:v>
          </c:tx>
          <c:spPr>
            <a:ln w="12700">
              <a:solidFill>
                <a:schemeClr val="tx1"/>
              </a:solidFill>
            </a:ln>
          </c:spPr>
          <c:marker>
            <c:symbol val="diamond"/>
            <c:size val="8"/>
            <c:spPr>
              <a:solidFill>
                <a:schemeClr val="tx1"/>
              </a:solidFill>
              <a:ln>
                <a:solidFill>
                  <a:schemeClr val="tx1"/>
                </a:solidFill>
              </a:ln>
            </c:spPr>
          </c:marker>
          <c:dLbls>
            <c:dLbl>
              <c:idx val="0"/>
              <c:layout>
                <c:manualLayout>
                  <c:x val="-0.0444444444444444"/>
                  <c:y val="0.0740740740740741"/>
                </c:manualLayout>
              </c:layout>
              <c:showLegendKey val="0"/>
              <c:showVal val="1"/>
              <c:showCatName val="0"/>
              <c:showSerName val="0"/>
              <c:showPercent val="0"/>
              <c:showBubbleSize val="0"/>
            </c:dLbl>
            <c:dLbl>
              <c:idx val="1"/>
              <c:layout>
                <c:manualLayout>
                  <c:x val="-0.0675124747787497"/>
                  <c:y val="0.0561743534097534"/>
                </c:manualLayout>
              </c:layout>
              <c:showLegendKey val="0"/>
              <c:showVal val="1"/>
              <c:showCatName val="0"/>
              <c:showSerName val="0"/>
              <c:showPercent val="0"/>
              <c:showBubbleSize val="0"/>
            </c:dLbl>
            <c:dLbl>
              <c:idx val="2"/>
              <c:layout>
                <c:manualLayout>
                  <c:x val="-0.00833333333333333"/>
                  <c:y val="-0.037037037037037"/>
                </c:manualLayout>
              </c:layout>
              <c:showLegendKey val="0"/>
              <c:showVal val="1"/>
              <c:showCatName val="0"/>
              <c:showSerName val="0"/>
              <c:showPercent val="0"/>
              <c:showBubbleSize val="0"/>
            </c:dLbl>
            <c:dLbl>
              <c:idx val="3"/>
              <c:layout>
                <c:manualLayout>
                  <c:x val="-0.0166666666666668"/>
                  <c:y val="-0.0555555555555556"/>
                </c:manualLayout>
              </c:layout>
              <c:showLegendKey val="0"/>
              <c:showVal val="1"/>
              <c:showCatName val="0"/>
              <c:showSerName val="0"/>
              <c:showPercent val="0"/>
              <c:showBubbleSize val="0"/>
            </c:dLbl>
            <c:dLbl>
              <c:idx val="4"/>
              <c:layout>
                <c:manualLayout>
                  <c:x val="-0.0333333333333334"/>
                  <c:y val="-0.0555555555555556"/>
                </c:manualLayout>
              </c:layout>
              <c:showLegendKey val="0"/>
              <c:showVal val="1"/>
              <c:showCatName val="0"/>
              <c:showSerName val="0"/>
              <c:showPercent val="0"/>
              <c:showBubbleSize val="0"/>
            </c:dLbl>
            <c:dLbl>
              <c:idx val="5"/>
              <c:layout>
                <c:manualLayout>
                  <c:x val="-0.038888888888889"/>
                  <c:y val="-0.0555555555555555"/>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Sheet1!$A$2:$A$7</c:f>
              <c:numCache>
                <c:formatCode>General</c:formatCode>
                <c:ptCount val="6"/>
                <c:pt idx="0">
                  <c:v>0.2</c:v>
                </c:pt>
                <c:pt idx="1">
                  <c:v>0.7</c:v>
                </c:pt>
                <c:pt idx="2">
                  <c:v>4.8</c:v>
                </c:pt>
                <c:pt idx="3">
                  <c:v>39.4</c:v>
                </c:pt>
                <c:pt idx="4">
                  <c:v>47.0</c:v>
                </c:pt>
                <c:pt idx="5">
                  <c:v>57.4</c:v>
                </c:pt>
              </c:numCache>
            </c:numRef>
          </c:cat>
          <c:val>
            <c:numRef>
              <c:f>Sheet1!$B$2:$B$7</c:f>
              <c:numCache>
                <c:formatCode>General</c:formatCode>
                <c:ptCount val="6"/>
                <c:pt idx="0">
                  <c:v>97.0</c:v>
                </c:pt>
                <c:pt idx="1">
                  <c:v>91.0</c:v>
                </c:pt>
                <c:pt idx="2">
                  <c:v>40.0</c:v>
                </c:pt>
                <c:pt idx="3">
                  <c:v>7.0</c:v>
                </c:pt>
                <c:pt idx="4">
                  <c:v>4.0</c:v>
                </c:pt>
                <c:pt idx="5">
                  <c:v>0.0</c:v>
                </c:pt>
              </c:numCache>
            </c:numRef>
          </c:val>
          <c:smooth val="0"/>
        </c:ser>
        <c:ser>
          <c:idx val="1"/>
          <c:order val="1"/>
          <c:tx>
            <c:v>2013</c:v>
          </c:tx>
          <c:spPr>
            <a:ln w="19050">
              <a:solidFill>
                <a:schemeClr val="bg1">
                  <a:lumMod val="75000"/>
                </a:schemeClr>
              </a:solidFill>
              <a:prstDash val="sysDash"/>
            </a:ln>
          </c:spPr>
          <c:marker>
            <c:spPr>
              <a:solidFill>
                <a:schemeClr val="bg1">
                  <a:lumMod val="65000"/>
                </a:schemeClr>
              </a:solidFill>
              <a:ln>
                <a:solidFill>
                  <a:schemeClr val="bg1">
                    <a:lumMod val="65000"/>
                  </a:schemeClr>
                </a:solidFill>
              </a:ln>
            </c:spPr>
          </c:marker>
          <c:dLbls>
            <c:dLbl>
              <c:idx val="2"/>
              <c:layout>
                <c:manualLayout>
                  <c:x val="-0.0698835228763398"/>
                  <c:y val="0.00802138868554702"/>
                </c:manualLayout>
              </c:layout>
              <c:showLegendKey val="0"/>
              <c:showVal val="1"/>
              <c:showCatName val="0"/>
              <c:showSerName val="0"/>
              <c:showPercent val="0"/>
              <c:showBubbleSize val="0"/>
            </c:dLbl>
            <c:dLbl>
              <c:idx val="3"/>
              <c:layout>
                <c:manualLayout>
                  <c:x val="-0.0698835228763398"/>
                  <c:y val="-0.00401101014547775"/>
                </c:manualLayout>
              </c:layout>
              <c:showLegendKey val="0"/>
              <c:showVal val="1"/>
              <c:showCatName val="0"/>
              <c:showSerName val="0"/>
              <c:showPercent val="0"/>
              <c:showBubbleSize val="0"/>
            </c:dLbl>
            <c:dLbl>
              <c:idx val="4"/>
              <c:layout>
                <c:manualLayout>
                  <c:x val="-0.00249584010272651"/>
                  <c:y val="-0.0240641660566411"/>
                </c:manualLayout>
              </c:layout>
              <c:showLegendKey val="0"/>
              <c:showVal val="1"/>
              <c:showCatName val="0"/>
              <c:showSerName val="0"/>
              <c:showPercent val="0"/>
              <c:showBubbleSize val="0"/>
            </c:dLbl>
            <c:dLbl>
              <c:idx val="5"/>
              <c:layout>
                <c:manualLayout>
                  <c:x val="-0.00249584010272642"/>
                  <c:y val="-0.0401069434277352"/>
                </c:manualLayout>
              </c:layout>
              <c:showLegendKey val="0"/>
              <c:showVal val="1"/>
              <c:showCatName val="0"/>
              <c:showSerName val="0"/>
              <c:showPercent val="0"/>
              <c:showBubbleSize val="0"/>
            </c:dLbl>
            <c:spPr>
              <a:noFill/>
            </c:spPr>
            <c:txPr>
              <a:bodyPr/>
              <a:lstStyle/>
              <a:p>
                <a:pPr>
                  <a:defRPr>
                    <a:solidFill>
                      <a:schemeClr val="bg1">
                        <a:lumMod val="50000"/>
                      </a:schemeClr>
                    </a:solidFill>
                  </a:defRPr>
                </a:pPr>
                <a:endParaRPr lang="en-US"/>
              </a:p>
            </c:txPr>
            <c:showLegendKey val="0"/>
            <c:showVal val="1"/>
            <c:showCatName val="0"/>
            <c:showSerName val="0"/>
            <c:showPercent val="0"/>
            <c:showBubbleSize val="0"/>
            <c:showLeaderLines val="0"/>
          </c:dLbls>
          <c:cat>
            <c:numRef>
              <c:f>Sheet1!$A$2:$A$7</c:f>
              <c:numCache>
                <c:formatCode>General</c:formatCode>
                <c:ptCount val="6"/>
                <c:pt idx="0">
                  <c:v>0.2</c:v>
                </c:pt>
                <c:pt idx="1">
                  <c:v>0.7</c:v>
                </c:pt>
                <c:pt idx="2">
                  <c:v>4.8</c:v>
                </c:pt>
                <c:pt idx="3">
                  <c:v>39.4</c:v>
                </c:pt>
                <c:pt idx="4">
                  <c:v>47.0</c:v>
                </c:pt>
                <c:pt idx="5">
                  <c:v>57.4</c:v>
                </c:pt>
              </c:numCache>
            </c:numRef>
          </c:cat>
          <c:val>
            <c:numRef>
              <c:f>Sheet1!$C$2:$C$7</c:f>
              <c:numCache>
                <c:formatCode>General</c:formatCode>
                <c:ptCount val="6"/>
                <c:pt idx="0">
                  <c:v>117.0</c:v>
                </c:pt>
                <c:pt idx="1">
                  <c:v>92.0</c:v>
                </c:pt>
                <c:pt idx="2">
                  <c:v>15.0</c:v>
                </c:pt>
                <c:pt idx="3">
                  <c:v>4.0</c:v>
                </c:pt>
                <c:pt idx="4">
                  <c:v>5.0</c:v>
                </c:pt>
                <c:pt idx="5">
                  <c:v>0.0</c:v>
                </c:pt>
              </c:numCache>
            </c:numRef>
          </c:val>
          <c:smooth val="0"/>
        </c:ser>
        <c:dLbls>
          <c:showLegendKey val="0"/>
          <c:showVal val="0"/>
          <c:showCatName val="0"/>
          <c:showSerName val="0"/>
          <c:showPercent val="0"/>
          <c:showBubbleSize val="0"/>
        </c:dLbls>
        <c:marker val="1"/>
        <c:smooth val="0"/>
        <c:axId val="2083184664"/>
        <c:axId val="2083190184"/>
      </c:lineChart>
      <c:catAx>
        <c:axId val="2083184664"/>
        <c:scaling>
          <c:orientation val="minMax"/>
        </c:scaling>
        <c:delete val="0"/>
        <c:axPos val="b"/>
        <c:title>
          <c:tx>
            <c:rich>
              <a:bodyPr/>
              <a:lstStyle/>
              <a:p>
                <a:pPr>
                  <a:defRPr/>
                </a:pPr>
                <a:r>
                  <a:rPr lang="en-US"/>
                  <a:t>River Kilometers</a:t>
                </a:r>
              </a:p>
            </c:rich>
          </c:tx>
          <c:layout/>
          <c:overlay val="0"/>
        </c:title>
        <c:numFmt formatCode="General" sourceLinked="1"/>
        <c:majorTickMark val="out"/>
        <c:minorTickMark val="none"/>
        <c:tickLblPos val="nextTo"/>
        <c:crossAx val="2083190184"/>
        <c:crosses val="autoZero"/>
        <c:auto val="1"/>
        <c:lblAlgn val="ctr"/>
        <c:lblOffset val="100"/>
        <c:noMultiLvlLbl val="0"/>
      </c:catAx>
      <c:valAx>
        <c:axId val="2083190184"/>
        <c:scaling>
          <c:orientation val="minMax"/>
          <c:max val="120.0"/>
        </c:scaling>
        <c:delete val="0"/>
        <c:axPos val="l"/>
        <c:title>
          <c:tx>
            <c:rich>
              <a:bodyPr rot="-5400000" vert="horz"/>
              <a:lstStyle/>
              <a:p>
                <a:pPr>
                  <a:defRPr/>
                </a:pPr>
                <a:r>
                  <a:rPr lang="en-US"/>
                  <a:t>Antenna Detections</a:t>
                </a:r>
              </a:p>
            </c:rich>
          </c:tx>
          <c:layout/>
          <c:overlay val="0"/>
        </c:title>
        <c:numFmt formatCode="General" sourceLinked="1"/>
        <c:majorTickMark val="out"/>
        <c:minorTickMark val="none"/>
        <c:tickLblPos val="nextTo"/>
        <c:crossAx val="2083184664"/>
        <c:crosses val="autoZero"/>
        <c:crossBetween val="between"/>
      </c:valAx>
    </c:plotArea>
    <c:legend>
      <c:legendPos val="b"/>
      <c:layout/>
      <c:overlay val="0"/>
    </c:legend>
    <c:plotVisOnly val="1"/>
    <c:dispBlanksAs val="gap"/>
    <c:showDLblsOverMax val="0"/>
  </c:chart>
  <c:spPr>
    <a:ln>
      <a:noFill/>
    </a:ln>
  </c:spPr>
  <c:txPr>
    <a:bodyPr/>
    <a:lstStyle/>
    <a:p>
      <a:pPr>
        <a:defRPr sz="1200">
          <a:latin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91B9B5-5968-724A-BF81-55C4EB3CE091}" type="datetimeFigureOut">
              <a:rPr lang="en-US" smtClean="0"/>
              <a:t>4/22/15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174ABF-0803-F048-92ED-BB9A2F858F39}" type="slidenum">
              <a:rPr lang="en-US" smtClean="0"/>
              <a:t>‹#›</a:t>
            </a:fld>
            <a:endParaRPr lang="en-US"/>
          </a:p>
        </p:txBody>
      </p:sp>
    </p:spTree>
    <p:extLst>
      <p:ext uri="{BB962C8B-B14F-4D97-AF65-F5344CB8AC3E}">
        <p14:creationId xmlns:p14="http://schemas.microsoft.com/office/powerpoint/2010/main" val="36048974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416F77A6-C70D-E144-A4A9-A4075C25A40C}" type="slidenum">
              <a:rPr lang="en-US"/>
              <a:pPr eaLnBrk="1" hangingPunct="1"/>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Our scope of work is expanding in the Hood as we learn more…</a:t>
            </a:r>
          </a:p>
        </p:txBody>
      </p:sp>
      <p:sp>
        <p:nvSpPr>
          <p:cNvPr id="348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458378C2-1DAF-9A49-A7BE-DDD4A88DB4E6}" type="slidenum">
              <a:rPr lang="en-US"/>
              <a:pPr eaLnBrk="1" hangingPunct="1"/>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Extirpated lamprey colonies above the dam.  Adult observations were observed at the base during routine maintenance, but no info on ammo</a:t>
            </a:r>
            <a:r>
              <a:rPr lang="ja-JP" altLang="en-US">
                <a:latin typeface="Calibri" charset="0"/>
              </a:rPr>
              <a:t>’</a:t>
            </a:r>
            <a:r>
              <a:rPr lang="en-US">
                <a:latin typeface="Calibri" charset="0"/>
              </a:rPr>
              <a:t>s or adults above the dam from other agencies either through screwtrap data or efishing.  </a:t>
            </a:r>
          </a:p>
          <a:p>
            <a:endParaRPr lang="en-US">
              <a:latin typeface="Calibri" charset="0"/>
            </a:endParaRPr>
          </a:p>
        </p:txBody>
      </p:sp>
      <p:sp>
        <p:nvSpPr>
          <p:cNvPr id="358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07B70934-8746-D242-98D9-8B73E2C0A756}" type="slidenum">
              <a:rPr lang="en-US"/>
              <a:pPr eaLnBrk="1" hangingPunct="1"/>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Hood.  This contract started in 2012, but in 2009 a crew from CTWS shocked from the mouth up to Powerdale Dam.  They found all age classes from the mouth up to about Rm 2.5.  Brown dots represent shocking locations in 2009.  </a:t>
            </a: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75516459-E904-5A4F-8D65-F9FE2367C236}" type="slidenum">
              <a:rPr lang="en-US"/>
              <a:pPr eaLnBrk="1" hangingPunct="1"/>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25685A9C-AC35-884B-831C-B183F7935617}" type="slidenum">
              <a:rPr lang="en-US" sz="1200"/>
              <a:pPr eaLnBrk="1" hangingPunct="1"/>
              <a:t>8</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9C9D152A-7D60-7043-A314-B7714A3805EB}" type="slidenum">
              <a:rPr lang="en-US" sz="1200"/>
              <a:pPr eaLnBrk="1" hangingPunct="1"/>
              <a:t>10</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Hood is a difficult river…antenna installation is usually a short window based on flow and turbidity</a:t>
            </a:r>
          </a:p>
          <a:p>
            <a:pPr eaLnBrk="1" hangingPunct="1">
              <a:spcBef>
                <a:spcPct val="0"/>
              </a:spcBef>
            </a:pPr>
            <a:r>
              <a:rPr lang="en-US">
                <a:latin typeface="Calibri" charset="0"/>
              </a:rPr>
              <a:t>The adult found in 2012 was hung up on an ODFW screwtrap on the mainstem, as were the R. lamprey.    </a:t>
            </a: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77D84460-BA1B-1F47-9BE4-8075021C7552}" type="slidenum">
              <a:rPr lang="en-US"/>
              <a:pPr eaLnBrk="1" hangingPunct="1"/>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500">
                <a:latin typeface="Aharoni" charset="0"/>
                <a:cs typeface="Aharoni" charset="0"/>
              </a:rPr>
              <a:t>Picture on left is a pass-thru antenna in 8Mi.  Schematic  of antenna - la</a:t>
            </a:r>
            <a:r>
              <a:rPr lang="en-US">
                <a:latin typeface="Calibri" charset="0"/>
              </a:rPr>
              <a:t>mpreys affixed w/a PIT tag cross a magnetic field created by the loop of wire and a capacitor inside the tag sends a unique id # to the reader stored here. </a:t>
            </a:r>
            <a:endParaRPr lang="en-US" sz="500">
              <a:latin typeface="Aharoni" charset="0"/>
              <a:cs typeface="Aharoni" charset="0"/>
            </a:endParaRPr>
          </a:p>
          <a:p>
            <a:pPr eaLnBrk="1" hangingPunct="1">
              <a:spcBef>
                <a:spcPct val="0"/>
              </a:spcBef>
            </a:pPr>
            <a:endParaRPr lang="en-US" sz="500">
              <a:latin typeface="Aharoni" charset="0"/>
              <a:cs typeface="Aharoni" charset="0"/>
            </a:endParaRPr>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33820D8D-EB8C-D543-B70E-B7209675319F}" type="slidenum">
              <a:rPr lang="en-US"/>
              <a:pPr eaLnBrk="1" hangingPunct="1"/>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Question has been raised about what these fish in the BON pool are doing – spawing? entering tribs?  Gray bar are # of fish tagged at BON Dam, roughly 2% of the run on a yearly basis.  The % represents detections at our HDX sites in 15Mi Creek.   </a:t>
            </a:r>
          </a:p>
          <a:p>
            <a:endParaRPr lang="en-US">
              <a:latin typeface="Calibri" charset="0"/>
            </a:endParaRP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2DA478D6-39EF-B54F-B5B3-8A944832B0F1}" type="slidenum">
              <a:rPr lang="en-US"/>
              <a:pPr eaLnBrk="1" hangingPunct="1"/>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13BDC091-DF60-DF49-949D-17C2CB1FCA5A}" type="datetimeFigureOut">
              <a:rPr lang="en-US" smtClean="0"/>
              <a:t>4/22/15</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4DBC917-D62F-DF41-9BE1-80EB2BF95C4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BDC091-DF60-DF49-949D-17C2CB1FCA5A}"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BC917-D62F-DF41-9BE1-80EB2BF95C4D}" type="slidenum">
              <a:rPr lang="en-US" smtClean="0"/>
              <a:t>‹#›</a:t>
            </a:fld>
            <a:endParaRPr lang="en-US"/>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7pPr marL="2743200" indent="-457200">
              <a:defRPr/>
            </a:lvl7pPr>
            <a:lvl8pPr marL="2743200" indent="-457200">
              <a:defRPr/>
            </a:lvl8pPr>
            <a:lvl9pPr marL="27432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3BDC091-DF60-DF49-949D-17C2CB1FCA5A}"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BC917-D62F-DF41-9BE1-80EB2BF95C4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11174" y="417513"/>
            <a:ext cx="6499225" cy="57086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3BDC091-DF60-DF49-949D-17C2CB1FCA5A}"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BC917-D62F-DF41-9BE1-80EB2BF95C4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13BDC091-DF60-DF49-949D-17C2CB1FCA5A}" type="datetimeFigureOut">
              <a:rPr lang="en-US" smtClean="0"/>
              <a:t>4/22/15</a:t>
            </a:fld>
            <a:endParaRPr lang="en-US"/>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4DBC917-D62F-DF41-9BE1-80EB2BF95C4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3BDC091-DF60-DF49-949D-17C2CB1FCA5A}"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BC917-D62F-DF41-9BE1-80EB2BF95C4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13BDC091-DF60-DF49-949D-17C2CB1FCA5A}" type="datetimeFigureOut">
              <a:rPr lang="en-US" smtClean="0"/>
              <a:t>4/22/15</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04DBC917-D62F-DF41-9BE1-80EB2BF95C4D}" type="slidenum">
              <a:rPr lang="en-US" smtClean="0"/>
              <a:t>‹#›</a:t>
            </a:fld>
            <a:endParaRPr lang="en-US"/>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smtClean="0"/>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6"/>
            <a:ext cx="8147050" cy="1873250"/>
          </a:xfrm>
        </p:spPr>
        <p:txBody>
          <a:bodyPr anchor="b" anchorCtr="0"/>
          <a:lstStyle>
            <a:lvl1pPr algn="ctr">
              <a:defRPr sz="6000" b="0" cap="none" baseline="0"/>
            </a:lvl1pPr>
          </a:lstStyle>
          <a:p>
            <a:r>
              <a:rPr lang="en-US" smtClean="0"/>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BDC091-DF60-DF49-949D-17C2CB1FCA5A}" type="datetimeFigureOut">
              <a:rPr lang="en-US" smtClean="0"/>
              <a:t>4/22/15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BC917-D62F-DF41-9BE1-80EB2BF95C4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en-US" smtClean="0"/>
              <a:t>Click to edit Master title style</a:t>
            </a:r>
            <a:endParaRPr/>
          </a:p>
        </p:txBody>
      </p:sp>
      <p:sp>
        <p:nvSpPr>
          <p:cNvPr id="3" name="Content Placeholder 2"/>
          <p:cNvSpPr>
            <a:spLocks noGrp="1"/>
          </p:cNvSpPr>
          <p:nvPr>
            <p:ph sz="half" idx="1"/>
          </p:nvPr>
        </p:nvSpPr>
        <p:spPr>
          <a:xfrm>
            <a:off x="498475" y="1762125"/>
            <a:ext cx="3840480" cy="4364038"/>
          </a:xfrm>
        </p:spPr>
        <p:txBody>
          <a:bodyPr>
            <a:normAutofit/>
          </a:bodyPr>
          <a:lstStyle>
            <a:lvl1pPr>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05046" y="1762125"/>
            <a:ext cx="3840480" cy="4364038"/>
          </a:xfrm>
        </p:spPr>
        <p:txBody>
          <a:bodyPr>
            <a:normAutofit/>
          </a:bodyPr>
          <a:lstStyle>
            <a:lvl1pPr>
              <a:defRPr sz="2000"/>
            </a:lvl1pPr>
            <a:lvl2pPr>
              <a:defRPr sz="1800"/>
            </a:lvl2pPr>
            <a:lvl3pPr>
              <a:defRPr sz="1800"/>
            </a:lvl3pPr>
            <a:lvl4pPr>
              <a:defRPr sz="1800"/>
            </a:lvl4pPr>
            <a:lvl5pPr marL="2290763" indent="-461963">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3BDC091-DF60-DF49-949D-17C2CB1FCA5A}"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BC917-D62F-DF41-9BE1-80EB2BF95C4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98475"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05046"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3BDC091-DF60-DF49-949D-17C2CB1FCA5A}" type="datetimeFigureOut">
              <a:rPr lang="en-US" smtClean="0"/>
              <a:t>4/22/15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DBC917-D62F-DF41-9BE1-80EB2BF95C4D}" type="slidenum">
              <a:rPr lang="en-US" smtClean="0"/>
              <a:t>‹#›</a:t>
            </a:fld>
            <a:endParaRPr lang="en-US"/>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3BDC091-DF60-DF49-949D-17C2CB1FCA5A}" type="datetimeFigureOut">
              <a:rPr lang="en-US" smtClean="0"/>
              <a:t>4/22/15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DBC917-D62F-DF41-9BE1-80EB2BF95C4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BDC091-DF60-DF49-949D-17C2CB1FCA5A}" type="datetimeFigureOut">
              <a:rPr lang="en-US" smtClean="0"/>
              <a:t>4/22/15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DBC917-D62F-DF41-9BE1-80EB2BF95C4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BDC091-DF60-DF49-949D-17C2CB1FCA5A}" type="datetimeFigureOut">
              <a:rPr lang="en-US" smtClean="0"/>
              <a:t>4/22/15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BC917-D62F-DF41-9BE1-80EB2BF95C4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5" y="94129"/>
            <a:ext cx="8147051" cy="1452283"/>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98475" y="1761565"/>
            <a:ext cx="8147051" cy="436459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188259" y="6356350"/>
            <a:ext cx="2133600" cy="365125"/>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13BDC091-DF60-DF49-949D-17C2CB1FCA5A}" type="datetimeFigureOut">
              <a:rPr lang="en-US" smtClean="0"/>
              <a:t>4/22/15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6817659" y="6356350"/>
            <a:ext cx="2133600" cy="365125"/>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04DBC917-D62F-DF41-9BE1-80EB2BF95C4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7432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6pPr>
      <a:lvl7pPr marL="32051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7pPr>
      <a:lvl8pPr marL="36576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8pPr>
      <a:lvl9pPr marL="41195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04457"/>
            <a:ext cx="7772400" cy="2695993"/>
          </a:xfrm>
        </p:spPr>
        <p:txBody>
          <a:bodyPr>
            <a:normAutofit/>
          </a:bodyPr>
          <a:lstStyle/>
          <a:p>
            <a:r>
              <a:rPr lang="en-US" sz="3200" dirty="0" smtClean="0"/>
              <a:t>Early Progress on  Fifteenmile Creek and Hood River Lamprey Projects</a:t>
            </a:r>
            <a:endParaRPr lang="en-US" sz="3200" dirty="0"/>
          </a:p>
        </p:txBody>
      </p:sp>
      <p:sp>
        <p:nvSpPr>
          <p:cNvPr id="3" name="Subtitle 2"/>
          <p:cNvSpPr>
            <a:spLocks noGrp="1"/>
          </p:cNvSpPr>
          <p:nvPr>
            <p:ph type="subTitle" idx="1"/>
          </p:nvPr>
        </p:nvSpPr>
        <p:spPr>
          <a:xfrm>
            <a:off x="498348" y="4112767"/>
            <a:ext cx="8147304" cy="667512"/>
          </a:xfrm>
        </p:spPr>
        <p:txBody>
          <a:bodyPr>
            <a:noAutofit/>
          </a:bodyPr>
          <a:lstStyle/>
          <a:p>
            <a:r>
              <a:rPr lang="en-US" sz="1800" dirty="0" smtClean="0"/>
              <a:t>Andrew Wildbill	</a:t>
            </a:r>
          </a:p>
          <a:p>
            <a:r>
              <a:rPr lang="en-US" sz="1800" dirty="0" smtClean="0"/>
              <a:t>Confederated Tribes of the Warm Springs</a:t>
            </a:r>
            <a:endParaRPr lang="en-US" sz="1800" dirty="0"/>
          </a:p>
        </p:txBody>
      </p:sp>
      <p:sp>
        <p:nvSpPr>
          <p:cNvPr id="5" name="TextBox 4"/>
          <p:cNvSpPr txBox="1"/>
          <p:nvPr/>
        </p:nvSpPr>
        <p:spPr bwMode="auto">
          <a:xfrm>
            <a:off x="6781800" y="6396038"/>
            <a:ext cx="2514600" cy="276999"/>
          </a:xfrm>
          <a:prstGeom prst="rect">
            <a:avLst/>
          </a:prstGeom>
          <a:noFill/>
        </p:spPr>
        <p:txBody>
          <a:bodyPr>
            <a:spAutoFit/>
          </a:bodyPr>
          <a:lstStyle/>
          <a:p>
            <a:pPr>
              <a:defRPr/>
            </a:pPr>
            <a:r>
              <a:rPr lang="en-US" sz="1200" b="1" dirty="0">
                <a:solidFill>
                  <a:schemeClr val="accent3"/>
                </a:solidFill>
                <a:latin typeface="Bernhard Modern Roman"/>
                <a:ea typeface="+mn-ea"/>
                <a:cs typeface="Arial" pitchFamily="34" charset="0"/>
              </a:rPr>
              <a:t>                </a:t>
            </a:r>
            <a:endParaRPr lang="en-US" sz="1000" b="1" dirty="0">
              <a:solidFill>
                <a:schemeClr val="accent3"/>
              </a:solidFill>
              <a:latin typeface="Arial Black" pitchFamily="34" charset="0"/>
              <a:ea typeface="+mn-ea"/>
              <a:cs typeface="Arial" pitchFamily="34" charset="0"/>
            </a:endParaRPr>
          </a:p>
        </p:txBody>
      </p:sp>
      <p:pic>
        <p:nvPicPr>
          <p:cNvPr id="6" name="Picture 2" descr="3 TeeP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5128165"/>
            <a:ext cx="1711452" cy="82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036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0" y="0"/>
            <a:ext cx="9144000" cy="1295400"/>
          </a:xfrm>
        </p:spPr>
        <p:txBody>
          <a:bodyPr>
            <a:normAutofit fontScale="90000"/>
          </a:bodyPr>
          <a:lstStyle/>
          <a:p>
            <a:pPr algn="l" eaLnBrk="1" fontAlgn="auto" hangingPunct="1">
              <a:spcAft>
                <a:spcPts val="0"/>
              </a:spcAft>
              <a:defRPr/>
            </a:pPr>
            <a:r>
              <a:rPr lang="en-US" sz="4400" dirty="0" smtClean="0">
                <a:solidFill>
                  <a:schemeClr val="tx1"/>
                </a:solidFill>
                <a:effectLst/>
                <a:ea typeface="+mj-ea"/>
                <a:cs typeface="+mj-cs"/>
              </a:rPr>
              <a:t>E. Fork and Tucker Park HDX Sites</a:t>
            </a:r>
            <a:r>
              <a:rPr lang="en-US" sz="4400" dirty="0" smtClean="0">
                <a:ea typeface="+mj-ea"/>
                <a:cs typeface="+mj-cs"/>
              </a:rPr>
              <a:t/>
            </a:r>
            <a:br>
              <a:rPr lang="en-US" sz="4400" dirty="0" smtClean="0">
                <a:ea typeface="+mj-ea"/>
                <a:cs typeface="+mj-cs"/>
              </a:rPr>
            </a:br>
            <a:r>
              <a:rPr lang="en-US" dirty="0" smtClean="0">
                <a:ea typeface="+mj-ea"/>
                <a:cs typeface="+mj-cs"/>
              </a:rPr>
              <a:t> </a:t>
            </a:r>
          </a:p>
        </p:txBody>
      </p:sp>
      <p:sp>
        <p:nvSpPr>
          <p:cNvPr id="4" name="TextBox 3"/>
          <p:cNvSpPr txBox="1"/>
          <p:nvPr/>
        </p:nvSpPr>
        <p:spPr>
          <a:xfrm>
            <a:off x="0" y="685800"/>
            <a:ext cx="8382000" cy="7971413"/>
          </a:xfrm>
          <a:prstGeom prst="rect">
            <a:avLst/>
          </a:prstGeom>
          <a:noFill/>
        </p:spPr>
        <p:txBody>
          <a:bodyPr>
            <a:spAutoFit/>
          </a:bodyPr>
          <a:lstStyle/>
          <a:p>
            <a:pPr>
              <a:defRPr/>
            </a:pPr>
            <a:endParaRPr lang="en-US" sz="3200" dirty="0">
              <a:latin typeface="+mn-lt"/>
              <a:ea typeface="MS PGothic" pitchFamily="34" charset="-128"/>
              <a:cs typeface="Arial" charset="0"/>
            </a:endParaRPr>
          </a:p>
          <a:p>
            <a:pPr lvl="1">
              <a:defRPr/>
            </a:pPr>
            <a:r>
              <a:rPr lang="en-US" sz="3200" dirty="0">
                <a:ea typeface="MS PGothic" pitchFamily="34" charset="-128"/>
                <a:cs typeface="Arial" charset="0"/>
              </a:rPr>
              <a:t> </a:t>
            </a:r>
            <a:r>
              <a:rPr lang="en-US" sz="3200" dirty="0" smtClean="0">
                <a:ea typeface="MS PGothic" pitchFamily="34" charset="-128"/>
                <a:cs typeface="Arial" charset="0"/>
              </a:rPr>
              <a:t>   </a:t>
            </a:r>
            <a:r>
              <a:rPr lang="en-US" sz="3200" dirty="0" smtClean="0">
                <a:latin typeface="+mn-lt"/>
                <a:ea typeface="MS PGothic" pitchFamily="34" charset="-128"/>
                <a:cs typeface="Arial" charset="0"/>
              </a:rPr>
              <a:t>E</a:t>
            </a:r>
            <a:r>
              <a:rPr lang="en-US" sz="3200" dirty="0">
                <a:latin typeface="+mn-lt"/>
                <a:ea typeface="MS PGothic" pitchFamily="34" charset="-128"/>
                <a:cs typeface="Arial" charset="0"/>
              </a:rPr>
              <a:t>. Fork installed May</a:t>
            </a:r>
          </a:p>
          <a:p>
            <a:pPr>
              <a:defRPr/>
            </a:pPr>
            <a:r>
              <a:rPr lang="en-US" sz="3200" dirty="0">
                <a:latin typeface="+mn-lt"/>
                <a:ea typeface="MS PGothic" pitchFamily="34" charset="-128"/>
                <a:cs typeface="Arial" charset="0"/>
              </a:rPr>
              <a:t>		-2 </a:t>
            </a:r>
            <a:r>
              <a:rPr lang="en-US" sz="3200" dirty="0" smtClean="0">
                <a:latin typeface="+mn-lt"/>
                <a:ea typeface="MS PGothic" pitchFamily="34" charset="-128"/>
                <a:cs typeface="Arial" charset="0"/>
              </a:rPr>
              <a:t>Detections 2013</a:t>
            </a:r>
          </a:p>
          <a:p>
            <a:pPr>
              <a:defRPr/>
            </a:pPr>
            <a:r>
              <a:rPr lang="en-US" sz="3200" dirty="0">
                <a:ea typeface="MS PGothic" pitchFamily="34" charset="-128"/>
                <a:cs typeface="Arial" charset="0"/>
              </a:rPr>
              <a:t>	</a:t>
            </a:r>
            <a:r>
              <a:rPr lang="en-US" sz="3200" dirty="0" smtClean="0">
                <a:ea typeface="MS PGothic" pitchFamily="34" charset="-128"/>
                <a:cs typeface="Arial" charset="0"/>
              </a:rPr>
              <a:t>	-0 in 2014</a:t>
            </a:r>
          </a:p>
          <a:p>
            <a:pPr>
              <a:defRPr/>
            </a:pPr>
            <a:endParaRPr lang="en-US" sz="3200" dirty="0">
              <a:latin typeface="+mn-lt"/>
              <a:ea typeface="MS PGothic" pitchFamily="34" charset="-128"/>
              <a:cs typeface="Arial" charset="0"/>
            </a:endParaRPr>
          </a:p>
          <a:p>
            <a:pPr lvl="2">
              <a:defRPr/>
            </a:pPr>
            <a:r>
              <a:rPr lang="en-US" sz="3200" dirty="0" smtClean="0">
                <a:latin typeface="+mn-lt"/>
                <a:ea typeface="MS PGothic" pitchFamily="34" charset="-128"/>
                <a:cs typeface="Arial" charset="0"/>
              </a:rPr>
              <a:t>Tucker </a:t>
            </a:r>
            <a:r>
              <a:rPr lang="en-US" sz="3200" dirty="0">
                <a:latin typeface="+mn-lt"/>
                <a:ea typeface="MS PGothic" pitchFamily="34" charset="-128"/>
                <a:cs typeface="Arial" charset="0"/>
              </a:rPr>
              <a:t>Park installed Oct</a:t>
            </a:r>
          </a:p>
          <a:p>
            <a:pPr>
              <a:defRPr/>
            </a:pPr>
            <a:r>
              <a:rPr lang="en-US" sz="3200" dirty="0">
                <a:latin typeface="+mn-lt"/>
                <a:ea typeface="MS PGothic" pitchFamily="34" charset="-128"/>
                <a:cs typeface="Arial" charset="0"/>
              </a:rPr>
              <a:t>		</a:t>
            </a:r>
            <a:r>
              <a:rPr lang="en-US" sz="3200" dirty="0" smtClean="0">
                <a:latin typeface="+mn-lt"/>
                <a:ea typeface="MS PGothic" pitchFamily="34" charset="-128"/>
                <a:cs typeface="Arial" charset="0"/>
              </a:rPr>
              <a:t>-1 Detection 2013</a:t>
            </a:r>
          </a:p>
          <a:p>
            <a:pPr>
              <a:defRPr/>
            </a:pPr>
            <a:r>
              <a:rPr lang="en-US" sz="3200" dirty="0">
                <a:ea typeface="MS PGothic" pitchFamily="34" charset="-128"/>
                <a:cs typeface="Arial" charset="0"/>
              </a:rPr>
              <a:t>	</a:t>
            </a:r>
            <a:r>
              <a:rPr lang="en-US" sz="3200" dirty="0" smtClean="0">
                <a:ea typeface="MS PGothic" pitchFamily="34" charset="-128"/>
                <a:cs typeface="Arial" charset="0"/>
              </a:rPr>
              <a:t>	-0 Detection 2014</a:t>
            </a:r>
          </a:p>
          <a:p>
            <a:pPr>
              <a:defRPr/>
            </a:pPr>
            <a:endParaRPr lang="en-US" sz="3200" dirty="0">
              <a:latin typeface="+mn-lt"/>
              <a:ea typeface="MS PGothic" pitchFamily="34" charset="-128"/>
              <a:cs typeface="Arial" charset="0"/>
            </a:endParaRPr>
          </a:p>
          <a:p>
            <a:pPr>
              <a:defRPr/>
            </a:pPr>
            <a:r>
              <a:rPr lang="en-US" sz="3200" dirty="0">
                <a:latin typeface="+mn-lt"/>
                <a:ea typeface="MS PGothic" pitchFamily="34" charset="-128"/>
                <a:cs typeface="Arial" charset="0"/>
              </a:rPr>
              <a:t>Total Detections at HDX Sites = </a:t>
            </a:r>
            <a:r>
              <a:rPr lang="en-US" sz="3200" dirty="0" smtClean="0">
                <a:ea typeface="MS PGothic" pitchFamily="34" charset="-128"/>
                <a:cs typeface="Arial" charset="0"/>
              </a:rPr>
              <a:t>25</a:t>
            </a:r>
            <a:r>
              <a:rPr lang="en-US" sz="3200" dirty="0" smtClean="0">
                <a:latin typeface="+mn-lt"/>
                <a:ea typeface="MS PGothic" pitchFamily="34" charset="-128"/>
                <a:cs typeface="Arial" charset="0"/>
              </a:rPr>
              <a:t> </a:t>
            </a:r>
            <a:r>
              <a:rPr lang="en-US" sz="3200" dirty="0">
                <a:latin typeface="+mn-lt"/>
                <a:ea typeface="MS PGothic" pitchFamily="34" charset="-128"/>
                <a:cs typeface="Arial" charset="0"/>
              </a:rPr>
              <a:t>BON Fish </a:t>
            </a:r>
          </a:p>
          <a:p>
            <a:pPr>
              <a:defRPr/>
            </a:pPr>
            <a:r>
              <a:rPr lang="en-US" sz="3200" dirty="0">
                <a:latin typeface="+mn-lt"/>
                <a:ea typeface="MS PGothic" pitchFamily="34" charset="-128"/>
                <a:cs typeface="Arial" charset="0"/>
              </a:rPr>
              <a:t>		-</a:t>
            </a:r>
            <a:r>
              <a:rPr lang="en-US" sz="3200" dirty="0" smtClean="0">
                <a:latin typeface="+mn-lt"/>
                <a:ea typeface="MS PGothic" pitchFamily="34" charset="-128"/>
                <a:cs typeface="Arial" charset="0"/>
              </a:rPr>
              <a:t>18 </a:t>
            </a:r>
            <a:r>
              <a:rPr lang="en-US" sz="3200" dirty="0">
                <a:latin typeface="+mn-lt"/>
                <a:ea typeface="MS PGothic" pitchFamily="34" charset="-128"/>
                <a:cs typeface="Arial" charset="0"/>
              </a:rPr>
              <a:t>in 2013 </a:t>
            </a:r>
            <a:endParaRPr lang="en-US" sz="3200" dirty="0" smtClean="0">
              <a:latin typeface="+mn-lt"/>
              <a:ea typeface="MS PGothic" pitchFamily="34" charset="-128"/>
              <a:cs typeface="Arial" charset="0"/>
            </a:endParaRPr>
          </a:p>
          <a:p>
            <a:pPr>
              <a:defRPr/>
            </a:pPr>
            <a:r>
              <a:rPr lang="en-US" sz="3200" dirty="0">
                <a:ea typeface="MS PGothic" pitchFamily="34" charset="-128"/>
                <a:cs typeface="Arial" charset="0"/>
              </a:rPr>
              <a:t>	</a:t>
            </a:r>
            <a:r>
              <a:rPr lang="en-US" sz="3200" dirty="0" smtClean="0">
                <a:ea typeface="MS PGothic" pitchFamily="34" charset="-128"/>
                <a:cs typeface="Arial" charset="0"/>
              </a:rPr>
              <a:t>	-7 in 2014</a:t>
            </a:r>
            <a:endParaRPr lang="en-US" sz="3200" dirty="0">
              <a:latin typeface="+mn-lt"/>
              <a:ea typeface="MS PGothic" pitchFamily="34" charset="-128"/>
              <a:cs typeface="Arial" charset="0"/>
            </a:endParaRPr>
          </a:p>
          <a:p>
            <a:pPr>
              <a:defRPr/>
            </a:pPr>
            <a:r>
              <a:rPr lang="en-US" sz="3200" dirty="0">
                <a:latin typeface="+mn-lt"/>
                <a:ea typeface="MS PGothic" pitchFamily="34" charset="-128"/>
                <a:cs typeface="Arial" charset="0"/>
              </a:rPr>
              <a:t>		</a:t>
            </a:r>
          </a:p>
          <a:p>
            <a:pPr>
              <a:defRPr/>
            </a:pPr>
            <a:r>
              <a:rPr lang="en-US" sz="3200" dirty="0">
                <a:latin typeface="+mn-lt"/>
                <a:ea typeface="MS PGothic" pitchFamily="34" charset="-128"/>
                <a:cs typeface="Arial" charset="0"/>
              </a:rPr>
              <a:t>	</a:t>
            </a:r>
          </a:p>
          <a:p>
            <a:pPr>
              <a:defRPr/>
            </a:pPr>
            <a:endParaRPr lang="en-US" sz="3200" dirty="0">
              <a:latin typeface="+mn-lt"/>
              <a:ea typeface="MS PGothic" pitchFamily="34" charset="-128"/>
              <a:cs typeface="Arial" charset="0"/>
            </a:endParaRPr>
          </a:p>
          <a:p>
            <a:pPr>
              <a:defRPr/>
            </a:pPr>
            <a:endParaRPr lang="en-US" sz="3200" dirty="0">
              <a:latin typeface="+mn-lt"/>
              <a:ea typeface="MS PGothic" pitchFamily="34" charset="-128"/>
              <a:cs typeface="Arial" charset="0"/>
            </a:endParaRPr>
          </a:p>
        </p:txBody>
      </p:sp>
    </p:spTree>
    <p:extLst>
      <p:ext uri="{BB962C8B-B14F-4D97-AF65-F5344CB8AC3E}">
        <p14:creationId xmlns:p14="http://schemas.microsoft.com/office/powerpoint/2010/main" val="4584606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6629400" cy="1143000"/>
          </a:xfrm>
        </p:spPr>
        <p:txBody>
          <a:bodyPr/>
          <a:lstStyle/>
          <a:p>
            <a:pPr algn="l" eaLnBrk="1" hangingPunct="1"/>
            <a:r>
              <a:rPr lang="en-US">
                <a:latin typeface="Calibri" charset="0"/>
              </a:rPr>
              <a:t>Hood River- Results</a:t>
            </a:r>
          </a:p>
        </p:txBody>
      </p:sp>
      <p:sp>
        <p:nvSpPr>
          <p:cNvPr id="21507" name="Rectangle 3"/>
          <p:cNvSpPr>
            <a:spLocks noGrp="1" noChangeArrowheads="1"/>
          </p:cNvSpPr>
          <p:nvPr>
            <p:ph idx="1"/>
          </p:nvPr>
        </p:nvSpPr>
        <p:spPr>
          <a:xfrm>
            <a:off x="0" y="1066800"/>
            <a:ext cx="9144000" cy="5791200"/>
          </a:xfrm>
        </p:spPr>
        <p:txBody>
          <a:bodyPr/>
          <a:lstStyle/>
          <a:p>
            <a:pPr eaLnBrk="1" hangingPunct="1">
              <a:buFont typeface="Arial" charset="0"/>
              <a:buNone/>
            </a:pPr>
            <a:r>
              <a:rPr lang="en-US" dirty="0">
                <a:latin typeface="Calibri" charset="0"/>
              </a:rPr>
              <a:t>2012-</a:t>
            </a:r>
            <a:r>
              <a:rPr lang="en-US" dirty="0" smtClean="0">
                <a:latin typeface="Calibri" charset="0"/>
              </a:rPr>
              <a:t>2014</a:t>
            </a:r>
            <a:r>
              <a:rPr lang="en-US" dirty="0">
                <a:latin typeface="Calibri" charset="0"/>
              </a:rPr>
              <a:t/>
            </a:r>
            <a:br>
              <a:rPr lang="en-US" dirty="0">
                <a:latin typeface="Calibri" charset="0"/>
              </a:rPr>
            </a:br>
            <a:r>
              <a:rPr lang="en-US" dirty="0">
                <a:latin typeface="Calibri" charset="0"/>
              </a:rPr>
              <a:t>Pacific lamprey natural </a:t>
            </a:r>
            <a:r>
              <a:rPr lang="en-US" dirty="0" err="1">
                <a:latin typeface="Calibri" charset="0"/>
              </a:rPr>
              <a:t>recolonization</a:t>
            </a:r>
            <a:r>
              <a:rPr lang="en-US" dirty="0">
                <a:latin typeface="Calibri" charset="0"/>
              </a:rPr>
              <a:t> &lt;2 </a:t>
            </a:r>
            <a:r>
              <a:rPr lang="en-US" dirty="0" smtClean="0">
                <a:latin typeface="Calibri" charset="0"/>
              </a:rPr>
              <a:t>years</a:t>
            </a:r>
            <a:endParaRPr lang="en-US" dirty="0">
              <a:latin typeface="Calibri" charset="0"/>
            </a:endParaRPr>
          </a:p>
          <a:p>
            <a:pPr lvl="1" eaLnBrk="1" hangingPunct="1">
              <a:buFont typeface="Wingdings" charset="0"/>
              <a:buChar char="§"/>
            </a:pPr>
            <a:r>
              <a:rPr lang="en-US" dirty="0">
                <a:latin typeface="Calibri" charset="0"/>
              </a:rPr>
              <a:t>Distribution increased 2013 ~</a:t>
            </a:r>
            <a:r>
              <a:rPr lang="en-US" dirty="0" smtClean="0">
                <a:latin typeface="Calibri" charset="0"/>
              </a:rPr>
              <a:t>1mi &amp; 2014 ~3mi </a:t>
            </a:r>
            <a:endParaRPr lang="en-US" dirty="0">
              <a:latin typeface="Calibri" charset="0"/>
            </a:endParaRPr>
          </a:p>
          <a:p>
            <a:pPr lvl="1" eaLnBrk="1" hangingPunct="1">
              <a:buFont typeface="Wingdings" charset="0"/>
              <a:buChar char="§"/>
            </a:pPr>
            <a:r>
              <a:rPr lang="en-US" dirty="0">
                <a:latin typeface="Calibri" charset="0"/>
              </a:rPr>
              <a:t>First verified adult 2012 (ODFW</a:t>
            </a:r>
            <a:r>
              <a:rPr lang="en-US" dirty="0" smtClean="0">
                <a:latin typeface="Calibri" charset="0"/>
              </a:rPr>
              <a:t>)</a:t>
            </a:r>
          </a:p>
          <a:p>
            <a:pPr lvl="1" eaLnBrk="1" hangingPunct="1">
              <a:buFont typeface="Wingdings" charset="0"/>
              <a:buChar char="§"/>
            </a:pPr>
            <a:r>
              <a:rPr lang="en-US" dirty="0" smtClean="0">
                <a:latin typeface="Calibri" charset="0"/>
              </a:rPr>
              <a:t>13 adults captured by ODFW in 2014</a:t>
            </a:r>
            <a:endParaRPr lang="en-US" dirty="0">
              <a:latin typeface="Calibri" charset="0"/>
            </a:endParaRPr>
          </a:p>
          <a:p>
            <a:pPr lvl="1" eaLnBrk="1" hangingPunct="1">
              <a:buFont typeface="Wingdings" charset="0"/>
              <a:buChar char="§"/>
            </a:pPr>
            <a:r>
              <a:rPr lang="en-US" dirty="0">
                <a:latin typeface="Calibri" charset="0"/>
              </a:rPr>
              <a:t>Fish detections at HDX sites (UI)</a:t>
            </a:r>
          </a:p>
          <a:p>
            <a:pPr lvl="1" eaLnBrk="1" hangingPunct="1">
              <a:buFont typeface="Wingdings 2" charset="0"/>
              <a:buNone/>
            </a:pPr>
            <a:r>
              <a:rPr lang="en-US" dirty="0">
                <a:latin typeface="Calibri" charset="0"/>
              </a:rPr>
              <a:t>	- 18 BON </a:t>
            </a:r>
            <a:r>
              <a:rPr lang="en-US" dirty="0" smtClean="0">
                <a:latin typeface="Calibri" charset="0"/>
              </a:rPr>
              <a:t>Fish(</a:t>
            </a:r>
            <a:r>
              <a:rPr lang="en-US" dirty="0">
                <a:latin typeface="Calibri" charset="0"/>
              </a:rPr>
              <a:t>HDX important for info – technology important for this research)	</a:t>
            </a:r>
          </a:p>
          <a:p>
            <a:pPr lvl="1" eaLnBrk="1" hangingPunct="1"/>
            <a:endParaRPr lang="en-US" dirty="0">
              <a:latin typeface="Calibri" charset="0"/>
            </a:endParaRPr>
          </a:p>
          <a:p>
            <a:pPr lvl="1" eaLnBrk="1" hangingPunct="1"/>
            <a:endParaRPr lang="en-US" dirty="0">
              <a:latin typeface="Calibri" charset="0"/>
            </a:endParaRPr>
          </a:p>
        </p:txBody>
      </p:sp>
      <p:sp>
        <p:nvSpPr>
          <p:cNvPr id="5" name="Rectangle 4"/>
          <p:cNvSpPr/>
          <p:nvPr/>
        </p:nvSpPr>
        <p:spPr>
          <a:xfrm>
            <a:off x="381000" y="1447800"/>
            <a:ext cx="7924800" cy="1108075"/>
          </a:xfrm>
          <a:prstGeom prst="rect">
            <a:avLst/>
          </a:prstGeom>
        </p:spPr>
        <p:txBody>
          <a:bodyPr>
            <a:spAutoFit/>
          </a:bodyPr>
          <a:lstStyle/>
          <a:p>
            <a:pPr lvl="1">
              <a:buFont typeface="Arial" pitchFamily="34" charset="0"/>
              <a:buChar char="•"/>
              <a:defRPr/>
            </a:pPr>
            <a:endParaRPr lang="en-US" sz="2400" dirty="0">
              <a:ea typeface="ＭＳ Ｐゴシック" pitchFamily="34" charset="-128"/>
              <a:cs typeface="+mn-cs"/>
            </a:endParaRPr>
          </a:p>
          <a:p>
            <a:pPr lvl="1">
              <a:defRPr/>
            </a:pPr>
            <a:endParaRPr lang="en-US" sz="2400" dirty="0">
              <a:latin typeface="+mn-lt"/>
              <a:ea typeface="ＭＳ Ｐゴシック" pitchFamily="34" charset="-128"/>
              <a:cs typeface="+mn-cs"/>
            </a:endParaRPr>
          </a:p>
          <a:p>
            <a:pPr lvl="1">
              <a:defRPr/>
            </a:pPr>
            <a:endParaRPr lang="en-US" dirty="0">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5068390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844925" y="0"/>
          <a:ext cx="5299075" cy="6858000"/>
        </p:xfrm>
        <a:graphic>
          <a:graphicData uri="http://schemas.openxmlformats.org/presentationml/2006/ole">
            <mc:AlternateContent xmlns:mc="http://schemas.openxmlformats.org/markup-compatibility/2006">
              <mc:Choice xmlns:v="urn:schemas-microsoft-com:vml" Requires="v">
                <p:oleObj spid="_x0000_s15385" name="Acrobat Document" r:id="rId3" imgW="5830114" imgH="7542857" progId="AcroExch.Document.7">
                  <p:embed/>
                </p:oleObj>
              </mc:Choice>
              <mc:Fallback>
                <p:oleObj name="Acrobat Document" r:id="rId3" imgW="5830114" imgH="7542857"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4925" y="0"/>
                        <a:ext cx="52990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27" name="Title 4"/>
          <p:cNvSpPr>
            <a:spLocks noGrp="1"/>
          </p:cNvSpPr>
          <p:nvPr>
            <p:ph type="title"/>
          </p:nvPr>
        </p:nvSpPr>
        <p:spPr>
          <a:xfrm>
            <a:off x="0" y="0"/>
            <a:ext cx="3733800" cy="609600"/>
          </a:xfrm>
        </p:spPr>
        <p:txBody>
          <a:bodyPr/>
          <a:lstStyle/>
          <a:p>
            <a:r>
              <a:rPr lang="en-US" sz="2800" dirty="0">
                <a:latin typeface="Calibri" charset="0"/>
              </a:rPr>
              <a:t>HDX Interrogation Sites </a:t>
            </a:r>
          </a:p>
        </p:txBody>
      </p:sp>
      <p:sp>
        <p:nvSpPr>
          <p:cNvPr id="1028" name="Content Placeholder 5"/>
          <p:cNvSpPr>
            <a:spLocks noGrp="1"/>
          </p:cNvSpPr>
          <p:nvPr>
            <p:ph idx="1"/>
          </p:nvPr>
        </p:nvSpPr>
        <p:spPr>
          <a:xfrm>
            <a:off x="0" y="990600"/>
            <a:ext cx="3962400" cy="2514600"/>
          </a:xfrm>
        </p:spPr>
        <p:txBody>
          <a:bodyPr/>
          <a:lstStyle/>
          <a:p>
            <a:pPr>
              <a:spcBef>
                <a:spcPts val="1800"/>
              </a:spcBef>
              <a:buFont typeface="Wingdings" charset="0"/>
              <a:buChar char="§"/>
            </a:pPr>
            <a:r>
              <a:rPr lang="en-US" sz="2800" dirty="0">
                <a:latin typeface="Calibri" charset="0"/>
                <a:ea typeface="MS PGothic" charset="0"/>
                <a:cs typeface="MS PGothic" charset="0"/>
              </a:rPr>
              <a:t>15Mi </a:t>
            </a:r>
            <a:r>
              <a:rPr lang="en-US" sz="2800" dirty="0" smtClean="0">
                <a:latin typeface="Calibri" charset="0"/>
                <a:ea typeface="MS PGothic" charset="0"/>
                <a:cs typeface="MS PGothic" charset="0"/>
              </a:rPr>
              <a:t>(7) </a:t>
            </a:r>
            <a:endParaRPr lang="en-US" sz="2800" dirty="0">
              <a:latin typeface="Calibri" charset="0"/>
              <a:ea typeface="MS PGothic" charset="0"/>
              <a:cs typeface="MS PGothic" charset="0"/>
            </a:endParaRPr>
          </a:p>
          <a:p>
            <a:pPr>
              <a:spcBef>
                <a:spcPts val="1800"/>
              </a:spcBef>
              <a:buFont typeface="Wingdings" charset="0"/>
              <a:buChar char="§"/>
            </a:pPr>
            <a:r>
              <a:rPr lang="en-US" sz="2800" dirty="0">
                <a:latin typeface="Calibri" charset="0"/>
                <a:ea typeface="MS PGothic" charset="0"/>
                <a:cs typeface="MS PGothic" charset="0"/>
              </a:rPr>
              <a:t>8Mi (3) </a:t>
            </a:r>
          </a:p>
          <a:p>
            <a:pPr>
              <a:spcBef>
                <a:spcPts val="1800"/>
              </a:spcBef>
              <a:buFont typeface="Wingdings" charset="0"/>
              <a:buChar char="§"/>
            </a:pPr>
            <a:r>
              <a:rPr lang="en-US" sz="2800" dirty="0">
                <a:latin typeface="Calibri" charset="0"/>
                <a:ea typeface="MS PGothic" charset="0"/>
                <a:cs typeface="MS PGothic" charset="0"/>
              </a:rPr>
              <a:t>Mill (1</a:t>
            </a:r>
            <a:r>
              <a:rPr lang="en-US" sz="2800" dirty="0" smtClean="0">
                <a:latin typeface="Calibri" charset="0"/>
                <a:ea typeface="MS PGothic" charset="0"/>
                <a:cs typeface="MS PGothic" charset="0"/>
              </a:rPr>
              <a:t>)</a:t>
            </a:r>
          </a:p>
          <a:p>
            <a:pPr marL="457200" lvl="1" indent="0">
              <a:spcBef>
                <a:spcPts val="1800"/>
              </a:spcBef>
              <a:buNone/>
            </a:pPr>
            <a:endParaRPr lang="en-US" sz="2600" dirty="0">
              <a:latin typeface="Calibri" charset="0"/>
              <a:ea typeface="MS PGothic" charset="0"/>
              <a:cs typeface="MS PGothic" charset="0"/>
            </a:endParaRPr>
          </a:p>
          <a:p>
            <a:pPr>
              <a:spcBef>
                <a:spcPts val="1800"/>
              </a:spcBef>
              <a:buFont typeface="Arial" charset="0"/>
              <a:buNone/>
            </a:pPr>
            <a:endParaRPr lang="en-US" sz="2800" dirty="0">
              <a:latin typeface="Calibri" charset="0"/>
              <a:ea typeface="MS PGothic" charset="0"/>
              <a:cs typeface="MS PGothic" charset="0"/>
            </a:endParaRPr>
          </a:p>
          <a:p>
            <a:pPr marL="342900" lvl="1" indent="-342900">
              <a:buFont typeface="Arial" charset="0"/>
              <a:buChar char="•"/>
            </a:pPr>
            <a:endParaRPr lang="en-US" dirty="0">
              <a:latin typeface="Calibri" charset="0"/>
            </a:endParaRPr>
          </a:p>
          <a:p>
            <a:pPr>
              <a:buFont typeface="Arial" charset="0"/>
              <a:buNone/>
            </a:pPr>
            <a:endParaRPr lang="en-US" dirty="0">
              <a:latin typeface="Calibri" charset="0"/>
            </a:endParaRPr>
          </a:p>
        </p:txBody>
      </p:sp>
      <p:sp>
        <p:nvSpPr>
          <p:cNvPr id="5" name="TextBox 19"/>
          <p:cNvSpPr txBox="1">
            <a:spLocks noChangeArrowheads="1"/>
          </p:cNvSpPr>
          <p:nvPr/>
        </p:nvSpPr>
        <p:spPr bwMode="auto">
          <a:xfrm>
            <a:off x="228600" y="3221951"/>
            <a:ext cx="3581400" cy="3508653"/>
          </a:xfrm>
          <a:prstGeom prst="rect">
            <a:avLst/>
          </a:prstGeom>
          <a:noFill/>
          <a:ln w="38100">
            <a:solidFill>
              <a:schemeClr val="tx1"/>
            </a:solidFill>
            <a:miter lim="800000"/>
            <a:headEnd/>
            <a:tailEnd/>
          </a:ln>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r>
              <a:rPr lang="en-US" sz="2200" dirty="0">
                <a:latin typeface="Calibri" charset="0"/>
              </a:rPr>
              <a:t>2011-</a:t>
            </a:r>
            <a:r>
              <a:rPr lang="en-US" sz="2200" dirty="0" smtClean="0">
                <a:latin typeface="Calibri" charset="0"/>
              </a:rPr>
              <a:t>2014</a:t>
            </a:r>
            <a:endParaRPr lang="en-US" sz="2200" dirty="0">
              <a:latin typeface="Calibri" charset="0"/>
            </a:endParaRPr>
          </a:p>
          <a:p>
            <a:pPr eaLnBrk="1" hangingPunct="1"/>
            <a:r>
              <a:rPr lang="en-US" sz="2000" dirty="0" smtClean="0">
                <a:latin typeface="Calibri" charset="0"/>
              </a:rPr>
              <a:t>637 </a:t>
            </a:r>
            <a:r>
              <a:rPr lang="en-US" sz="2000" dirty="0">
                <a:latin typeface="Calibri" charset="0"/>
              </a:rPr>
              <a:t>lamprey used for M-R</a:t>
            </a:r>
          </a:p>
          <a:p>
            <a:pPr eaLnBrk="1" hangingPunct="1"/>
            <a:r>
              <a:rPr lang="en-US" sz="2000" dirty="0">
                <a:latin typeface="Calibri" charset="0"/>
              </a:rPr>
              <a:t> – Recap </a:t>
            </a:r>
            <a:r>
              <a:rPr lang="en-US" sz="2000" dirty="0" smtClean="0">
                <a:latin typeface="Calibri" charset="0"/>
              </a:rPr>
              <a:t>49%</a:t>
            </a:r>
            <a:endParaRPr lang="en-US" sz="2000" dirty="0">
              <a:latin typeface="Calibri" charset="0"/>
            </a:endParaRPr>
          </a:p>
          <a:p>
            <a:pPr eaLnBrk="1" hangingPunct="1"/>
            <a:endParaRPr lang="en-US" sz="2000" dirty="0">
              <a:latin typeface="Calibri" charset="0"/>
            </a:endParaRPr>
          </a:p>
          <a:p>
            <a:pPr eaLnBrk="1" hangingPunct="1"/>
            <a:r>
              <a:rPr lang="en-US" sz="2000" dirty="0">
                <a:latin typeface="Calibri" charset="0"/>
              </a:rPr>
              <a:t>Detection </a:t>
            </a:r>
            <a:r>
              <a:rPr lang="en-US" sz="2000" dirty="0" smtClean="0">
                <a:latin typeface="Calibri" charset="0"/>
              </a:rPr>
              <a:t>Efficiency &gt;91% at most</a:t>
            </a:r>
            <a:endParaRPr lang="en-US" sz="2000" dirty="0">
              <a:latin typeface="Calibri" charset="0"/>
            </a:endParaRPr>
          </a:p>
          <a:p>
            <a:pPr eaLnBrk="1" hangingPunct="1"/>
            <a:endParaRPr lang="en-US" sz="2000" dirty="0">
              <a:latin typeface="Calibri" charset="0"/>
            </a:endParaRPr>
          </a:p>
          <a:p>
            <a:pPr eaLnBrk="1" hangingPunct="1"/>
            <a:r>
              <a:rPr lang="en-US" sz="2000" dirty="0" smtClean="0">
                <a:latin typeface="Calibri" charset="0"/>
              </a:rPr>
              <a:t>11 fish detected </a:t>
            </a:r>
            <a:r>
              <a:rPr lang="en-US" sz="2000" dirty="0">
                <a:latin typeface="Calibri" charset="0"/>
              </a:rPr>
              <a:t>2 years </a:t>
            </a:r>
            <a:r>
              <a:rPr lang="en-US" sz="2000" dirty="0" smtClean="0">
                <a:latin typeface="Calibri" charset="0"/>
              </a:rPr>
              <a:t>old</a:t>
            </a:r>
          </a:p>
          <a:p>
            <a:pPr eaLnBrk="1" hangingPunct="1"/>
            <a:endParaRPr lang="en-US" sz="2000" dirty="0" smtClean="0">
              <a:latin typeface="Calibri" charset="0"/>
            </a:endParaRPr>
          </a:p>
          <a:p>
            <a:pPr eaLnBrk="1" hangingPunct="1"/>
            <a:r>
              <a:rPr lang="en-US" sz="2000" dirty="0" smtClean="0">
                <a:latin typeface="Calibri" charset="0"/>
              </a:rPr>
              <a:t>Back outs -TDA and Mill</a:t>
            </a:r>
            <a:endParaRPr lang="en-US" sz="2000" dirty="0">
              <a:latin typeface="Calibri" charset="0"/>
            </a:endParaRPr>
          </a:p>
          <a:p>
            <a:pPr eaLnBrk="1" hangingPunct="1"/>
            <a:endParaRPr lang="en-US" sz="2000" dirty="0">
              <a:latin typeface="Calibri" charset="0"/>
            </a:endParaRPr>
          </a:p>
        </p:txBody>
      </p:sp>
    </p:spTree>
    <p:extLst>
      <p:ext uri="{BB962C8B-B14F-4D97-AF65-F5344CB8AC3E}">
        <p14:creationId xmlns:p14="http://schemas.microsoft.com/office/powerpoint/2010/main" val="40853395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6324600" cy="762000"/>
          </a:xfrm>
        </p:spPr>
        <p:txBody>
          <a:bodyPr/>
          <a:lstStyle/>
          <a:p>
            <a:pPr algn="l" eaLnBrk="1" hangingPunct="1"/>
            <a:r>
              <a:rPr lang="en-US">
                <a:latin typeface="Calibri" charset="0"/>
              </a:rPr>
              <a:t>HDX Interrogation Sites </a:t>
            </a:r>
          </a:p>
        </p:txBody>
      </p:sp>
      <p:sp>
        <p:nvSpPr>
          <p:cNvPr id="3" name="TextBox 2"/>
          <p:cNvSpPr txBox="1"/>
          <p:nvPr/>
        </p:nvSpPr>
        <p:spPr>
          <a:xfrm>
            <a:off x="0" y="838200"/>
            <a:ext cx="8915400" cy="3970338"/>
          </a:xfrm>
          <a:prstGeom prst="rect">
            <a:avLst/>
          </a:prstGeom>
          <a:noFill/>
          <a:ln>
            <a:noFill/>
          </a:ln>
        </p:spPr>
        <p:txBody>
          <a:bodyPr>
            <a:spAutoFit/>
          </a:bodyPr>
          <a:lstStyle/>
          <a:p>
            <a:pPr>
              <a:defRPr/>
            </a:pPr>
            <a:endParaRPr lang="en-US" sz="2800" b="1" dirty="0">
              <a:latin typeface="+mn-lt"/>
              <a:ea typeface="ＭＳ Ｐゴシック" pitchFamily="34" charset="-128"/>
              <a:cs typeface="+mn-cs"/>
            </a:endParaRPr>
          </a:p>
          <a:p>
            <a:pPr>
              <a:buFont typeface="Arial" pitchFamily="34" charset="0"/>
              <a:buChar char="•"/>
              <a:defRPr/>
            </a:pPr>
            <a:endParaRPr lang="en-US" sz="2800" b="1" dirty="0">
              <a:latin typeface="+mn-lt"/>
              <a:ea typeface="ＭＳ Ｐゴシック" pitchFamily="34" charset="-128"/>
              <a:cs typeface="+mn-cs"/>
            </a:endParaRPr>
          </a:p>
          <a:p>
            <a:pPr>
              <a:buFont typeface="Arial" pitchFamily="34" charset="0"/>
              <a:buChar char="•"/>
              <a:defRPr/>
            </a:pPr>
            <a:endParaRPr lang="en-US" sz="2800" b="1" dirty="0">
              <a:latin typeface="+mn-lt"/>
              <a:ea typeface="ＭＳ Ｐゴシック" pitchFamily="34" charset="-128"/>
              <a:cs typeface="+mn-cs"/>
            </a:endParaRPr>
          </a:p>
          <a:p>
            <a:pPr>
              <a:buFont typeface="Arial" pitchFamily="34" charset="0"/>
              <a:buChar char="•"/>
              <a:defRPr/>
            </a:pPr>
            <a:endParaRPr lang="en-US" sz="2800" b="1" dirty="0">
              <a:latin typeface="+mn-lt"/>
              <a:ea typeface="ＭＳ Ｐゴシック" pitchFamily="34" charset="-128"/>
              <a:cs typeface="+mn-cs"/>
            </a:endParaRPr>
          </a:p>
          <a:p>
            <a:pPr>
              <a:buFont typeface="Arial" pitchFamily="34" charset="0"/>
              <a:buChar char="•"/>
              <a:defRPr/>
            </a:pPr>
            <a:endParaRPr lang="en-US" sz="2800" b="1" dirty="0">
              <a:latin typeface="+mn-lt"/>
              <a:ea typeface="ＭＳ Ｐゴシック" pitchFamily="34" charset="-128"/>
              <a:cs typeface="+mn-cs"/>
            </a:endParaRPr>
          </a:p>
          <a:p>
            <a:pPr>
              <a:buFont typeface="Arial" pitchFamily="34" charset="0"/>
              <a:buChar char="•"/>
              <a:defRPr/>
            </a:pPr>
            <a:endParaRPr lang="en-US" sz="2800" b="1" dirty="0">
              <a:latin typeface="+mn-lt"/>
              <a:ea typeface="ＭＳ Ｐゴシック" pitchFamily="34" charset="-128"/>
              <a:cs typeface="+mn-cs"/>
            </a:endParaRPr>
          </a:p>
          <a:p>
            <a:pPr>
              <a:buFont typeface="Arial" pitchFamily="34" charset="0"/>
              <a:buChar char="•"/>
              <a:defRPr/>
            </a:pPr>
            <a:endParaRPr lang="en-US" sz="2800" b="1" dirty="0">
              <a:latin typeface="+mn-lt"/>
              <a:ea typeface="ＭＳ Ｐゴシック" pitchFamily="34" charset="-128"/>
              <a:cs typeface="+mn-cs"/>
            </a:endParaRPr>
          </a:p>
          <a:p>
            <a:pPr>
              <a:buFont typeface="Arial" pitchFamily="34" charset="0"/>
              <a:buChar char="•"/>
              <a:defRPr/>
            </a:pPr>
            <a:endParaRPr lang="en-US" sz="2800" b="1" dirty="0">
              <a:latin typeface="+mn-lt"/>
              <a:ea typeface="ＭＳ Ｐゴシック" pitchFamily="34" charset="-128"/>
              <a:cs typeface="+mn-cs"/>
            </a:endParaRPr>
          </a:p>
          <a:p>
            <a:pPr>
              <a:defRPr/>
            </a:pPr>
            <a:r>
              <a:rPr lang="en-US" sz="2800" b="1" dirty="0">
                <a:latin typeface="+mn-lt"/>
                <a:ea typeface="ＭＳ Ｐゴシック" pitchFamily="34" charset="-128"/>
                <a:cs typeface="+mn-cs"/>
              </a:rPr>
              <a:t> </a:t>
            </a:r>
          </a:p>
        </p:txBody>
      </p:sp>
      <p:grpSp>
        <p:nvGrpSpPr>
          <p:cNvPr id="8196" name="Group 3"/>
          <p:cNvGrpSpPr>
            <a:grpSpLocks/>
          </p:cNvGrpSpPr>
          <p:nvPr/>
        </p:nvGrpSpPr>
        <p:grpSpPr bwMode="auto">
          <a:xfrm>
            <a:off x="2209800" y="4343400"/>
            <a:ext cx="3733800" cy="2133600"/>
            <a:chOff x="1736" y="8714"/>
            <a:chExt cx="6221" cy="2400"/>
          </a:xfrm>
        </p:grpSpPr>
        <p:sp>
          <p:nvSpPr>
            <p:cNvPr id="8203" name="Arc 4"/>
            <p:cNvSpPr>
              <a:spLocks/>
            </p:cNvSpPr>
            <p:nvPr/>
          </p:nvSpPr>
          <p:spPr bwMode="auto">
            <a:xfrm>
              <a:off x="2760" y="9674"/>
              <a:ext cx="1190" cy="1440"/>
            </a:xfrm>
            <a:custGeom>
              <a:avLst/>
              <a:gdLst>
                <a:gd name="T0" fmla="*/ 0 w 17855"/>
                <a:gd name="T1" fmla="*/ 0 h 21600"/>
                <a:gd name="T2" fmla="*/ 0 w 17855"/>
                <a:gd name="T3" fmla="*/ 0 h 21600"/>
                <a:gd name="T4" fmla="*/ 0 w 17855"/>
                <a:gd name="T5" fmla="*/ 0 h 21600"/>
                <a:gd name="T6" fmla="*/ 0 60000 65536"/>
                <a:gd name="T7" fmla="*/ 0 60000 65536"/>
                <a:gd name="T8" fmla="*/ 0 60000 65536"/>
                <a:gd name="T9" fmla="*/ 0 w 17855"/>
                <a:gd name="T10" fmla="*/ 0 h 21600"/>
                <a:gd name="T11" fmla="*/ 17855 w 17855"/>
                <a:gd name="T12" fmla="*/ 21600 h 21600"/>
              </a:gdLst>
              <a:ahLst/>
              <a:cxnLst>
                <a:cxn ang="T6">
                  <a:pos x="T0" y="T1"/>
                </a:cxn>
                <a:cxn ang="T7">
                  <a:pos x="T2" y="T3"/>
                </a:cxn>
                <a:cxn ang="T8">
                  <a:pos x="T4" y="T5"/>
                </a:cxn>
              </a:cxnLst>
              <a:rect l="T9" t="T10" r="T11" b="T12"/>
              <a:pathLst>
                <a:path w="17855" h="21600" fill="none" extrusionOk="0">
                  <a:moveTo>
                    <a:pt x="-1" y="0"/>
                  </a:moveTo>
                  <a:cubicBezTo>
                    <a:pt x="7147" y="0"/>
                    <a:pt x="13832" y="3535"/>
                    <a:pt x="17854" y="9444"/>
                  </a:cubicBezTo>
                </a:path>
                <a:path w="17855" h="21600" stroke="0" extrusionOk="0">
                  <a:moveTo>
                    <a:pt x="-1" y="0"/>
                  </a:moveTo>
                  <a:cubicBezTo>
                    <a:pt x="7147" y="0"/>
                    <a:pt x="13832" y="3535"/>
                    <a:pt x="17854" y="9444"/>
                  </a:cubicBezTo>
                  <a:lnTo>
                    <a:pt x="0" y="21600"/>
                  </a:lnTo>
                  <a:close/>
                </a:path>
              </a:pathLst>
            </a:custGeom>
            <a:noFill/>
            <a:ln w="63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4" name="Rectangle 5"/>
            <p:cNvSpPr>
              <a:spLocks noChangeArrowheads="1"/>
            </p:cNvSpPr>
            <p:nvPr/>
          </p:nvSpPr>
          <p:spPr bwMode="auto">
            <a:xfrm>
              <a:off x="3295" y="9591"/>
              <a:ext cx="461" cy="259"/>
            </a:xfrm>
            <a:prstGeom prst="rect">
              <a:avLst/>
            </a:prstGeom>
            <a:solidFill>
              <a:srgbClr val="FF0000"/>
            </a:solidFill>
            <a:ln w="6350">
              <a:solidFill>
                <a:srgbClr val="000000"/>
              </a:solidFill>
              <a:miter lim="800000"/>
              <a:headEnd/>
              <a:tailEnd/>
            </a:ln>
          </p:spPr>
          <p:txBody>
            <a:bodyPr/>
            <a:lstStyle/>
            <a:p>
              <a:endParaRPr lang="en-US">
                <a:cs typeface="MS PGothic" charset="0"/>
              </a:endParaRPr>
            </a:p>
          </p:txBody>
        </p:sp>
        <p:sp>
          <p:nvSpPr>
            <p:cNvPr id="18438" name="Rectangle 6"/>
            <p:cNvSpPr>
              <a:spLocks noChangeArrowheads="1"/>
            </p:cNvSpPr>
            <p:nvPr/>
          </p:nvSpPr>
          <p:spPr bwMode="auto">
            <a:xfrm>
              <a:off x="1736" y="8714"/>
              <a:ext cx="1283" cy="1007"/>
            </a:xfrm>
            <a:prstGeom prst="rect">
              <a:avLst/>
            </a:prstGeom>
            <a:solidFill>
              <a:srgbClr val="000000"/>
            </a:solidFill>
            <a:ln w="6350">
              <a:solidFill>
                <a:schemeClr val="tx1"/>
              </a:solidFill>
              <a:miter lim="800000"/>
              <a:headEnd/>
              <a:tailEnd/>
            </a:ln>
            <a:effectLst>
              <a:outerShdw dist="28398" dir="3806097" algn="ctr" rotWithShape="0">
                <a:srgbClr val="7F7F7F">
                  <a:alpha val="50000"/>
                </a:srgbClr>
              </a:outerShdw>
            </a:effectLst>
          </p:spPr>
          <p:txBody>
            <a:bodyPr/>
            <a:lstStyle/>
            <a:p>
              <a:pPr>
                <a:defRPr/>
              </a:pPr>
              <a:endParaRPr lang="en-US">
                <a:ea typeface="ＭＳ Ｐゴシック" pitchFamily="34" charset="-128"/>
                <a:cs typeface="+mn-cs"/>
              </a:endParaRPr>
            </a:p>
          </p:txBody>
        </p:sp>
        <p:cxnSp>
          <p:nvCxnSpPr>
            <p:cNvPr id="8206" name="AutoShape 7"/>
            <p:cNvCxnSpPr>
              <a:cxnSpLocks noChangeShapeType="1"/>
              <a:stCxn id="8204" idx="1"/>
            </p:cNvCxnSpPr>
            <p:nvPr/>
          </p:nvCxnSpPr>
          <p:spPr bwMode="auto">
            <a:xfrm flipH="1" flipV="1">
              <a:off x="2882" y="9534"/>
              <a:ext cx="413" cy="186"/>
            </a:xfrm>
            <a:prstGeom prst="straightConnector1">
              <a:avLst/>
            </a:prstGeom>
            <a:noFill/>
            <a:ln w="63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207" name="Freeform 8"/>
            <p:cNvSpPr>
              <a:spLocks/>
            </p:cNvSpPr>
            <p:nvPr/>
          </p:nvSpPr>
          <p:spPr bwMode="auto">
            <a:xfrm>
              <a:off x="3950" y="10173"/>
              <a:ext cx="4007" cy="197"/>
            </a:xfrm>
            <a:custGeom>
              <a:avLst/>
              <a:gdLst>
                <a:gd name="T0" fmla="*/ 0 w 4062"/>
                <a:gd name="T1" fmla="*/ 128 h 197"/>
                <a:gd name="T2" fmla="*/ 288 w 4062"/>
                <a:gd name="T3" fmla="*/ 8 h 197"/>
                <a:gd name="T4" fmla="*/ 565 w 4062"/>
                <a:gd name="T5" fmla="*/ 174 h 197"/>
                <a:gd name="T6" fmla="*/ 972 w 4062"/>
                <a:gd name="T7" fmla="*/ 27 h 197"/>
                <a:gd name="T8" fmla="*/ 1340 w 4062"/>
                <a:gd name="T9" fmla="*/ 128 h 197"/>
                <a:gd name="T10" fmla="*/ 1618 w 4062"/>
                <a:gd name="T11" fmla="*/ 54 h 197"/>
                <a:gd name="T12" fmla="*/ 2063 w 4062"/>
                <a:gd name="T13" fmla="*/ 193 h 197"/>
                <a:gd name="T14" fmla="*/ 2460 w 4062"/>
                <a:gd name="T15" fmla="*/ 27 h 197"/>
                <a:gd name="T16" fmla="*/ 2965 w 4062"/>
                <a:gd name="T17" fmla="*/ 156 h 197"/>
                <a:gd name="T18" fmla="*/ 3311 w 4062"/>
                <a:gd name="T19" fmla="*/ 17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62"/>
                <a:gd name="T31" fmla="*/ 0 h 197"/>
                <a:gd name="T32" fmla="*/ 4062 w 4062"/>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62" h="197">
                  <a:moveTo>
                    <a:pt x="0" y="128"/>
                  </a:moveTo>
                  <a:cubicBezTo>
                    <a:pt x="118" y="64"/>
                    <a:pt x="237" y="0"/>
                    <a:pt x="352" y="8"/>
                  </a:cubicBezTo>
                  <a:cubicBezTo>
                    <a:pt x="467" y="16"/>
                    <a:pt x="553" y="171"/>
                    <a:pt x="693" y="174"/>
                  </a:cubicBezTo>
                  <a:cubicBezTo>
                    <a:pt x="833" y="177"/>
                    <a:pt x="1034" y="35"/>
                    <a:pt x="1192" y="27"/>
                  </a:cubicBezTo>
                  <a:cubicBezTo>
                    <a:pt x="1350" y="19"/>
                    <a:pt x="1512" y="124"/>
                    <a:pt x="1644" y="128"/>
                  </a:cubicBezTo>
                  <a:cubicBezTo>
                    <a:pt x="1776" y="132"/>
                    <a:pt x="1837" y="43"/>
                    <a:pt x="1985" y="54"/>
                  </a:cubicBezTo>
                  <a:cubicBezTo>
                    <a:pt x="2133" y="65"/>
                    <a:pt x="2358" y="197"/>
                    <a:pt x="2530" y="193"/>
                  </a:cubicBezTo>
                  <a:cubicBezTo>
                    <a:pt x="2702" y="189"/>
                    <a:pt x="2834" y="33"/>
                    <a:pt x="3019" y="27"/>
                  </a:cubicBezTo>
                  <a:cubicBezTo>
                    <a:pt x="3204" y="21"/>
                    <a:pt x="3464" y="158"/>
                    <a:pt x="3638" y="156"/>
                  </a:cubicBezTo>
                  <a:cubicBezTo>
                    <a:pt x="3812" y="154"/>
                    <a:pt x="3988" y="39"/>
                    <a:pt x="4062" y="17"/>
                  </a:cubicBezTo>
                </a:path>
              </a:pathLst>
            </a:custGeom>
            <a:noFill/>
            <a:ln w="6350">
              <a:solidFill>
                <a:srgbClr val="00206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8" name="AutoShape 9"/>
            <p:cNvSpPr>
              <a:spLocks noChangeArrowheads="1"/>
            </p:cNvSpPr>
            <p:nvPr/>
          </p:nvSpPr>
          <p:spPr bwMode="auto">
            <a:xfrm>
              <a:off x="3946" y="10524"/>
              <a:ext cx="4011" cy="304"/>
            </a:xfrm>
            <a:prstGeom prst="roundRect">
              <a:avLst>
                <a:gd name="adj" fmla="val 24306"/>
              </a:avLst>
            </a:prstGeom>
            <a:solidFill>
              <a:srgbClr val="FFFFFF"/>
            </a:solidFill>
            <a:ln w="28575">
              <a:solidFill>
                <a:srgbClr val="000000"/>
              </a:solidFill>
              <a:round/>
              <a:headEnd/>
              <a:tailEnd/>
            </a:ln>
          </p:spPr>
          <p:txBody>
            <a:bodyPr/>
            <a:lstStyle/>
            <a:p>
              <a:endParaRPr lang="en-US">
                <a:cs typeface="MS PGothic" charset="0"/>
              </a:endParaRPr>
            </a:p>
          </p:txBody>
        </p:sp>
        <p:cxnSp>
          <p:nvCxnSpPr>
            <p:cNvPr id="8209" name="AutoShape 10"/>
            <p:cNvCxnSpPr>
              <a:cxnSpLocks noChangeShapeType="1"/>
            </p:cNvCxnSpPr>
            <p:nvPr/>
          </p:nvCxnSpPr>
          <p:spPr bwMode="auto">
            <a:xfrm>
              <a:off x="3701" y="9842"/>
              <a:ext cx="327" cy="666"/>
            </a:xfrm>
            <a:prstGeom prst="straightConnector1">
              <a:avLst/>
            </a:prstGeom>
            <a:noFill/>
            <a:ln w="22225">
              <a:solidFill>
                <a:srgbClr val="000000"/>
              </a:solidFill>
              <a:round/>
              <a:headEnd/>
              <a:tailEnd/>
            </a:ln>
            <a:extLst>
              <a:ext uri="{909E8E84-426E-40dd-AFC4-6F175D3DCCD1}">
                <a14:hiddenFill xmlns:a14="http://schemas.microsoft.com/office/drawing/2010/main">
                  <a:noFill/>
                </a14:hiddenFill>
              </a:ext>
            </a:extLst>
          </p:spPr>
        </p:cxnSp>
      </p:grpSp>
      <p:grpSp>
        <p:nvGrpSpPr>
          <p:cNvPr id="4" name="Group 27"/>
          <p:cNvGrpSpPr>
            <a:grpSpLocks/>
          </p:cNvGrpSpPr>
          <p:nvPr/>
        </p:nvGrpSpPr>
        <p:grpSpPr bwMode="auto">
          <a:xfrm>
            <a:off x="4572000" y="5715000"/>
            <a:ext cx="457200" cy="914400"/>
            <a:chOff x="5562600" y="5943600"/>
            <a:chExt cx="457200" cy="914400"/>
          </a:xfrm>
        </p:grpSpPr>
        <p:sp>
          <p:nvSpPr>
            <p:cNvPr id="21" name="Freeform 20"/>
            <p:cNvSpPr>
              <a:spLocks/>
            </p:cNvSpPr>
            <p:nvPr/>
          </p:nvSpPr>
          <p:spPr bwMode="auto">
            <a:xfrm>
              <a:off x="5562600" y="5943600"/>
              <a:ext cx="457200" cy="914400"/>
            </a:xfrm>
            <a:custGeom>
              <a:avLst/>
              <a:gdLst>
                <a:gd name="T0" fmla="*/ 214564 w 287168"/>
                <a:gd name="T1" fmla="*/ 7679 h 810369"/>
                <a:gd name="T2" fmla="*/ 104275 w 287168"/>
                <a:gd name="T3" fmla="*/ 164009 h 810369"/>
                <a:gd name="T4" fmla="*/ 126333 w 287168"/>
                <a:gd name="T5" fmla="*/ 273441 h 810369"/>
                <a:gd name="T6" fmla="*/ 192505 w 287168"/>
                <a:gd name="T7" fmla="*/ 320341 h 810369"/>
                <a:gd name="T8" fmla="*/ 236621 w 287168"/>
                <a:gd name="T9" fmla="*/ 367240 h 810369"/>
                <a:gd name="T10" fmla="*/ 346910 w 287168"/>
                <a:gd name="T11" fmla="*/ 429773 h 810369"/>
                <a:gd name="T12" fmla="*/ 368969 w 287168"/>
                <a:gd name="T13" fmla="*/ 476672 h 810369"/>
                <a:gd name="T14" fmla="*/ 413084 w 287168"/>
                <a:gd name="T15" fmla="*/ 523572 h 810369"/>
                <a:gd name="T16" fmla="*/ 457200 w 287168"/>
                <a:gd name="T17" fmla="*/ 617370 h 810369"/>
                <a:gd name="T18" fmla="*/ 391026 w 287168"/>
                <a:gd name="T19" fmla="*/ 804968 h 810369"/>
                <a:gd name="T20" fmla="*/ 324852 w 287168"/>
                <a:gd name="T21" fmla="*/ 836234 h 810369"/>
                <a:gd name="T22" fmla="*/ 192505 w 287168"/>
                <a:gd name="T23" fmla="*/ 914400 h 810369"/>
                <a:gd name="T24" fmla="*/ 236621 w 287168"/>
                <a:gd name="T25" fmla="*/ 883133 h 810369"/>
                <a:gd name="T26" fmla="*/ 302795 w 287168"/>
                <a:gd name="T27" fmla="*/ 851867 h 810369"/>
                <a:gd name="T28" fmla="*/ 346910 w 287168"/>
                <a:gd name="T29" fmla="*/ 804968 h 810369"/>
                <a:gd name="T30" fmla="*/ 413084 w 287168"/>
                <a:gd name="T31" fmla="*/ 711168 h 810369"/>
                <a:gd name="T32" fmla="*/ 391026 w 287168"/>
                <a:gd name="T33" fmla="*/ 664270 h 810369"/>
                <a:gd name="T34" fmla="*/ 346910 w 287168"/>
                <a:gd name="T35" fmla="*/ 617370 h 810369"/>
                <a:gd name="T36" fmla="*/ 413084 w 287168"/>
                <a:gd name="T37" fmla="*/ 507938 h 810369"/>
                <a:gd name="T38" fmla="*/ 302795 w 287168"/>
                <a:gd name="T39" fmla="*/ 429773 h 810369"/>
                <a:gd name="T40" fmla="*/ 236621 w 287168"/>
                <a:gd name="T41" fmla="*/ 398507 h 810369"/>
                <a:gd name="T42" fmla="*/ 82216 w 287168"/>
                <a:gd name="T43" fmla="*/ 273441 h 810369"/>
                <a:gd name="T44" fmla="*/ 60159 w 287168"/>
                <a:gd name="T45" fmla="*/ 132743 h 810369"/>
                <a:gd name="T46" fmla="*/ 170449 w 287168"/>
                <a:gd name="T47" fmla="*/ 117111 h 810369"/>
                <a:gd name="T48" fmla="*/ 192505 w 287168"/>
                <a:gd name="T49" fmla="*/ 54578 h 810369"/>
                <a:gd name="T50" fmla="*/ 82216 w 287168"/>
                <a:gd name="T51" fmla="*/ 117111 h 810369"/>
                <a:gd name="T52" fmla="*/ 82216 w 287168"/>
                <a:gd name="T53" fmla="*/ 289075 h 810369"/>
                <a:gd name="T54" fmla="*/ 192505 w 287168"/>
                <a:gd name="T55" fmla="*/ 351607 h 810369"/>
                <a:gd name="T56" fmla="*/ 324852 w 287168"/>
                <a:gd name="T57" fmla="*/ 492305 h 810369"/>
                <a:gd name="T58" fmla="*/ 368969 w 287168"/>
                <a:gd name="T59" fmla="*/ 523572 h 810369"/>
                <a:gd name="T60" fmla="*/ 391026 w 287168"/>
                <a:gd name="T61" fmla="*/ 570471 h 810369"/>
                <a:gd name="T62" fmla="*/ 435141 w 287168"/>
                <a:gd name="T63" fmla="*/ 695536 h 810369"/>
                <a:gd name="T64" fmla="*/ 391026 w 287168"/>
                <a:gd name="T65" fmla="*/ 804968 h 810369"/>
                <a:gd name="T66" fmla="*/ 258680 w 287168"/>
                <a:gd name="T67" fmla="*/ 867500 h 810369"/>
                <a:gd name="T68" fmla="*/ 192505 w 287168"/>
                <a:gd name="T69" fmla="*/ 898766 h 810369"/>
                <a:gd name="T70" fmla="*/ 236621 w 287168"/>
                <a:gd name="T71" fmla="*/ 851867 h 810369"/>
                <a:gd name="T72" fmla="*/ 302795 w 287168"/>
                <a:gd name="T73" fmla="*/ 836234 h 810369"/>
                <a:gd name="T74" fmla="*/ 368969 w 287168"/>
                <a:gd name="T75" fmla="*/ 804968 h 810369"/>
                <a:gd name="T76" fmla="*/ 435141 w 287168"/>
                <a:gd name="T77" fmla="*/ 711168 h 810369"/>
                <a:gd name="T78" fmla="*/ 413084 w 287168"/>
                <a:gd name="T79" fmla="*/ 648636 h 810369"/>
                <a:gd name="T80" fmla="*/ 368969 w 287168"/>
                <a:gd name="T81" fmla="*/ 492305 h 810369"/>
                <a:gd name="T82" fmla="*/ 346910 w 287168"/>
                <a:gd name="T83" fmla="*/ 445406 h 810369"/>
                <a:gd name="T84" fmla="*/ 302795 w 287168"/>
                <a:gd name="T85" fmla="*/ 398507 h 810369"/>
                <a:gd name="T86" fmla="*/ 192505 w 287168"/>
                <a:gd name="T87" fmla="*/ 335974 h 810369"/>
                <a:gd name="T88" fmla="*/ 126333 w 287168"/>
                <a:gd name="T89" fmla="*/ 195275 h 810369"/>
                <a:gd name="T90" fmla="*/ 192505 w 287168"/>
                <a:gd name="T91" fmla="*/ 164009 h 810369"/>
                <a:gd name="T92" fmla="*/ 192505 w 287168"/>
                <a:gd name="T93" fmla="*/ 23311 h 810369"/>
                <a:gd name="T94" fmla="*/ 126333 w 287168"/>
                <a:gd name="T95" fmla="*/ 101477 h 810369"/>
                <a:gd name="T96" fmla="*/ 82216 w 287168"/>
                <a:gd name="T97" fmla="*/ 132743 h 810369"/>
                <a:gd name="T98" fmla="*/ 60159 w 287168"/>
                <a:gd name="T99" fmla="*/ 226543 h 810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7168" h="810369">
                  <a:moveTo>
                    <a:pt x="134768" y="6805"/>
                  </a:moveTo>
                  <a:cubicBezTo>
                    <a:pt x="68788" y="105775"/>
                    <a:pt x="87427" y="57624"/>
                    <a:pt x="65495" y="145350"/>
                  </a:cubicBezTo>
                  <a:cubicBezTo>
                    <a:pt x="70113" y="177677"/>
                    <a:pt x="67222" y="212012"/>
                    <a:pt x="79350" y="242332"/>
                  </a:cubicBezTo>
                  <a:cubicBezTo>
                    <a:pt x="86627" y="260524"/>
                    <a:pt x="108370" y="268844"/>
                    <a:pt x="120913" y="283896"/>
                  </a:cubicBezTo>
                  <a:cubicBezTo>
                    <a:pt x="131573" y="296688"/>
                    <a:pt x="138220" y="312457"/>
                    <a:pt x="148622" y="325459"/>
                  </a:cubicBezTo>
                  <a:cubicBezTo>
                    <a:pt x="171186" y="353664"/>
                    <a:pt x="187030" y="360301"/>
                    <a:pt x="217895" y="380878"/>
                  </a:cubicBezTo>
                  <a:cubicBezTo>
                    <a:pt x="222513" y="394732"/>
                    <a:pt x="225219" y="409379"/>
                    <a:pt x="231750" y="422441"/>
                  </a:cubicBezTo>
                  <a:cubicBezTo>
                    <a:pt x="239197" y="437334"/>
                    <a:pt x="252696" y="448789"/>
                    <a:pt x="259459" y="464005"/>
                  </a:cubicBezTo>
                  <a:cubicBezTo>
                    <a:pt x="271321" y="490695"/>
                    <a:pt x="287168" y="547132"/>
                    <a:pt x="287168" y="547132"/>
                  </a:cubicBezTo>
                  <a:cubicBezTo>
                    <a:pt x="283909" y="566687"/>
                    <a:pt x="266186" y="699666"/>
                    <a:pt x="245604" y="713387"/>
                  </a:cubicBezTo>
                  <a:cubicBezTo>
                    <a:pt x="231749" y="722623"/>
                    <a:pt x="216832" y="730436"/>
                    <a:pt x="204040" y="741096"/>
                  </a:cubicBezTo>
                  <a:cubicBezTo>
                    <a:pt x="194508" y="749040"/>
                    <a:pt x="141551" y="810369"/>
                    <a:pt x="120913" y="810369"/>
                  </a:cubicBezTo>
                  <a:cubicBezTo>
                    <a:pt x="107851" y="810369"/>
                    <a:pt x="138422" y="790819"/>
                    <a:pt x="148622" y="782659"/>
                  </a:cubicBezTo>
                  <a:cubicBezTo>
                    <a:pt x="161624" y="772257"/>
                    <a:pt x="176331" y="764186"/>
                    <a:pt x="190186" y="754950"/>
                  </a:cubicBezTo>
                  <a:cubicBezTo>
                    <a:pt x="199422" y="741096"/>
                    <a:pt x="210448" y="728280"/>
                    <a:pt x="217895" y="713387"/>
                  </a:cubicBezTo>
                  <a:cubicBezTo>
                    <a:pt x="275258" y="598662"/>
                    <a:pt x="180046" y="749380"/>
                    <a:pt x="259459" y="630259"/>
                  </a:cubicBezTo>
                  <a:cubicBezTo>
                    <a:pt x="254841" y="616405"/>
                    <a:pt x="252135" y="601758"/>
                    <a:pt x="245604" y="588696"/>
                  </a:cubicBezTo>
                  <a:cubicBezTo>
                    <a:pt x="238157" y="573803"/>
                    <a:pt x="220250" y="563616"/>
                    <a:pt x="217895" y="547132"/>
                  </a:cubicBezTo>
                  <a:cubicBezTo>
                    <a:pt x="212633" y="510294"/>
                    <a:pt x="241437" y="477183"/>
                    <a:pt x="259459" y="450150"/>
                  </a:cubicBezTo>
                  <a:cubicBezTo>
                    <a:pt x="148621" y="376259"/>
                    <a:pt x="282550" y="473241"/>
                    <a:pt x="190186" y="380878"/>
                  </a:cubicBezTo>
                  <a:cubicBezTo>
                    <a:pt x="178412" y="369104"/>
                    <a:pt x="161153" y="364134"/>
                    <a:pt x="148622" y="353169"/>
                  </a:cubicBezTo>
                  <a:cubicBezTo>
                    <a:pt x="83787" y="296438"/>
                    <a:pt x="89198" y="298667"/>
                    <a:pt x="51640" y="242332"/>
                  </a:cubicBezTo>
                  <a:cubicBezTo>
                    <a:pt x="48701" y="233514"/>
                    <a:pt x="0" y="142831"/>
                    <a:pt x="37786" y="117641"/>
                  </a:cubicBezTo>
                  <a:cubicBezTo>
                    <a:pt x="57379" y="104579"/>
                    <a:pt x="83968" y="108405"/>
                    <a:pt x="107059" y="103787"/>
                  </a:cubicBezTo>
                  <a:cubicBezTo>
                    <a:pt x="111677" y="85314"/>
                    <a:pt x="134377" y="61833"/>
                    <a:pt x="120913" y="48369"/>
                  </a:cubicBezTo>
                  <a:cubicBezTo>
                    <a:pt x="112175" y="39631"/>
                    <a:pt x="56847" y="98580"/>
                    <a:pt x="51640" y="103787"/>
                  </a:cubicBezTo>
                  <a:cubicBezTo>
                    <a:pt x="30540" y="167089"/>
                    <a:pt x="24431" y="165491"/>
                    <a:pt x="51640" y="256187"/>
                  </a:cubicBezTo>
                  <a:cubicBezTo>
                    <a:pt x="56575" y="272637"/>
                    <a:pt x="112522" y="306011"/>
                    <a:pt x="120913" y="311605"/>
                  </a:cubicBezTo>
                  <a:lnTo>
                    <a:pt x="204040" y="436296"/>
                  </a:lnTo>
                  <a:cubicBezTo>
                    <a:pt x="211286" y="447165"/>
                    <a:pt x="222513" y="454769"/>
                    <a:pt x="231750" y="464005"/>
                  </a:cubicBezTo>
                  <a:cubicBezTo>
                    <a:pt x="236368" y="477860"/>
                    <a:pt x="242062" y="491401"/>
                    <a:pt x="245604" y="505569"/>
                  </a:cubicBezTo>
                  <a:lnTo>
                    <a:pt x="273313" y="616405"/>
                  </a:lnTo>
                  <a:cubicBezTo>
                    <a:pt x="271465" y="623798"/>
                    <a:pt x="253556" y="701460"/>
                    <a:pt x="245604" y="713387"/>
                  </a:cubicBezTo>
                  <a:cubicBezTo>
                    <a:pt x="206210" y="772478"/>
                    <a:pt x="213314" y="743386"/>
                    <a:pt x="162477" y="768805"/>
                  </a:cubicBezTo>
                  <a:cubicBezTo>
                    <a:pt x="147584" y="776252"/>
                    <a:pt x="134768" y="787278"/>
                    <a:pt x="120913" y="796514"/>
                  </a:cubicBezTo>
                  <a:cubicBezTo>
                    <a:pt x="130149" y="782659"/>
                    <a:pt x="135620" y="765352"/>
                    <a:pt x="148622" y="754950"/>
                  </a:cubicBezTo>
                  <a:cubicBezTo>
                    <a:pt x="160026" y="745827"/>
                    <a:pt x="177124" y="747627"/>
                    <a:pt x="190186" y="741096"/>
                  </a:cubicBezTo>
                  <a:cubicBezTo>
                    <a:pt x="205079" y="733650"/>
                    <a:pt x="217895" y="722623"/>
                    <a:pt x="231750" y="713387"/>
                  </a:cubicBezTo>
                  <a:cubicBezTo>
                    <a:pt x="245760" y="692371"/>
                    <a:pt x="273313" y="658940"/>
                    <a:pt x="273313" y="630259"/>
                  </a:cubicBezTo>
                  <a:cubicBezTo>
                    <a:pt x="273313" y="611218"/>
                    <a:pt x="263449" y="593459"/>
                    <a:pt x="259459" y="574841"/>
                  </a:cubicBezTo>
                  <a:cubicBezTo>
                    <a:pt x="249591" y="528790"/>
                    <a:pt x="246643" y="480975"/>
                    <a:pt x="231750" y="436296"/>
                  </a:cubicBezTo>
                  <a:cubicBezTo>
                    <a:pt x="227132" y="422441"/>
                    <a:pt x="224426" y="407794"/>
                    <a:pt x="217895" y="394732"/>
                  </a:cubicBezTo>
                  <a:cubicBezTo>
                    <a:pt x="210448" y="379839"/>
                    <a:pt x="200588" y="366171"/>
                    <a:pt x="190186" y="353169"/>
                  </a:cubicBezTo>
                  <a:cubicBezTo>
                    <a:pt x="167622" y="324964"/>
                    <a:pt x="151778" y="318327"/>
                    <a:pt x="120913" y="297750"/>
                  </a:cubicBezTo>
                  <a:cubicBezTo>
                    <a:pt x="92780" y="255550"/>
                    <a:pt x="39446" y="222939"/>
                    <a:pt x="79350" y="173059"/>
                  </a:cubicBezTo>
                  <a:cubicBezTo>
                    <a:pt x="89752" y="160057"/>
                    <a:pt x="107059" y="154586"/>
                    <a:pt x="120913" y="145350"/>
                  </a:cubicBezTo>
                  <a:cubicBezTo>
                    <a:pt x="153888" y="46426"/>
                    <a:pt x="164823" y="86525"/>
                    <a:pt x="120913" y="20659"/>
                  </a:cubicBezTo>
                  <a:cubicBezTo>
                    <a:pt x="50699" y="90875"/>
                    <a:pt x="133310" y="0"/>
                    <a:pt x="79350" y="89932"/>
                  </a:cubicBezTo>
                  <a:cubicBezTo>
                    <a:pt x="72629" y="101133"/>
                    <a:pt x="60877" y="108405"/>
                    <a:pt x="51640" y="117641"/>
                  </a:cubicBezTo>
                  <a:cubicBezTo>
                    <a:pt x="33405" y="172349"/>
                    <a:pt x="37786" y="144601"/>
                    <a:pt x="37786" y="200769"/>
                  </a:cubicBezTo>
                </a:path>
              </a:pathLst>
            </a:custGeom>
            <a:noFill/>
            <a:ln w="25400" cap="flat" cmpd="sng">
              <a:solidFill>
                <a:srgbClr val="99330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2" name="Flowchart: Connector 21"/>
            <p:cNvSpPr>
              <a:spLocks noChangeArrowheads="1"/>
            </p:cNvSpPr>
            <p:nvPr/>
          </p:nvSpPr>
          <p:spPr bwMode="auto">
            <a:xfrm flipV="1">
              <a:off x="5715000" y="6019800"/>
              <a:ext cx="76200" cy="76200"/>
            </a:xfrm>
            <a:prstGeom prst="flowChartConnector">
              <a:avLst/>
            </a:prstGeom>
            <a:solidFill>
              <a:srgbClr val="0070C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endParaRPr lang="en-US" dirty="0">
                <a:solidFill>
                  <a:srgbClr val="0070C0"/>
                </a:solidFill>
                <a:latin typeface="+mn-lt"/>
                <a:ea typeface="+mn-ea"/>
                <a:cs typeface="+mn-cs"/>
              </a:endParaRPr>
            </a:p>
          </p:txBody>
        </p:sp>
      </p:grpSp>
      <p:sp>
        <p:nvSpPr>
          <p:cNvPr id="8198" name="TextBox 15"/>
          <p:cNvSpPr txBox="1">
            <a:spLocks noChangeArrowheads="1"/>
          </p:cNvSpPr>
          <p:nvPr/>
        </p:nvSpPr>
        <p:spPr bwMode="auto">
          <a:xfrm>
            <a:off x="3581400" y="4800600"/>
            <a:ext cx="8128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900" dirty="0"/>
              <a:t>AEB65843E</a:t>
            </a:r>
          </a:p>
        </p:txBody>
      </p:sp>
      <p:pic>
        <p:nvPicPr>
          <p:cNvPr id="819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179" y="685800"/>
            <a:ext cx="67818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2711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0" y="0"/>
            <a:ext cx="9144000" cy="6858000"/>
          </a:xfrm>
        </p:spPr>
        <p:txBody>
          <a:bodyPr/>
          <a:lstStyle/>
          <a:p>
            <a:pPr algn="ctr" eaLnBrk="1" hangingPunct="1">
              <a:spcBef>
                <a:spcPts val="1200"/>
              </a:spcBef>
              <a:buFont typeface="Wingdings 2" charset="0"/>
              <a:buNone/>
            </a:pPr>
            <a:r>
              <a:rPr lang="en-US" dirty="0">
                <a:latin typeface="Calibri" charset="0"/>
              </a:rPr>
              <a:t>15Mi Detections 2011-</a:t>
            </a:r>
            <a:r>
              <a:rPr lang="en-US" dirty="0" smtClean="0">
                <a:latin typeface="Calibri" charset="0"/>
              </a:rPr>
              <a:t>2013</a:t>
            </a:r>
            <a:endParaRPr lang="en-US" dirty="0">
              <a:latin typeface="Calibri" charset="0"/>
            </a:endParaRPr>
          </a:p>
          <a:p>
            <a:pPr eaLnBrk="1" hangingPunct="1">
              <a:spcBef>
                <a:spcPts val="1200"/>
              </a:spcBef>
              <a:buFont typeface="Wingdings 2" charset="0"/>
              <a:buNone/>
            </a:pPr>
            <a:r>
              <a:rPr lang="en-US" dirty="0">
                <a:latin typeface="Calibri" charset="0"/>
              </a:rPr>
              <a:t>		</a:t>
            </a:r>
          </a:p>
          <a:p>
            <a:pPr eaLnBrk="1" hangingPunct="1">
              <a:buFont typeface="Arial" charset="0"/>
              <a:buNone/>
            </a:pPr>
            <a:r>
              <a:rPr lang="en-US" dirty="0">
                <a:latin typeface="Calibri" charset="0"/>
              </a:rPr>
              <a:t>	</a:t>
            </a:r>
          </a:p>
          <a:p>
            <a:pPr eaLnBrk="1" hangingPunct="1">
              <a:buFont typeface="Arial" charset="0"/>
              <a:buNone/>
            </a:pPr>
            <a:r>
              <a:rPr lang="en-US" dirty="0">
                <a:latin typeface="Calibri" charset="0"/>
              </a:rPr>
              <a:t>	</a:t>
            </a:r>
          </a:p>
        </p:txBody>
      </p:sp>
      <p:sp>
        <p:nvSpPr>
          <p:cNvPr id="10243" name="TextBox 3"/>
          <p:cNvSpPr txBox="1">
            <a:spLocks noChangeArrowheads="1"/>
          </p:cNvSpPr>
          <p:nvPr/>
        </p:nvSpPr>
        <p:spPr bwMode="auto">
          <a:xfrm>
            <a:off x="2819400" y="5715000"/>
            <a:ext cx="388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buFont typeface="Arial" charset="0"/>
              <a:buNone/>
            </a:pPr>
            <a:r>
              <a:rPr lang="en-US" b="1" dirty="0"/>
              <a:t>Overall BON tagged </a:t>
            </a:r>
            <a:r>
              <a:rPr lang="en-US" b="1" dirty="0" smtClean="0"/>
              <a:t>5,459 </a:t>
            </a:r>
            <a:endParaRPr lang="en-US" b="1" dirty="0"/>
          </a:p>
          <a:p>
            <a:pPr algn="ctr" eaLnBrk="1" hangingPunct="1">
              <a:buFont typeface="Arial" charset="0"/>
              <a:buNone/>
            </a:pPr>
            <a:r>
              <a:rPr lang="en-US" b="1" dirty="0"/>
              <a:t>Total detections in 15Mi </a:t>
            </a:r>
            <a:r>
              <a:rPr lang="en-US" b="1" dirty="0" smtClean="0"/>
              <a:t>157</a:t>
            </a:r>
          </a:p>
          <a:p>
            <a:pPr algn="ctr" eaLnBrk="1" hangingPunct="1">
              <a:buFont typeface="Arial" charset="0"/>
              <a:buNone/>
            </a:pPr>
            <a:r>
              <a:rPr lang="en-US" b="1" dirty="0" smtClean="0">
                <a:solidFill>
                  <a:srgbClr val="FF0000"/>
                </a:solidFill>
              </a:rPr>
              <a:t>2014 detections 54 (2.9%)</a:t>
            </a:r>
            <a:endParaRPr lang="en-US" b="1" dirty="0">
              <a:solidFill>
                <a:srgbClr val="FF0000"/>
              </a:solidFill>
            </a:endParaRPr>
          </a:p>
          <a:p>
            <a:pPr eaLnBrk="1" hangingPunct="1"/>
            <a:endParaRPr lang="en-US" dirty="0"/>
          </a:p>
        </p:txBody>
      </p:sp>
      <p:pic>
        <p:nvPicPr>
          <p:cNvPr id="10244" name="Picture 5" descr="BONtagg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5953125"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1798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att-f\AppData\Local\Microsoft\Windows\Temporary Internet Files\Content.Outlook\5WH6TGV9\LAMcumulativ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00" y="225037"/>
            <a:ext cx="5168900" cy="6362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6593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t="7424" b="7424"/>
          <a:stretch>
            <a:fillRect/>
          </a:stretch>
        </p:blipFill>
        <p:spPr>
          <a:xfrm>
            <a:off x="498475" y="412738"/>
            <a:ext cx="8147051" cy="4364598"/>
          </a:xfrm>
          <a:prstGeom prst="rect">
            <a:avLst/>
          </a:prstGeom>
        </p:spPr>
      </p:pic>
      <p:sp>
        <p:nvSpPr>
          <p:cNvPr id="5" name="TextBox 4"/>
          <p:cNvSpPr txBox="1"/>
          <p:nvPr/>
        </p:nvSpPr>
        <p:spPr>
          <a:xfrm>
            <a:off x="3284483" y="5054459"/>
            <a:ext cx="5044168" cy="369332"/>
          </a:xfrm>
          <a:prstGeom prst="rect">
            <a:avLst/>
          </a:prstGeom>
          <a:noFill/>
        </p:spPr>
        <p:txBody>
          <a:bodyPr wrap="square" rtlCol="0">
            <a:spAutoFit/>
          </a:bodyPr>
          <a:lstStyle/>
          <a:p>
            <a:r>
              <a:rPr lang="en-US" dirty="0" smtClean="0"/>
              <a:t>2014 Cumulative lamprey count</a:t>
            </a:r>
            <a:endParaRPr lang="en-US" dirty="0"/>
          </a:p>
        </p:txBody>
      </p:sp>
    </p:spTree>
    <p:extLst>
      <p:ext uri="{BB962C8B-B14F-4D97-AF65-F5344CB8AC3E}">
        <p14:creationId xmlns:p14="http://schemas.microsoft.com/office/powerpoint/2010/main" val="3890462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Fifteenmile Abundance and BON counts</a:t>
            </a:r>
            <a:br>
              <a:rPr lang="en-US" sz="2800" dirty="0" smtClean="0"/>
            </a:br>
            <a:r>
              <a:rPr lang="en-US" sz="2800" dirty="0" smtClean="0"/>
              <a:t>2011-2014</a:t>
            </a:r>
            <a:endParaRPr lang="en-US" sz="2800"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t="4867" b="4867"/>
          <a:stretch>
            <a:fillRect/>
          </a:stretch>
        </p:blipFill>
        <p:spPr>
          <a:prstGeom prst="rect">
            <a:avLst/>
          </a:prstGeom>
        </p:spPr>
      </p:pic>
    </p:spTree>
    <p:extLst>
      <p:ext uri="{BB962C8B-B14F-4D97-AF65-F5344CB8AC3E}">
        <p14:creationId xmlns:p14="http://schemas.microsoft.com/office/powerpoint/2010/main" val="3329363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Individual Detections 2013-2014</a:t>
            </a:r>
            <a:endParaRPr lang="en-US" sz="2800" dirty="0"/>
          </a:p>
        </p:txBody>
      </p:sp>
      <p:graphicFrame>
        <p:nvGraphicFramePr>
          <p:cNvPr id="4" name="Content Placeholder 3"/>
          <p:cNvGraphicFramePr>
            <a:graphicFrameLocks noGrp="1"/>
          </p:cNvGraphicFramePr>
          <p:nvPr>
            <p:ph idx="1"/>
          </p:nvPr>
        </p:nvGraphicFramePr>
        <p:xfrm>
          <a:off x="498475" y="1762125"/>
          <a:ext cx="8147050" cy="4364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6384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Larval Distribution 2012-2014 </a:t>
            </a:r>
            <a:br>
              <a:rPr lang="en-US" sz="2800" dirty="0" smtClean="0"/>
            </a:br>
            <a:r>
              <a:rPr lang="en-US" sz="2800" dirty="0"/>
              <a:t/>
            </a:r>
            <a:br>
              <a:rPr lang="en-US" sz="2800" dirty="0"/>
            </a:br>
            <a:endParaRPr lang="en-US" sz="2800" dirty="0"/>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t="18666" b="18666"/>
          <a:stretch>
            <a:fillRect/>
          </a:stretch>
        </p:blipFill>
        <p:spPr>
          <a:xfrm>
            <a:off x="606297" y="636229"/>
            <a:ext cx="8147051" cy="5824976"/>
          </a:xfrm>
          <a:prstGeom prst="rect">
            <a:avLst/>
          </a:prstGeom>
        </p:spPr>
      </p:pic>
    </p:spTree>
    <p:extLst>
      <p:ext uri="{BB962C8B-B14F-4D97-AF65-F5344CB8AC3E}">
        <p14:creationId xmlns:p14="http://schemas.microsoft.com/office/powerpoint/2010/main" val="1327602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Hood River</a:t>
            </a:r>
          </a:p>
          <a:p>
            <a:pPr lvl="1"/>
            <a:r>
              <a:rPr lang="en-US" dirty="0" err="1" smtClean="0"/>
              <a:t>Recolonization</a:t>
            </a:r>
            <a:r>
              <a:rPr lang="en-US" dirty="0" smtClean="0"/>
              <a:t> Since Dam Removal</a:t>
            </a:r>
          </a:p>
          <a:p>
            <a:pPr lvl="1"/>
            <a:r>
              <a:rPr lang="en-US" dirty="0" smtClean="0"/>
              <a:t>Larval Population Monitoring</a:t>
            </a:r>
          </a:p>
          <a:p>
            <a:pPr lvl="1"/>
            <a:r>
              <a:rPr lang="en-US" dirty="0" smtClean="0"/>
              <a:t>Adult Population Monitoring</a:t>
            </a:r>
          </a:p>
          <a:p>
            <a:r>
              <a:rPr lang="en-US" dirty="0" smtClean="0"/>
              <a:t>Fifteenmile Creek</a:t>
            </a:r>
          </a:p>
          <a:p>
            <a:pPr lvl="1"/>
            <a:r>
              <a:rPr lang="en-US" dirty="0" smtClean="0"/>
              <a:t>Adult and Larval Monitoring</a:t>
            </a:r>
          </a:p>
          <a:p>
            <a:pPr marL="457200" lvl="1" indent="0">
              <a:buNone/>
            </a:pPr>
            <a:endParaRPr lang="en-US" dirty="0" smtClean="0"/>
          </a:p>
        </p:txBody>
      </p:sp>
      <p:sp>
        <p:nvSpPr>
          <p:cNvPr id="4" name="TextBox 3"/>
          <p:cNvSpPr txBox="1"/>
          <p:nvPr/>
        </p:nvSpPr>
        <p:spPr>
          <a:xfrm>
            <a:off x="5425793" y="100067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978211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Fifteenmile-Results </a:t>
            </a:r>
            <a:endParaRPr lang="en-US" dirty="0"/>
          </a:p>
        </p:txBody>
      </p:sp>
      <p:sp>
        <p:nvSpPr>
          <p:cNvPr id="3" name="Content Placeholder 2"/>
          <p:cNvSpPr>
            <a:spLocks noGrp="1"/>
          </p:cNvSpPr>
          <p:nvPr>
            <p:ph idx="1"/>
          </p:nvPr>
        </p:nvSpPr>
        <p:spPr/>
        <p:txBody>
          <a:bodyPr/>
          <a:lstStyle/>
          <a:p>
            <a:pPr marL="0" indent="0">
              <a:buNone/>
            </a:pPr>
            <a:r>
              <a:rPr lang="en-US" dirty="0" smtClean="0"/>
              <a:t>Adult Population</a:t>
            </a:r>
          </a:p>
          <a:p>
            <a:r>
              <a:rPr lang="en-US" dirty="0" smtClean="0"/>
              <a:t>2011- </a:t>
            </a:r>
            <a:r>
              <a:rPr lang="en-US" dirty="0"/>
              <a:t> </a:t>
            </a:r>
            <a:r>
              <a:rPr lang="en-US" dirty="0" smtClean="0"/>
              <a:t>1,589   Insp. 1,149</a:t>
            </a:r>
          </a:p>
          <a:p>
            <a:r>
              <a:rPr lang="en-US" dirty="0" smtClean="0"/>
              <a:t>2012-  1,928   Insp. 1,138</a:t>
            </a:r>
          </a:p>
          <a:p>
            <a:r>
              <a:rPr lang="en-US" dirty="0" smtClean="0"/>
              <a:t>2013-  2,363   Insp. 1,034</a:t>
            </a:r>
          </a:p>
          <a:p>
            <a:r>
              <a:rPr lang="en-US" dirty="0" smtClean="0"/>
              <a:t>2014- 2,646    Insp. 1,645 </a:t>
            </a:r>
          </a:p>
          <a:p>
            <a:pPr marL="0" indent="0">
              <a:buNone/>
            </a:pPr>
            <a:r>
              <a:rPr lang="en-US" dirty="0" smtClean="0"/>
              <a:t>Ammocoete Distributions</a:t>
            </a:r>
          </a:p>
          <a:p>
            <a:pPr marL="0" indent="0">
              <a:buNone/>
            </a:pPr>
            <a:r>
              <a:rPr lang="en-US" dirty="0" smtClean="0"/>
              <a:t>Life history information</a:t>
            </a:r>
            <a:endParaRPr lang="en-US" dirty="0"/>
          </a:p>
        </p:txBody>
      </p:sp>
    </p:spTree>
    <p:extLst>
      <p:ext uri="{BB962C8B-B14F-4D97-AF65-F5344CB8AC3E}">
        <p14:creationId xmlns:p14="http://schemas.microsoft.com/office/powerpoint/2010/main" val="1774470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457200" y="274638"/>
            <a:ext cx="8229600" cy="868362"/>
          </a:xfrm>
        </p:spPr>
        <p:txBody>
          <a:bodyPr/>
          <a:lstStyle/>
          <a:p>
            <a:r>
              <a:rPr lang="en-US" sz="3600">
                <a:latin typeface="Calibri" charset="0"/>
              </a:rPr>
              <a:t>Research partners - acknowledgements</a:t>
            </a:r>
          </a:p>
        </p:txBody>
      </p:sp>
      <p:sp>
        <p:nvSpPr>
          <p:cNvPr id="24579" name="Content Placeholder 2"/>
          <p:cNvSpPr>
            <a:spLocks noGrp="1"/>
          </p:cNvSpPr>
          <p:nvPr>
            <p:ph idx="1"/>
          </p:nvPr>
        </p:nvSpPr>
        <p:spPr>
          <a:xfrm>
            <a:off x="457200" y="1143000"/>
            <a:ext cx="8229600" cy="5181600"/>
          </a:xfrm>
        </p:spPr>
        <p:txBody>
          <a:bodyPr>
            <a:normAutofit fontScale="92500" lnSpcReduction="20000"/>
          </a:bodyPr>
          <a:lstStyle/>
          <a:p>
            <a:r>
              <a:rPr lang="en-US" sz="2800" dirty="0">
                <a:latin typeface="Calibri" charset="0"/>
              </a:rPr>
              <a:t>Funded by BPA Columbia River Accords</a:t>
            </a:r>
          </a:p>
          <a:p>
            <a:r>
              <a:rPr lang="en-US" sz="2800" dirty="0">
                <a:latin typeface="Calibri" charset="0"/>
              </a:rPr>
              <a:t>Oregon Department of Fish and </a:t>
            </a:r>
            <a:r>
              <a:rPr lang="en-US" sz="2800" dirty="0" smtClean="0">
                <a:latin typeface="Calibri" charset="0"/>
              </a:rPr>
              <a:t>Wildlife</a:t>
            </a:r>
            <a:endParaRPr lang="en-US" sz="2800" dirty="0">
              <a:latin typeface="Calibri" charset="0"/>
            </a:endParaRPr>
          </a:p>
          <a:p>
            <a:r>
              <a:rPr lang="en-US" sz="2800" dirty="0" smtClean="0">
                <a:latin typeface="Calibri" charset="0"/>
              </a:rPr>
              <a:t>Farmer’s </a:t>
            </a:r>
            <a:r>
              <a:rPr lang="en-US" sz="2800" dirty="0">
                <a:latin typeface="Calibri" charset="0"/>
              </a:rPr>
              <a:t>Irrigation </a:t>
            </a:r>
            <a:r>
              <a:rPr lang="en-US" sz="2800" dirty="0" smtClean="0">
                <a:latin typeface="Calibri" charset="0"/>
              </a:rPr>
              <a:t>District</a:t>
            </a:r>
            <a:endParaRPr lang="en-US" sz="2800" dirty="0">
              <a:latin typeface="Calibri" charset="0"/>
            </a:endParaRPr>
          </a:p>
          <a:p>
            <a:r>
              <a:rPr lang="en-US" sz="2800" dirty="0">
                <a:latin typeface="Calibri" charset="0"/>
              </a:rPr>
              <a:t>U.S. Forest Service, Hood River District</a:t>
            </a:r>
          </a:p>
          <a:p>
            <a:r>
              <a:rPr lang="en-US" sz="2800" dirty="0">
                <a:latin typeface="Calibri" charset="0"/>
              </a:rPr>
              <a:t>Oregon Water Resources Department</a:t>
            </a:r>
          </a:p>
          <a:p>
            <a:r>
              <a:rPr lang="en-US" sz="2800" dirty="0">
                <a:latin typeface="Calibri" charset="0"/>
              </a:rPr>
              <a:t>Fifteenmile Watershed Council</a:t>
            </a:r>
          </a:p>
          <a:p>
            <a:r>
              <a:rPr lang="en-US" sz="2800" dirty="0">
                <a:latin typeface="Calibri" charset="0"/>
              </a:rPr>
              <a:t>Hood River Watershed Council</a:t>
            </a:r>
          </a:p>
          <a:p>
            <a:r>
              <a:rPr lang="en-US" sz="2800" dirty="0">
                <a:latin typeface="Calibri" charset="0"/>
              </a:rPr>
              <a:t>Private land owners</a:t>
            </a:r>
          </a:p>
          <a:p>
            <a:r>
              <a:rPr lang="en-US" sz="2800" dirty="0">
                <a:latin typeface="Calibri" charset="0"/>
              </a:rPr>
              <a:t>CRITFC Hagerman Lab </a:t>
            </a:r>
          </a:p>
          <a:p>
            <a:endParaRPr lang="en-US" dirty="0">
              <a:latin typeface="Calibri" charset="0"/>
            </a:endParaRPr>
          </a:p>
          <a:p>
            <a:endParaRPr lang="en-US" dirty="0">
              <a:latin typeface="Calibri" charset="0"/>
            </a:endParaRPr>
          </a:p>
          <a:p>
            <a:endParaRPr lang="en-US" dirty="0">
              <a:latin typeface="Calibri" charset="0"/>
            </a:endParaRPr>
          </a:p>
          <a:p>
            <a:endParaRPr lang="en-US" dirty="0">
              <a:latin typeface="Calibri" charset="0"/>
            </a:endParaRPr>
          </a:p>
        </p:txBody>
      </p:sp>
    </p:spTree>
    <p:extLst>
      <p:ext uri="{BB962C8B-B14F-4D97-AF65-F5344CB8AC3E}">
        <p14:creationId xmlns:p14="http://schemas.microsoft.com/office/powerpoint/2010/main" val="31049936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Vicinit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28600"/>
            <a:ext cx="5043488" cy="6408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304800"/>
            <a:ext cx="2438400" cy="461963"/>
          </a:xfrm>
          <a:prstGeom prst="rect">
            <a:avLst/>
          </a:prstGeom>
          <a:noFill/>
          <a:ln w="22225">
            <a:solidFill>
              <a:schemeClr val="tx1"/>
            </a:solidFill>
          </a:ln>
        </p:spPr>
        <p:txBody>
          <a:bodyPr>
            <a:spAutoFit/>
          </a:bodyPr>
          <a:lstStyle/>
          <a:p>
            <a:pPr algn="ctr">
              <a:defRPr/>
            </a:pPr>
            <a:r>
              <a:rPr lang="en-US" sz="2400" dirty="0">
                <a:latin typeface="+mn-lt"/>
                <a:ea typeface="MS PGothic" pitchFamily="34" charset="-128"/>
              </a:rPr>
              <a:t>Study Area </a:t>
            </a:r>
          </a:p>
        </p:txBody>
      </p:sp>
    </p:spTree>
    <p:extLst>
      <p:ext uri="{BB962C8B-B14F-4D97-AF65-F5344CB8AC3E}">
        <p14:creationId xmlns:p14="http://schemas.microsoft.com/office/powerpoint/2010/main" val="37373183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381000" y="228600"/>
            <a:ext cx="8229600" cy="762000"/>
          </a:xfrm>
        </p:spPr>
        <p:txBody>
          <a:bodyPr>
            <a:normAutofit fontScale="90000"/>
          </a:bodyPr>
          <a:lstStyle/>
          <a:p>
            <a:pPr algn="l" eaLnBrk="1" hangingPunct="1"/>
            <a:r>
              <a:rPr lang="en-US" dirty="0">
                <a:latin typeface="Calibri" charset="0"/>
              </a:rPr>
              <a:t>Hood </a:t>
            </a:r>
            <a:r>
              <a:rPr lang="en-US" dirty="0" smtClean="0">
                <a:latin typeface="Calibri" charset="0"/>
              </a:rPr>
              <a:t>River&amp;15mile- </a:t>
            </a:r>
            <a:r>
              <a:rPr lang="en-US" dirty="0">
                <a:latin typeface="Calibri" charset="0"/>
              </a:rPr>
              <a:t>Methods</a:t>
            </a:r>
          </a:p>
        </p:txBody>
      </p:sp>
      <p:sp>
        <p:nvSpPr>
          <p:cNvPr id="16387" name="Content Placeholder 1"/>
          <p:cNvSpPr>
            <a:spLocks noGrp="1"/>
          </p:cNvSpPr>
          <p:nvPr>
            <p:ph idx="1"/>
          </p:nvPr>
        </p:nvSpPr>
        <p:spPr>
          <a:xfrm>
            <a:off x="457200" y="1066800"/>
            <a:ext cx="8229600" cy="5410200"/>
          </a:xfrm>
        </p:spPr>
        <p:txBody>
          <a:bodyPr/>
          <a:lstStyle/>
          <a:p>
            <a:pPr eaLnBrk="1" hangingPunct="1">
              <a:buFont typeface="Wingdings 2" charset="0"/>
              <a:buNone/>
            </a:pPr>
            <a:r>
              <a:rPr lang="en-US" dirty="0" smtClean="0">
                <a:latin typeface="Calibri" charset="0"/>
              </a:rPr>
              <a:t>Larval Abundance </a:t>
            </a:r>
            <a:r>
              <a:rPr lang="en-US" dirty="0">
                <a:latin typeface="Calibri" charset="0"/>
              </a:rPr>
              <a:t>&amp; </a:t>
            </a:r>
            <a:r>
              <a:rPr lang="en-US" dirty="0" smtClean="0">
                <a:latin typeface="Calibri" charset="0"/>
              </a:rPr>
              <a:t>Distribution</a:t>
            </a:r>
          </a:p>
          <a:p>
            <a:pPr lvl="1">
              <a:buFont typeface="Arial"/>
              <a:buChar char="•"/>
            </a:pPr>
            <a:r>
              <a:rPr lang="en-US" sz="2400" dirty="0" smtClean="0">
                <a:latin typeface="Calibri" charset="0"/>
              </a:rPr>
              <a:t>Electrofishing  Surveys </a:t>
            </a:r>
          </a:p>
          <a:p>
            <a:pPr lvl="1">
              <a:buFont typeface="Arial"/>
              <a:buChar char="•"/>
            </a:pPr>
            <a:r>
              <a:rPr lang="en-US" sz="2400" dirty="0" smtClean="0">
                <a:latin typeface="Calibri" charset="0"/>
              </a:rPr>
              <a:t>Abundance Estimate </a:t>
            </a:r>
          </a:p>
          <a:p>
            <a:pPr eaLnBrk="1" hangingPunct="1">
              <a:buFont typeface="Wingdings 2" charset="0"/>
              <a:buNone/>
            </a:pPr>
            <a:r>
              <a:rPr lang="en-US" dirty="0" smtClean="0">
                <a:latin typeface="Calibri" charset="0"/>
              </a:rPr>
              <a:t>14 Operating Half Duplex Sites (HDX)</a:t>
            </a:r>
            <a:endParaRPr lang="en-US" dirty="0">
              <a:latin typeface="Calibri" charset="0"/>
            </a:endParaRPr>
          </a:p>
          <a:p>
            <a:pPr lvl="1">
              <a:buFont typeface="Arial"/>
              <a:buChar char="•"/>
            </a:pPr>
            <a:r>
              <a:rPr lang="en-US" sz="2400" dirty="0" smtClean="0">
                <a:latin typeface="Calibri" charset="0"/>
              </a:rPr>
              <a:t>Monitor Fish </a:t>
            </a:r>
            <a:r>
              <a:rPr lang="en-US" sz="2400" dirty="0">
                <a:latin typeface="Calibri" charset="0"/>
              </a:rPr>
              <a:t>M</a:t>
            </a:r>
            <a:r>
              <a:rPr lang="en-US" sz="2400" dirty="0" smtClean="0">
                <a:latin typeface="Calibri" charset="0"/>
              </a:rPr>
              <a:t>ovement</a:t>
            </a:r>
          </a:p>
          <a:p>
            <a:pPr eaLnBrk="1" hangingPunct="1">
              <a:buFont typeface="Wingdings 2" charset="0"/>
              <a:buNone/>
            </a:pPr>
            <a:r>
              <a:rPr lang="en-US" dirty="0" smtClean="0">
                <a:latin typeface="Calibri" charset="0"/>
              </a:rPr>
              <a:t>Creel/ Night Monitor 15mi </a:t>
            </a:r>
            <a:endParaRPr lang="en-US" dirty="0">
              <a:latin typeface="Calibri" charset="0"/>
            </a:endParaRPr>
          </a:p>
          <a:p>
            <a:pPr marL="457200" lvl="1" indent="0" eaLnBrk="1" hangingPunct="1">
              <a:buNone/>
            </a:pPr>
            <a:endParaRPr lang="en-US" dirty="0">
              <a:latin typeface="Calibri" charset="0"/>
            </a:endParaRPr>
          </a:p>
          <a:p>
            <a:pPr eaLnBrk="1" hangingPunct="1">
              <a:buFont typeface="Wingdings 2" charset="0"/>
              <a:buNone/>
            </a:pPr>
            <a:endParaRPr lang="en-US" dirty="0">
              <a:latin typeface="Calibri" charset="0"/>
            </a:endParaRPr>
          </a:p>
        </p:txBody>
      </p:sp>
    </p:spTree>
    <p:extLst>
      <p:ext uri="{BB962C8B-B14F-4D97-AF65-F5344CB8AC3E}">
        <p14:creationId xmlns:p14="http://schemas.microsoft.com/office/powerpoint/2010/main" val="19181437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p:cNvSpPr>
            <a:spLocks noGrp="1"/>
          </p:cNvSpPr>
          <p:nvPr>
            <p:ph type="title"/>
          </p:nvPr>
        </p:nvSpPr>
        <p:spPr>
          <a:xfrm>
            <a:off x="0" y="0"/>
            <a:ext cx="6858000" cy="914400"/>
          </a:xfrm>
        </p:spPr>
        <p:txBody>
          <a:bodyPr/>
          <a:lstStyle/>
          <a:p>
            <a:pPr algn="l" eaLnBrk="1" hangingPunct="1"/>
            <a:r>
              <a:rPr lang="en-US" sz="2800" dirty="0" err="1">
                <a:latin typeface="Calibri" charset="0"/>
              </a:rPr>
              <a:t>Powerdale</a:t>
            </a:r>
            <a:r>
              <a:rPr lang="en-US" sz="2800" dirty="0">
                <a:latin typeface="Calibri" charset="0"/>
              </a:rPr>
              <a:t> Dam 1923-2010</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79581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7454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5486400" cy="685800"/>
          </a:xfrm>
        </p:spPr>
        <p:txBody>
          <a:bodyPr rtlCol="0">
            <a:normAutofit fontScale="90000"/>
          </a:bodyPr>
          <a:lstStyle/>
          <a:p>
            <a:pPr algn="l" eaLnBrk="1" fontAlgn="auto" hangingPunct="1">
              <a:spcAft>
                <a:spcPts val="0"/>
              </a:spcAft>
              <a:defRPr/>
            </a:pPr>
            <a:r>
              <a:rPr lang="en-US" sz="4300" dirty="0" smtClean="0">
                <a:ea typeface="+mj-ea"/>
              </a:rPr>
              <a:t>H</a:t>
            </a:r>
            <a:r>
              <a:rPr sz="4300" dirty="0" smtClean="0">
                <a:ea typeface="+mj-ea"/>
              </a:rPr>
              <a:t>ood River </a:t>
            </a:r>
            <a:r>
              <a:rPr sz="4300" dirty="0" err="1" smtClean="0">
                <a:ea typeface="+mj-ea"/>
              </a:rPr>
              <a:t>Subbasin</a:t>
            </a:r>
            <a:endParaRPr sz="4300" dirty="0" smtClean="0">
              <a:ea typeface="+mj-ea"/>
            </a:endParaRPr>
          </a:p>
        </p:txBody>
      </p:sp>
      <p:pic>
        <p:nvPicPr>
          <p:cNvPr id="15363" name="Picture 4" descr="2009ammoH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5618163"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Connector 3"/>
          <p:cNvSpPr/>
          <p:nvPr/>
        </p:nvSpPr>
        <p:spPr>
          <a:xfrm>
            <a:off x="4648200" y="3429000"/>
            <a:ext cx="152400" cy="1524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496014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 descr="C:\Users\matt-f\AppData\Local\Microsoft\Windows\Temporary Internet Files\Content.Outlook\5WH6TGV9\HRlamDist09_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121275"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2"/>
          <p:cNvSpPr txBox="1">
            <a:spLocks noChangeArrowheads="1"/>
          </p:cNvSpPr>
          <p:nvPr/>
        </p:nvSpPr>
        <p:spPr bwMode="auto">
          <a:xfrm>
            <a:off x="457200" y="533400"/>
            <a:ext cx="4097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800"/>
              <a:t>Larval Distribution</a:t>
            </a:r>
          </a:p>
        </p:txBody>
      </p:sp>
    </p:spTree>
    <p:extLst>
      <p:ext uri="{BB962C8B-B14F-4D97-AF65-F5344CB8AC3E}">
        <p14:creationId xmlns:p14="http://schemas.microsoft.com/office/powerpoint/2010/main" val="38409511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2"/>
          <p:cNvSpPr>
            <a:spLocks noGrp="1"/>
          </p:cNvSpPr>
          <p:nvPr>
            <p:ph type="title"/>
          </p:nvPr>
        </p:nvSpPr>
        <p:spPr>
          <a:xfrm>
            <a:off x="0" y="0"/>
            <a:ext cx="8686800" cy="762000"/>
          </a:xfrm>
        </p:spPr>
        <p:txBody>
          <a:bodyPr>
            <a:normAutofit fontScale="90000"/>
          </a:bodyPr>
          <a:lstStyle/>
          <a:p>
            <a:pPr eaLnBrk="1" fontAlgn="auto" hangingPunct="1">
              <a:spcAft>
                <a:spcPts val="0"/>
              </a:spcAft>
              <a:defRPr/>
            </a:pPr>
            <a:r>
              <a:rPr lang="en-US" dirty="0" smtClean="0">
                <a:solidFill>
                  <a:schemeClr val="tx1"/>
                </a:solidFill>
                <a:ea typeface="+mj-ea"/>
                <a:cs typeface="+mj-cs"/>
              </a:rPr>
              <a:t>HDX Install January 2013</a:t>
            </a:r>
          </a:p>
        </p:txBody>
      </p:sp>
      <p:cxnSp>
        <p:nvCxnSpPr>
          <p:cNvPr id="7" name="Straight Arrow Connector 6"/>
          <p:cNvCxnSpPr/>
          <p:nvPr/>
        </p:nvCxnSpPr>
        <p:spPr>
          <a:xfrm flipV="1">
            <a:off x="3276600" y="3505200"/>
            <a:ext cx="0" cy="2286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581400" y="3429000"/>
            <a:ext cx="228600" cy="914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3" name="TextBox 4"/>
          <p:cNvSpPr txBox="1">
            <a:spLocks noChangeArrowheads="1"/>
          </p:cNvSpPr>
          <p:nvPr/>
        </p:nvSpPr>
        <p:spPr bwMode="auto">
          <a:xfrm>
            <a:off x="2895600" y="37338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b="1">
                <a:solidFill>
                  <a:schemeClr val="bg1"/>
                </a:solidFill>
              </a:rPr>
              <a:t>  160ft </a:t>
            </a:r>
          </a:p>
        </p:txBody>
      </p:sp>
      <p:cxnSp>
        <p:nvCxnSpPr>
          <p:cNvPr id="9" name="Straight Arrow Connector 8"/>
          <p:cNvCxnSpPr>
            <a:stCxn id="22533" idx="2"/>
          </p:cNvCxnSpPr>
          <p:nvPr/>
        </p:nvCxnSpPr>
        <p:spPr>
          <a:xfrm>
            <a:off x="3276600" y="4038600"/>
            <a:ext cx="0" cy="22542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5253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9"/>
          <p:cNvSpPr>
            <a:spLocks noGrp="1"/>
          </p:cNvSpPr>
          <p:nvPr>
            <p:ph type="title"/>
          </p:nvPr>
        </p:nvSpPr>
        <p:spPr>
          <a:xfrm>
            <a:off x="228600" y="228600"/>
            <a:ext cx="2438400" cy="715963"/>
          </a:xfrm>
        </p:spPr>
        <p:txBody>
          <a:bodyPr>
            <a:normAutofit fontScale="90000"/>
          </a:bodyPr>
          <a:lstStyle/>
          <a:p>
            <a:r>
              <a:rPr lang="en-US" sz="2400">
                <a:latin typeface="Calibri" charset="0"/>
              </a:rPr>
              <a:t>Distribution</a:t>
            </a:r>
            <a:r>
              <a:rPr lang="en-US" sz="2000">
                <a:latin typeface="Calibri" charset="0"/>
              </a:rPr>
              <a:t> </a:t>
            </a:r>
            <a:br>
              <a:rPr lang="en-US" sz="2000">
                <a:latin typeface="Calibri" charset="0"/>
              </a:rPr>
            </a:br>
            <a:endParaRPr lang="en-US" sz="2000">
              <a:latin typeface="Calibri" charset="0"/>
            </a:endParaRPr>
          </a:p>
        </p:txBody>
      </p:sp>
      <p:pic>
        <p:nvPicPr>
          <p:cNvPr id="20483" name="Picture 10" descr="C:\Users\matt-f\AppData\Local\Microsoft\Windows\Temporary Internet Files\Content.Outlook\5WH6TGV9\HRlamDist09_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28600"/>
            <a:ext cx="5121275"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p:cNvSpPr txBox="1">
            <a:spLocks noChangeArrowheads="1"/>
          </p:cNvSpPr>
          <p:nvPr/>
        </p:nvSpPr>
        <p:spPr bwMode="auto">
          <a:xfrm>
            <a:off x="0" y="1143000"/>
            <a:ext cx="2667000" cy="2554288"/>
          </a:xfrm>
          <a:prstGeom prst="rect">
            <a:avLst/>
          </a:prstGeom>
          <a:noFill/>
          <a:ln w="9525">
            <a:noFill/>
            <a:miter lim="800000"/>
            <a:headEnd/>
            <a:tailEnd/>
          </a:ln>
        </p:spPr>
        <p:txBody>
          <a:bodyPr>
            <a:spAutoFit/>
          </a:bodyPr>
          <a:lstStyle/>
          <a:p>
            <a:pPr>
              <a:defRPr/>
            </a:pPr>
            <a:r>
              <a:rPr lang="en-US" sz="2000" dirty="0">
                <a:latin typeface="+mn-lt"/>
                <a:ea typeface="MS PGothic" pitchFamily="34" charset="-128"/>
                <a:cs typeface="+mn-cs"/>
              </a:rPr>
              <a:t>2009 - </a:t>
            </a:r>
            <a:r>
              <a:rPr lang="en-US" sz="2000" dirty="0" err="1">
                <a:latin typeface="+mn-lt"/>
                <a:ea typeface="MS PGothic" pitchFamily="34" charset="-128"/>
                <a:cs typeface="+mn-cs"/>
              </a:rPr>
              <a:t>Rm</a:t>
            </a:r>
            <a:r>
              <a:rPr lang="en-US" sz="2000" dirty="0">
                <a:latin typeface="+mn-lt"/>
                <a:ea typeface="MS PGothic" pitchFamily="34" charset="-128"/>
                <a:cs typeface="+mn-cs"/>
              </a:rPr>
              <a:t> 3 </a:t>
            </a:r>
            <a:r>
              <a:rPr lang="en-US" sz="2000" dirty="0" err="1">
                <a:latin typeface="+mn-lt"/>
                <a:ea typeface="MS PGothic" pitchFamily="34" charset="-128"/>
                <a:cs typeface="+mn-cs"/>
              </a:rPr>
              <a:t>Mainstem</a:t>
            </a:r>
            <a:endParaRPr lang="en-US" sz="2000" dirty="0">
              <a:latin typeface="+mn-lt"/>
              <a:ea typeface="MS PGothic" pitchFamily="34" charset="-128"/>
              <a:cs typeface="+mn-cs"/>
            </a:endParaRPr>
          </a:p>
          <a:p>
            <a:pPr>
              <a:defRPr/>
            </a:pPr>
            <a:endParaRPr lang="en-US" sz="2000" dirty="0">
              <a:latin typeface="+mn-lt"/>
              <a:ea typeface="MS PGothic" pitchFamily="34" charset="-128"/>
              <a:cs typeface="+mn-cs"/>
            </a:endParaRPr>
          </a:p>
          <a:p>
            <a:pPr>
              <a:defRPr/>
            </a:pPr>
            <a:r>
              <a:rPr lang="en-US" sz="2000" dirty="0">
                <a:latin typeface="+mn-lt"/>
                <a:ea typeface="MS PGothic" pitchFamily="34" charset="-128"/>
                <a:cs typeface="+mn-cs"/>
              </a:rPr>
              <a:t>2012 - </a:t>
            </a:r>
            <a:r>
              <a:rPr lang="en-US" sz="2000" dirty="0" err="1">
                <a:latin typeface="+mn-lt"/>
                <a:ea typeface="MS PGothic" pitchFamily="34" charset="-128"/>
                <a:cs typeface="+mn-cs"/>
              </a:rPr>
              <a:t>Rm</a:t>
            </a:r>
            <a:r>
              <a:rPr lang="en-US" sz="2000" dirty="0">
                <a:latin typeface="+mn-lt"/>
                <a:ea typeface="MS PGothic" pitchFamily="34" charset="-128"/>
                <a:cs typeface="+mn-cs"/>
              </a:rPr>
              <a:t> 2 E. Fork</a:t>
            </a:r>
          </a:p>
          <a:p>
            <a:pPr>
              <a:defRPr/>
            </a:pPr>
            <a:endParaRPr lang="en-US" sz="2000" dirty="0">
              <a:latin typeface="+mn-lt"/>
              <a:ea typeface="MS PGothic" pitchFamily="34" charset="-128"/>
              <a:cs typeface="+mn-cs"/>
            </a:endParaRPr>
          </a:p>
          <a:p>
            <a:pPr>
              <a:defRPr/>
            </a:pPr>
            <a:r>
              <a:rPr lang="en-US" sz="2000" dirty="0">
                <a:latin typeface="+mn-lt"/>
                <a:ea typeface="MS PGothic" pitchFamily="34" charset="-128"/>
                <a:cs typeface="+mn-cs"/>
              </a:rPr>
              <a:t>2013 - </a:t>
            </a:r>
            <a:r>
              <a:rPr lang="en-US" sz="2000" dirty="0" err="1">
                <a:latin typeface="+mn-lt"/>
                <a:ea typeface="MS PGothic" pitchFamily="34" charset="-128"/>
                <a:cs typeface="+mn-cs"/>
              </a:rPr>
              <a:t>Rm</a:t>
            </a:r>
            <a:r>
              <a:rPr lang="en-US" sz="2000" dirty="0">
                <a:latin typeface="+mn-lt"/>
                <a:ea typeface="MS PGothic" pitchFamily="34" charset="-128"/>
                <a:cs typeface="+mn-cs"/>
              </a:rPr>
              <a:t> 3 E. Fork</a:t>
            </a:r>
          </a:p>
          <a:p>
            <a:pPr>
              <a:defRPr/>
            </a:pPr>
            <a:endParaRPr lang="en-US" sz="2000" dirty="0">
              <a:latin typeface="+mn-lt"/>
              <a:ea typeface="MS PGothic" pitchFamily="34" charset="-128"/>
              <a:cs typeface="+mn-cs"/>
            </a:endParaRPr>
          </a:p>
          <a:p>
            <a:pPr>
              <a:defRPr/>
            </a:pPr>
            <a:r>
              <a:rPr lang="en-US" sz="2000" dirty="0">
                <a:latin typeface="+mn-lt"/>
                <a:ea typeface="MS PGothic" pitchFamily="34" charset="-128"/>
                <a:cs typeface="+mn-cs"/>
              </a:rPr>
              <a:t>approximately 12 </a:t>
            </a:r>
            <a:r>
              <a:rPr lang="en-US" sz="2000" dirty="0" err="1">
                <a:latin typeface="+mn-lt"/>
                <a:ea typeface="MS PGothic" pitchFamily="34" charset="-128"/>
                <a:cs typeface="+mn-cs"/>
              </a:rPr>
              <a:t>Rm</a:t>
            </a:r>
            <a:r>
              <a:rPr lang="en-US" sz="2000" dirty="0">
                <a:latin typeface="+mn-lt"/>
                <a:ea typeface="MS PGothic" pitchFamily="34" charset="-128"/>
                <a:cs typeface="+mn-cs"/>
              </a:rPr>
              <a:t> </a:t>
            </a:r>
          </a:p>
          <a:p>
            <a:pPr>
              <a:defRPr/>
            </a:pPr>
            <a:r>
              <a:rPr lang="en-US" sz="2000" dirty="0">
                <a:latin typeface="+mn-lt"/>
                <a:ea typeface="MS PGothic" pitchFamily="34" charset="-128"/>
                <a:cs typeface="+mn-cs"/>
              </a:rPr>
              <a:t>newly seeded habitat</a:t>
            </a:r>
          </a:p>
        </p:txBody>
      </p:sp>
      <p:pic>
        <p:nvPicPr>
          <p:cNvPr id="5" name="Picture 2" descr="HoodAntennaHDX_7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08753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Sadd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692</TotalTime>
  <Words>567</Words>
  <Application>Microsoft Macintosh PowerPoint</Application>
  <PresentationFormat>On-screen Show (4:3)</PresentationFormat>
  <Paragraphs>141</Paragraphs>
  <Slides>21</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Saddle</vt:lpstr>
      <vt:lpstr>Acrobat Document</vt:lpstr>
      <vt:lpstr>Early Progress on  Fifteenmile Creek and Hood River Lamprey Projects</vt:lpstr>
      <vt:lpstr>Overview</vt:lpstr>
      <vt:lpstr>PowerPoint Presentation</vt:lpstr>
      <vt:lpstr>Hood River&amp;15mile- Methods</vt:lpstr>
      <vt:lpstr>Powerdale Dam 1923-2010</vt:lpstr>
      <vt:lpstr>Hood River Subbasin</vt:lpstr>
      <vt:lpstr>PowerPoint Presentation</vt:lpstr>
      <vt:lpstr>HDX Install January 2013</vt:lpstr>
      <vt:lpstr>Distribution  </vt:lpstr>
      <vt:lpstr>E. Fork and Tucker Park HDX Sites  </vt:lpstr>
      <vt:lpstr>Hood River- Results</vt:lpstr>
      <vt:lpstr>HDX Interrogation Sites </vt:lpstr>
      <vt:lpstr>HDX Interrogation Sites </vt:lpstr>
      <vt:lpstr>PowerPoint Presentation</vt:lpstr>
      <vt:lpstr>PowerPoint Presentation</vt:lpstr>
      <vt:lpstr>PowerPoint Presentation</vt:lpstr>
      <vt:lpstr>Fifteenmile Abundance and BON counts 2011-2014</vt:lpstr>
      <vt:lpstr>Individual Detections 2013-2014</vt:lpstr>
      <vt:lpstr>Larval Distribution 2012-2014   </vt:lpstr>
      <vt:lpstr>Fifteenmile-Results </vt:lpstr>
      <vt:lpstr>Research partners - acknowledgements</vt:lpstr>
    </vt:vector>
  </TitlesOfParts>
  <Company>CTWS-Fisheries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Recolonization of Lamprey in Hood River and Monitoring Fifteenmile Creek </dc:title>
  <dc:creator>Andrew Wildbill</dc:creator>
  <cp:lastModifiedBy>Andrew Wildbill</cp:lastModifiedBy>
  <cp:revision>28</cp:revision>
  <dcterms:created xsi:type="dcterms:W3CDTF">2014-03-25T06:47:08Z</dcterms:created>
  <dcterms:modified xsi:type="dcterms:W3CDTF">2015-04-22T21:45:40Z</dcterms:modified>
</cp:coreProperties>
</file>