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48" r:id="rId5"/>
  </p:sldMasterIdLst>
  <p:notesMasterIdLst>
    <p:notesMasterId r:id="rId22"/>
  </p:notesMasterIdLst>
  <p:handoutMasterIdLst>
    <p:handoutMasterId r:id="rId23"/>
  </p:handoutMasterIdLst>
  <p:sldIdLst>
    <p:sldId id="556" r:id="rId6"/>
    <p:sldId id="557" r:id="rId7"/>
    <p:sldId id="560" r:id="rId8"/>
    <p:sldId id="561" r:id="rId9"/>
    <p:sldId id="562" r:id="rId10"/>
    <p:sldId id="564" r:id="rId11"/>
    <p:sldId id="565" r:id="rId12"/>
    <p:sldId id="566" r:id="rId13"/>
    <p:sldId id="563" r:id="rId14"/>
    <p:sldId id="567" r:id="rId15"/>
    <p:sldId id="568" r:id="rId16"/>
    <p:sldId id="569" r:id="rId17"/>
    <p:sldId id="570" r:id="rId18"/>
    <p:sldId id="571" r:id="rId19"/>
    <p:sldId id="572" r:id="rId20"/>
    <p:sldId id="573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6PA9ELW" initials="G" lastIdx="4" clrIdx="0"/>
  <p:cmAuthor id="1" name="Maggie Oldham" initials="MEO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476"/>
    <a:srgbClr val="FCAE3B"/>
    <a:srgbClr val="7EA6C1"/>
    <a:srgbClr val="000000"/>
    <a:srgbClr val="539CAD"/>
    <a:srgbClr val="62AA56"/>
    <a:srgbClr val="C39001"/>
    <a:srgbClr val="A5C1C0"/>
    <a:srgbClr val="B9D8B0"/>
    <a:srgbClr val="8D7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79886" autoAdjust="0"/>
  </p:normalViewPr>
  <p:slideViewPr>
    <p:cSldViewPr snapToGrid="0">
      <p:cViewPr varScale="1">
        <p:scale>
          <a:sx n="117" d="100"/>
          <a:sy n="117" d="100"/>
        </p:scale>
        <p:origin x="120" y="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67"/>
    </p:cViewPr>
  </p:sorterViewPr>
  <p:notesViewPr>
    <p:cSldViewPr snapToGrid="0">
      <p:cViewPr varScale="1">
        <p:scale>
          <a:sx n="76" d="100"/>
          <a:sy n="76" d="100"/>
        </p:scale>
        <p:origin x="2885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r">
              <a:defRPr sz="1200"/>
            </a:lvl1pPr>
          </a:lstStyle>
          <a:p>
            <a:fld id="{0C953B36-61FE-44DF-96B5-4B2B9D66F47C}" type="datetimeFigureOut">
              <a:rPr lang="en-US" smtClean="0"/>
              <a:pPr/>
              <a:t>8/25/2017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r">
              <a:defRPr sz="1200"/>
            </a:lvl1pPr>
          </a:lstStyle>
          <a:p>
            <a:fld id="{0DFBBE6D-6D8B-4904-A720-30DED72FFF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07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r">
              <a:defRPr sz="1200"/>
            </a:lvl1pPr>
          </a:lstStyle>
          <a:p>
            <a:fld id="{C04728E6-AD04-44CB-8CED-AAB2465D099D}" type="datetimeFigureOut">
              <a:rPr lang="en-US" smtClean="0"/>
              <a:pPr/>
              <a:t>8/25/2017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4" tIns="46577" rIns="93154" bIns="465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4" tIns="46577" rIns="93154" bIns="465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r">
              <a:defRPr sz="1200"/>
            </a:lvl1pPr>
          </a:lstStyle>
          <a:p>
            <a:fld id="{C13EF162-95D0-42FB-9D8D-7153835C2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7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161-6571-48D5-A810-24214B6DB13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87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11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53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12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23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13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98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427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427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427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427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427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427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427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427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45C633-4A1E-423C-977D-A10FDDE61156}" type="slidenum">
              <a:rPr lang="en-US" b="0"/>
              <a:pPr eaLnBrk="1" hangingPunct="1"/>
              <a:t>15</a:t>
            </a:fld>
            <a:endParaRPr lang="en-US" b="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27038" y="525463"/>
            <a:ext cx="7737476" cy="43529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751" y="5028575"/>
            <a:ext cx="5831167" cy="3679178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4199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427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427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427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427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427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427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427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427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13ECAC-D430-431B-8D20-FC48AFB7486F}" type="slidenum">
              <a:rPr lang="en-US" altLang="en-US" b="0"/>
              <a:pPr eaLnBrk="1" hangingPunct="1"/>
              <a:t>16</a:t>
            </a:fld>
            <a:endParaRPr lang="en-US" altLang="en-US" b="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27038" y="525463"/>
            <a:ext cx="7737476" cy="43529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751" y="5028575"/>
            <a:ext cx="5831167" cy="36791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063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30603-68E8-4A43-9F73-89EB69878AA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6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4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1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5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1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6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5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7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2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8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09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9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6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10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6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39898-7CE0-4FD9-80A1-689901D0DB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0273" y="165788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3" y="3200408"/>
            <a:ext cx="10972799" cy="1562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66883" cy="2552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928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Whit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8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Dark Gra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0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39898-7CE0-4FD9-80A1-689901D0DB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0273" y="165788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ounded Rectangle 8"/>
          <p:cNvSpPr/>
          <p:nvPr userDrawn="1"/>
        </p:nvSpPr>
        <p:spPr>
          <a:xfrm>
            <a:off x="270273" y="161934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72801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6248400" y="1447564"/>
            <a:ext cx="5334000" cy="3734036"/>
          </a:xfrm>
          <a:prstGeom prst="roundRect">
            <a:avLst>
              <a:gd name="adj" fmla="val 6491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3" y="3200408"/>
            <a:ext cx="5289609" cy="1562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637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F32805-1D6C-415A-8D24-370591427792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6316-0CC8-4273-BF77-C5689341C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0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F32805-1D6C-415A-8D24-370591427792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6316-0CC8-4273-BF77-C5689341C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4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F32805-1D6C-415A-8D24-370591427792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6316-0CC8-4273-BF77-C5689341C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8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9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1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3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5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286001"/>
            <a:ext cx="1117600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2025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6400" y="3687764"/>
            <a:ext cx="11176000" cy="854075"/>
          </a:xfrm>
        </p:spPr>
        <p:txBody>
          <a:bodyPr/>
          <a:lstStyle>
            <a:lvl1pPr marL="0" indent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1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tif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0"/>
            <a:ext cx="1218565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017" y="5655966"/>
            <a:ext cx="828311" cy="1054717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46186" y="6356359"/>
            <a:ext cx="977900" cy="365125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bg1"/>
                </a:solidFill>
              </a:defRPr>
            </a:lvl1pPr>
          </a:lstStyle>
          <a:p>
            <a:fld id="{53DD4697-2CFA-4649-AD6E-2F56B6CE69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66883" cy="2552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609601" y="3200400"/>
            <a:ext cx="10966883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679701" y="1707600"/>
            <a:ext cx="745067" cy="55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217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217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217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40669" y="1707600"/>
            <a:ext cx="745067" cy="558800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200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200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200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7773" y="2394599"/>
            <a:ext cx="742951" cy="5588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255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18739" y="2394599"/>
            <a:ext cx="742951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0</a:t>
            </a:r>
          </a:p>
          <a:p>
            <a:pPr algn="ctr">
              <a:defRPr/>
            </a:pPr>
            <a:r>
              <a:rPr lang="en-US" sz="563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79701" y="2394599"/>
            <a:ext cx="745067" cy="55880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163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163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163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0669" y="2394599"/>
            <a:ext cx="745067" cy="558800"/>
          </a:xfrm>
          <a:prstGeom prst="rect">
            <a:avLst/>
          </a:prstGeom>
          <a:solidFill>
            <a:srgbClr val="83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131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132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122</a:t>
            </a:r>
            <a:endParaRPr lang="en-US" sz="563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01633" y="2394599"/>
            <a:ext cx="745067" cy="558800"/>
          </a:xfrm>
          <a:prstGeom prst="rect">
            <a:avLst/>
          </a:prstGeom>
          <a:solidFill>
            <a:srgbClr val="EF4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239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65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53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62601" y="2394599"/>
            <a:ext cx="745067" cy="558800"/>
          </a:xfrm>
          <a:prstGeom prst="rect">
            <a:avLst/>
          </a:prstGeom>
          <a:solidFill>
            <a:srgbClr val="6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135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120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3568" y="2394599"/>
            <a:ext cx="745067" cy="558800"/>
          </a:xfrm>
          <a:prstGeom prst="rect">
            <a:avLst/>
          </a:prstGeom>
          <a:solidFill>
            <a:srgbClr val="705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92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56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84533" y="2394599"/>
            <a:ext cx="745067" cy="558800"/>
          </a:xfrm>
          <a:prstGeom prst="rect">
            <a:avLst/>
          </a:prstGeom>
          <a:solidFill>
            <a:srgbClr val="3E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62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102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130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45501" y="2394599"/>
            <a:ext cx="745067" cy="558800"/>
          </a:xfrm>
          <a:prstGeom prst="rect">
            <a:avLst/>
          </a:prstGeom>
          <a:solidFill>
            <a:srgbClr val="663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102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56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48</a:t>
            </a:r>
            <a:endParaRPr lang="en-US" sz="563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06469" y="2394599"/>
            <a:ext cx="745067" cy="558800"/>
          </a:xfrm>
          <a:prstGeom prst="rect">
            <a:avLst/>
          </a:prstGeom>
          <a:solidFill>
            <a:srgbClr val="827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130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120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111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18733" y="1707600"/>
            <a:ext cx="745067" cy="558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237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62601" y="1707600"/>
            <a:ext cx="745067" cy="558800"/>
          </a:xfrm>
          <a:prstGeom prst="rect">
            <a:avLst/>
          </a:prstGeom>
          <a:solidFill>
            <a:srgbClr val="50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80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119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27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523568" y="1707600"/>
            <a:ext cx="745067" cy="558800"/>
          </a:xfrm>
          <a:prstGeom prst="rect">
            <a:avLst/>
          </a:prstGeom>
          <a:solidFill>
            <a:srgbClr val="FCA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174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.59</a:t>
            </a:r>
            <a:endParaRPr lang="en-US" sz="563" dirty="0">
              <a:solidFill>
                <a:schemeClr val="tx1"/>
              </a:solidFill>
            </a:endParaRPr>
          </a:p>
        </p:txBody>
      </p:sp>
      <p:pic>
        <p:nvPicPr>
          <p:cNvPr id="58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09" y="5619575"/>
            <a:ext cx="1385371" cy="1117093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7484533" y="1707600"/>
            <a:ext cx="745067" cy="558800"/>
          </a:xfrm>
          <a:prstGeom prst="rect">
            <a:avLst/>
          </a:prstGeom>
          <a:solidFill>
            <a:srgbClr val="532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83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36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118</a:t>
            </a:r>
            <a:endParaRPr lang="en-US" sz="563" dirty="0">
              <a:solidFill>
                <a:schemeClr val="bg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66"/>
          <a:stretch/>
        </p:blipFill>
        <p:spPr>
          <a:xfrm>
            <a:off x="9372600" y="6645349"/>
            <a:ext cx="1191192" cy="1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806" r:id="rId2"/>
    <p:sldLayoutId id="2147483807" r:id="rId3"/>
    <p:sldLayoutId id="2147483808" r:id="rId4"/>
    <p:sldLayoutId id="214748380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4350" rtl="0" eaLnBrk="1" latinLnBrk="0" hangingPunct="1">
        <a:lnSpc>
          <a:spcPct val="100000"/>
        </a:lnSpc>
        <a:spcBef>
          <a:spcPct val="0"/>
        </a:spcBef>
        <a:buNone/>
        <a:defRPr sz="30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5ACBF0"/>
          </p15:clr>
        </p15:guide>
        <p15:guide id="2" pos="12971" userDrawn="1">
          <p15:clr>
            <a:srgbClr val="5ACBF0"/>
          </p15:clr>
        </p15:guide>
        <p15:guide id="3" pos="7296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5542" y="165467"/>
            <a:ext cx="11716335" cy="6545212"/>
          </a:xfrm>
          <a:prstGeom prst="roundRect">
            <a:avLst>
              <a:gd name="adj" fmla="val 2258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38"/>
            <a:ext cx="11176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slide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1233932"/>
            <a:ext cx="11176000" cy="47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3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017" y="5655966"/>
            <a:ext cx="828311" cy="1054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09" y="5619575"/>
            <a:ext cx="1385371" cy="1117093"/>
          </a:xfrm>
          <a:prstGeom prst="rect">
            <a:avLst/>
          </a:prstGeom>
        </p:spPr>
      </p:pic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356651" y="5720316"/>
            <a:ext cx="1307805" cy="95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59" y="5677786"/>
            <a:ext cx="1092412" cy="9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3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64" r:id="rId4"/>
    <p:sldLayoutId id="2147483769" r:id="rId5"/>
    <p:sldLayoutId id="2147483770" r:id="rId6"/>
    <p:sldLayoutId id="214748377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92881" indent="-192881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89322" indent="-160735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514350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771525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1028700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96" userDrawn="1">
          <p15:clr>
            <a:srgbClr val="5ACBF0"/>
          </p15:clr>
        </p15:guide>
        <p15:guide id="2" pos="12971" userDrawn="1">
          <p15:clr>
            <a:srgbClr val="5ACBF0"/>
          </p15:clr>
        </p15:guide>
        <p15:guide id="3" pos="256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419099"/>
            <a:ext cx="3682041" cy="332014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Temperature Modeling of Proposed Floating Screen Structure (FSS) at </a:t>
            </a:r>
            <a:r>
              <a:rPr lang="en-US" sz="2800" dirty="0"/>
              <a:t>Detroit Dam </a:t>
            </a:r>
            <a:endParaRPr lang="en-US" dirty="0"/>
          </a:p>
        </p:txBody>
      </p:sp>
      <p:pic>
        <p:nvPicPr>
          <p:cNvPr id="8" name="Picture 6" descr="C:\Documents and Settings\g2oddklb\Local Settings\Temporary Internet Files\Content.Word\Detroit Dam interior view 1953 dra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42" y="919251"/>
            <a:ext cx="7284842" cy="427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79" y="2841892"/>
            <a:ext cx="3413050" cy="23554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9893" y="3368536"/>
            <a:ext cx="10972799" cy="1562099"/>
          </a:xfrm>
        </p:spPr>
        <p:txBody>
          <a:bodyPr/>
          <a:lstStyle/>
          <a:p>
            <a:r>
              <a:rPr lang="it-IT" dirty="0"/>
              <a:t>Norman Buccola</a:t>
            </a:r>
          </a:p>
          <a:p>
            <a:r>
              <a:rPr lang="it-IT" dirty="0" smtClean="0"/>
              <a:t>September 5, </a:t>
            </a:r>
            <a:r>
              <a:rPr lang="it-IT" dirty="0"/>
              <a:t>2017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99516" y="4935726"/>
            <a:ext cx="10262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</a:rPr>
              <a:t>Source: USACE</a:t>
            </a:r>
          </a:p>
        </p:txBody>
      </p:sp>
    </p:spTree>
    <p:extLst>
      <p:ext uri="{BB962C8B-B14F-4D97-AF65-F5344CB8AC3E}">
        <p14:creationId xmlns:p14="http://schemas.microsoft.com/office/powerpoint/2010/main" val="55857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44901" y="725036"/>
            <a:ext cx="11176000" cy="47180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Accumulated </a:t>
            </a:r>
            <a:r>
              <a:rPr lang="en-US" sz="2000" dirty="0"/>
              <a:t>Thermal Unit calculations begin on Sep 20 </a:t>
            </a:r>
            <a:endParaRPr lang="en-US" sz="2000" dirty="0" smtClean="0"/>
          </a:p>
          <a:p>
            <a:pPr lvl="1"/>
            <a:r>
              <a:rPr lang="en-US" sz="1600" dirty="0" smtClean="0"/>
              <a:t>(</a:t>
            </a:r>
            <a:r>
              <a:rPr lang="en-US" sz="1600" dirty="0"/>
              <a:t>day in which 17,500 °F degree-days is achieved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Results range from Feb-8 to Mar-21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7B346D-0559-4EFD-BB92-D717517AFEE0}" type="slidenum">
              <a:rPr lang="en-US" smtClean="0"/>
              <a:t>10</a:t>
            </a:fld>
            <a:endParaRPr lang="en-US" dirty="0"/>
          </a:p>
        </p:txBody>
      </p:sp>
      <p:sp>
        <p:nvSpPr>
          <p:cNvPr id="72" name="Title 5"/>
          <p:cNvSpPr txBox="1">
            <a:spLocks/>
          </p:cNvSpPr>
          <p:nvPr/>
        </p:nvSpPr>
        <p:spPr>
          <a:xfrm>
            <a:off x="1970314" y="23263"/>
            <a:ext cx="8305800" cy="615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Incubation period emergence day summary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92" y="1621720"/>
            <a:ext cx="8204556" cy="4924693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444901" y="6339769"/>
            <a:ext cx="2179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Preliminary results</a:t>
            </a:r>
            <a:endParaRPr lang="en-US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016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7B346D-0559-4EFD-BB92-D717517AFEE0}" type="slidenum">
              <a:rPr lang="en-US" smtClean="0"/>
              <a:t>11</a:t>
            </a:fld>
            <a:endParaRPr lang="en-US" dirty="0"/>
          </a:p>
        </p:txBody>
      </p:sp>
      <p:sp>
        <p:nvSpPr>
          <p:cNvPr id="72" name="Title 5"/>
          <p:cNvSpPr txBox="1">
            <a:spLocks/>
          </p:cNvSpPr>
          <p:nvPr/>
        </p:nvSpPr>
        <p:spPr>
          <a:xfrm>
            <a:off x="1970314" y="23263"/>
            <a:ext cx="8305800" cy="615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Incubation period emergence day summary</a:t>
            </a:r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411437" y="1546075"/>
            <a:ext cx="7809566" cy="4879731"/>
            <a:chOff x="1168" y="887"/>
            <a:chExt cx="5475" cy="3421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079" y="1163"/>
              <a:ext cx="3564" cy="314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079" y="1163"/>
              <a:ext cx="1778" cy="3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079" y="1478"/>
              <a:ext cx="1778" cy="314"/>
            </a:xfrm>
            <a:prstGeom prst="rect">
              <a:avLst/>
            </a:prstGeom>
            <a:solidFill>
              <a:srgbClr val="FBE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079" y="1478"/>
              <a:ext cx="1778" cy="31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079" y="1792"/>
              <a:ext cx="1778" cy="3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079" y="2107"/>
              <a:ext cx="1778" cy="31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079" y="2421"/>
              <a:ext cx="1778" cy="31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079" y="2735"/>
              <a:ext cx="1778" cy="3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079" y="3050"/>
              <a:ext cx="1778" cy="314"/>
            </a:xfrm>
            <a:prstGeom prst="rect">
              <a:avLst/>
            </a:prstGeom>
            <a:solidFill>
              <a:srgbClr val="FD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079" y="3050"/>
              <a:ext cx="1778" cy="31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079" y="3364"/>
              <a:ext cx="1778" cy="3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079" y="3679"/>
              <a:ext cx="1778" cy="31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079" y="3993"/>
              <a:ext cx="1778" cy="3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857" y="1163"/>
              <a:ext cx="1786" cy="3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857" y="1478"/>
              <a:ext cx="1786" cy="314"/>
            </a:xfrm>
            <a:prstGeom prst="rect">
              <a:avLst/>
            </a:prstGeom>
            <a:solidFill>
              <a:srgbClr val="F0B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857" y="1478"/>
              <a:ext cx="1786" cy="31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" name="Rectangle 31"/>
            <p:cNvSpPr>
              <a:spLocks noChangeArrowheads="1"/>
            </p:cNvSpPr>
            <p:nvPr/>
          </p:nvSpPr>
          <p:spPr bwMode="auto">
            <a:xfrm>
              <a:off x="4857" y="1792"/>
              <a:ext cx="1786" cy="3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" name="Rectangle 33"/>
            <p:cNvSpPr>
              <a:spLocks noChangeArrowheads="1"/>
            </p:cNvSpPr>
            <p:nvPr/>
          </p:nvSpPr>
          <p:spPr bwMode="auto">
            <a:xfrm>
              <a:off x="4857" y="2107"/>
              <a:ext cx="1786" cy="31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" name="Rectangle 35"/>
            <p:cNvSpPr>
              <a:spLocks noChangeArrowheads="1"/>
            </p:cNvSpPr>
            <p:nvPr/>
          </p:nvSpPr>
          <p:spPr bwMode="auto">
            <a:xfrm>
              <a:off x="4857" y="2421"/>
              <a:ext cx="1786" cy="31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Rectangle 37"/>
            <p:cNvSpPr>
              <a:spLocks noChangeArrowheads="1"/>
            </p:cNvSpPr>
            <p:nvPr/>
          </p:nvSpPr>
          <p:spPr bwMode="auto">
            <a:xfrm>
              <a:off x="4857" y="2735"/>
              <a:ext cx="1786" cy="3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Rectangle 38"/>
            <p:cNvSpPr>
              <a:spLocks noChangeArrowheads="1"/>
            </p:cNvSpPr>
            <p:nvPr/>
          </p:nvSpPr>
          <p:spPr bwMode="auto">
            <a:xfrm>
              <a:off x="4857" y="3050"/>
              <a:ext cx="1786" cy="314"/>
            </a:xfrm>
            <a:prstGeom prst="rect">
              <a:avLst/>
            </a:prstGeom>
            <a:solidFill>
              <a:srgbClr val="F5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Rectangle 39"/>
            <p:cNvSpPr>
              <a:spLocks noChangeArrowheads="1"/>
            </p:cNvSpPr>
            <p:nvPr/>
          </p:nvSpPr>
          <p:spPr bwMode="auto">
            <a:xfrm>
              <a:off x="4857" y="3050"/>
              <a:ext cx="1786" cy="31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Rectangle 41"/>
            <p:cNvSpPr>
              <a:spLocks noChangeArrowheads="1"/>
            </p:cNvSpPr>
            <p:nvPr/>
          </p:nvSpPr>
          <p:spPr bwMode="auto">
            <a:xfrm>
              <a:off x="4857" y="3364"/>
              <a:ext cx="1786" cy="3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Rectangle 43"/>
            <p:cNvSpPr>
              <a:spLocks noChangeArrowheads="1"/>
            </p:cNvSpPr>
            <p:nvPr/>
          </p:nvSpPr>
          <p:spPr bwMode="auto">
            <a:xfrm>
              <a:off x="4857" y="3679"/>
              <a:ext cx="1786" cy="31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Rectangle 45"/>
            <p:cNvSpPr>
              <a:spLocks noChangeArrowheads="1"/>
            </p:cNvSpPr>
            <p:nvPr/>
          </p:nvSpPr>
          <p:spPr bwMode="auto">
            <a:xfrm>
              <a:off x="4857" y="3993"/>
              <a:ext cx="1786" cy="3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Rectangle 47"/>
            <p:cNvSpPr>
              <a:spLocks noChangeArrowheads="1"/>
            </p:cNvSpPr>
            <p:nvPr/>
          </p:nvSpPr>
          <p:spPr bwMode="auto">
            <a:xfrm>
              <a:off x="3745" y="1535"/>
              <a:ext cx="44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8" name="Rectangle 52"/>
            <p:cNvSpPr>
              <a:spLocks noChangeArrowheads="1"/>
            </p:cNvSpPr>
            <p:nvPr/>
          </p:nvSpPr>
          <p:spPr bwMode="auto">
            <a:xfrm>
              <a:off x="3745" y="3107"/>
              <a:ext cx="44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445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23" name="Rectangle 57"/>
            <p:cNvSpPr>
              <a:spLocks noChangeArrowheads="1"/>
            </p:cNvSpPr>
            <p:nvPr/>
          </p:nvSpPr>
          <p:spPr bwMode="auto">
            <a:xfrm>
              <a:off x="5530" y="1535"/>
              <a:ext cx="44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530" y="3107"/>
              <a:ext cx="44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419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3673" y="887"/>
              <a:ext cx="58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coolwet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5505" y="887"/>
              <a:ext cx="49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hotdry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1664" y="3132"/>
              <a:ext cx="128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PreDam 1000Min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1168" y="1560"/>
              <a:ext cx="178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2017OpsTarget 1000Min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069431" y="615764"/>
            <a:ext cx="97869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92881" indent="-192881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289322" indent="-160735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–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14350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771525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028700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Accumulated Thermal Unit calculations begin on Sep 20 </a:t>
            </a:r>
          </a:p>
          <a:p>
            <a:pPr lvl="1"/>
            <a:r>
              <a:rPr lang="en-US" sz="1600" smtClean="0"/>
              <a:t>(day in which 17,500 °F degree-days is achieved)</a:t>
            </a:r>
          </a:p>
          <a:p>
            <a:pPr lvl="1"/>
            <a:r>
              <a:rPr lang="en-US" sz="1600" smtClean="0"/>
              <a:t>Results range from Feb-8 to Mar-21</a:t>
            </a:r>
            <a:endParaRPr lang="en-US" sz="2000" dirty="0"/>
          </a:p>
        </p:txBody>
      </p:sp>
      <p:sp>
        <p:nvSpPr>
          <p:cNvPr id="40" name="TextBox 3"/>
          <p:cNvSpPr txBox="1"/>
          <p:nvPr/>
        </p:nvSpPr>
        <p:spPr>
          <a:xfrm>
            <a:off x="444901" y="6339769"/>
            <a:ext cx="2179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Preliminary results</a:t>
            </a:r>
            <a:endParaRPr lang="en-US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709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7B346D-0559-4EFD-BB92-D717517AFEE0}" type="slidenum">
              <a:rPr lang="en-US" smtClean="0"/>
              <a:t>12</a:t>
            </a:fld>
            <a:endParaRPr lang="en-US" dirty="0"/>
          </a:p>
        </p:txBody>
      </p:sp>
      <p:sp>
        <p:nvSpPr>
          <p:cNvPr id="67" name="Title 5"/>
          <p:cNvSpPr txBox="1">
            <a:spLocks/>
          </p:cNvSpPr>
          <p:nvPr/>
        </p:nvSpPr>
        <p:spPr>
          <a:xfrm>
            <a:off x="850230" y="88231"/>
            <a:ext cx="10625441" cy="1138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Rearing period summary </a:t>
            </a:r>
          </a:p>
          <a:p>
            <a:r>
              <a:rPr lang="en-US" sz="1800" dirty="0" smtClean="0"/>
              <a:t>Percent time between 57.1 </a:t>
            </a:r>
            <a:r>
              <a:rPr lang="en-US" sz="1800" dirty="0"/>
              <a:t>°F (14.0 °C) </a:t>
            </a:r>
            <a:r>
              <a:rPr lang="en-US" sz="1800" dirty="0" smtClean="0"/>
              <a:t>and 60.8 </a:t>
            </a:r>
            <a:r>
              <a:rPr lang="en-US" sz="1800" dirty="0"/>
              <a:t>°F (</a:t>
            </a:r>
            <a:r>
              <a:rPr lang="en-US" sz="1800" dirty="0" smtClean="0"/>
              <a:t>16.0 </a:t>
            </a:r>
            <a:r>
              <a:rPr lang="en-US" sz="1800" dirty="0"/>
              <a:t>°C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grpSp>
        <p:nvGrpSpPr>
          <p:cNvPr id="113" name="Group 80"/>
          <p:cNvGrpSpPr>
            <a:grpSpLocks noChangeAspect="1"/>
          </p:cNvGrpSpPr>
          <p:nvPr/>
        </p:nvGrpSpPr>
        <p:grpSpPr bwMode="auto">
          <a:xfrm>
            <a:off x="315663" y="963611"/>
            <a:ext cx="9078594" cy="5353681"/>
            <a:chOff x="214" y="522"/>
            <a:chExt cx="6449" cy="3803"/>
          </a:xfrm>
        </p:grpSpPr>
        <p:sp>
          <p:nvSpPr>
            <p:cNvPr id="114" name="AutoShape 79"/>
            <p:cNvSpPr>
              <a:spLocks noChangeAspect="1" noChangeArrowheads="1" noTextEdit="1"/>
            </p:cNvSpPr>
            <p:nvPr/>
          </p:nvSpPr>
          <p:spPr bwMode="auto">
            <a:xfrm>
              <a:off x="327" y="522"/>
              <a:ext cx="6336" cy="3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81"/>
            <p:cNvSpPr>
              <a:spLocks noChangeArrowheads="1"/>
            </p:cNvSpPr>
            <p:nvPr/>
          </p:nvSpPr>
          <p:spPr bwMode="auto">
            <a:xfrm>
              <a:off x="2861" y="959"/>
              <a:ext cx="3743" cy="330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82"/>
            <p:cNvSpPr>
              <a:spLocks noChangeArrowheads="1"/>
            </p:cNvSpPr>
            <p:nvPr/>
          </p:nvSpPr>
          <p:spPr bwMode="auto">
            <a:xfrm>
              <a:off x="2861" y="959"/>
              <a:ext cx="1868" cy="331"/>
            </a:xfrm>
            <a:prstGeom prst="rect">
              <a:avLst/>
            </a:prstGeom>
            <a:solidFill>
              <a:srgbClr val="FD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83"/>
            <p:cNvSpPr>
              <a:spLocks noChangeArrowheads="1"/>
            </p:cNvSpPr>
            <p:nvPr/>
          </p:nvSpPr>
          <p:spPr bwMode="auto">
            <a:xfrm>
              <a:off x="2861" y="959"/>
              <a:ext cx="1868" cy="33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84"/>
            <p:cNvSpPr>
              <a:spLocks noChangeArrowheads="1"/>
            </p:cNvSpPr>
            <p:nvPr/>
          </p:nvSpPr>
          <p:spPr bwMode="auto">
            <a:xfrm>
              <a:off x="2861" y="1290"/>
              <a:ext cx="1868" cy="330"/>
            </a:xfrm>
            <a:prstGeom prst="rect">
              <a:avLst/>
            </a:prstGeom>
            <a:solidFill>
              <a:srgbClr val="FD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85"/>
            <p:cNvSpPr>
              <a:spLocks noChangeArrowheads="1"/>
            </p:cNvSpPr>
            <p:nvPr/>
          </p:nvSpPr>
          <p:spPr bwMode="auto">
            <a:xfrm>
              <a:off x="2861" y="1290"/>
              <a:ext cx="1868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86"/>
            <p:cNvSpPr>
              <a:spLocks noChangeArrowheads="1"/>
            </p:cNvSpPr>
            <p:nvPr/>
          </p:nvSpPr>
          <p:spPr bwMode="auto">
            <a:xfrm>
              <a:off x="2861" y="1620"/>
              <a:ext cx="1868" cy="330"/>
            </a:xfrm>
            <a:prstGeom prst="rect">
              <a:avLst/>
            </a:prstGeom>
            <a:solidFill>
              <a:srgbClr val="FD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87"/>
            <p:cNvSpPr>
              <a:spLocks noChangeArrowheads="1"/>
            </p:cNvSpPr>
            <p:nvPr/>
          </p:nvSpPr>
          <p:spPr bwMode="auto">
            <a:xfrm>
              <a:off x="2861" y="1620"/>
              <a:ext cx="1868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88"/>
            <p:cNvSpPr>
              <a:spLocks noChangeArrowheads="1"/>
            </p:cNvSpPr>
            <p:nvPr/>
          </p:nvSpPr>
          <p:spPr bwMode="auto">
            <a:xfrm>
              <a:off x="2861" y="1950"/>
              <a:ext cx="1868" cy="330"/>
            </a:xfrm>
            <a:prstGeom prst="rect">
              <a:avLst/>
            </a:prstGeom>
            <a:solidFill>
              <a:srgbClr val="FD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89"/>
            <p:cNvSpPr>
              <a:spLocks noChangeArrowheads="1"/>
            </p:cNvSpPr>
            <p:nvPr/>
          </p:nvSpPr>
          <p:spPr bwMode="auto">
            <a:xfrm>
              <a:off x="2861" y="1950"/>
              <a:ext cx="1868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90"/>
            <p:cNvSpPr>
              <a:spLocks noChangeArrowheads="1"/>
            </p:cNvSpPr>
            <p:nvPr/>
          </p:nvSpPr>
          <p:spPr bwMode="auto">
            <a:xfrm>
              <a:off x="2861" y="2280"/>
              <a:ext cx="1868" cy="330"/>
            </a:xfrm>
            <a:prstGeom prst="rect">
              <a:avLst/>
            </a:prstGeom>
            <a:solidFill>
              <a:srgbClr val="FD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91"/>
            <p:cNvSpPr>
              <a:spLocks noChangeArrowheads="1"/>
            </p:cNvSpPr>
            <p:nvPr/>
          </p:nvSpPr>
          <p:spPr bwMode="auto">
            <a:xfrm>
              <a:off x="2861" y="2280"/>
              <a:ext cx="1868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92"/>
            <p:cNvSpPr>
              <a:spLocks noChangeArrowheads="1"/>
            </p:cNvSpPr>
            <p:nvPr/>
          </p:nvSpPr>
          <p:spPr bwMode="auto">
            <a:xfrm>
              <a:off x="2861" y="2610"/>
              <a:ext cx="1868" cy="330"/>
            </a:xfrm>
            <a:prstGeom prst="rect">
              <a:avLst/>
            </a:prstGeom>
            <a:solidFill>
              <a:srgbClr val="EDA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93"/>
            <p:cNvSpPr>
              <a:spLocks noChangeArrowheads="1"/>
            </p:cNvSpPr>
            <p:nvPr/>
          </p:nvSpPr>
          <p:spPr bwMode="auto">
            <a:xfrm>
              <a:off x="2861" y="2610"/>
              <a:ext cx="1868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94"/>
            <p:cNvSpPr>
              <a:spLocks noChangeArrowheads="1"/>
            </p:cNvSpPr>
            <p:nvPr/>
          </p:nvSpPr>
          <p:spPr bwMode="auto">
            <a:xfrm>
              <a:off x="2861" y="2940"/>
              <a:ext cx="1868" cy="330"/>
            </a:xfrm>
            <a:prstGeom prst="rect">
              <a:avLst/>
            </a:prstGeom>
            <a:solidFill>
              <a:srgbClr val="EDA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95"/>
            <p:cNvSpPr>
              <a:spLocks noChangeArrowheads="1"/>
            </p:cNvSpPr>
            <p:nvPr/>
          </p:nvSpPr>
          <p:spPr bwMode="auto">
            <a:xfrm>
              <a:off x="2861" y="2940"/>
              <a:ext cx="1868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96"/>
            <p:cNvSpPr>
              <a:spLocks noChangeArrowheads="1"/>
            </p:cNvSpPr>
            <p:nvPr/>
          </p:nvSpPr>
          <p:spPr bwMode="auto">
            <a:xfrm>
              <a:off x="2861" y="3270"/>
              <a:ext cx="1868" cy="330"/>
            </a:xfrm>
            <a:prstGeom prst="rect">
              <a:avLst/>
            </a:prstGeom>
            <a:solidFill>
              <a:srgbClr val="EDA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97"/>
            <p:cNvSpPr>
              <a:spLocks noChangeArrowheads="1"/>
            </p:cNvSpPr>
            <p:nvPr/>
          </p:nvSpPr>
          <p:spPr bwMode="auto">
            <a:xfrm>
              <a:off x="2861" y="3270"/>
              <a:ext cx="1868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98"/>
            <p:cNvSpPr>
              <a:spLocks noChangeArrowheads="1"/>
            </p:cNvSpPr>
            <p:nvPr/>
          </p:nvSpPr>
          <p:spPr bwMode="auto">
            <a:xfrm>
              <a:off x="2861" y="3600"/>
              <a:ext cx="1868" cy="331"/>
            </a:xfrm>
            <a:prstGeom prst="rect">
              <a:avLst/>
            </a:prstGeom>
            <a:solidFill>
              <a:srgbClr val="EDA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99"/>
            <p:cNvSpPr>
              <a:spLocks noChangeArrowheads="1"/>
            </p:cNvSpPr>
            <p:nvPr/>
          </p:nvSpPr>
          <p:spPr bwMode="auto">
            <a:xfrm>
              <a:off x="2861" y="3600"/>
              <a:ext cx="1868" cy="33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00"/>
            <p:cNvSpPr>
              <a:spLocks noChangeArrowheads="1"/>
            </p:cNvSpPr>
            <p:nvPr/>
          </p:nvSpPr>
          <p:spPr bwMode="auto">
            <a:xfrm>
              <a:off x="2861" y="3931"/>
              <a:ext cx="1868" cy="330"/>
            </a:xfrm>
            <a:prstGeom prst="rect">
              <a:avLst/>
            </a:prstGeom>
            <a:solidFill>
              <a:srgbClr val="F9E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01"/>
            <p:cNvSpPr>
              <a:spLocks noChangeArrowheads="1"/>
            </p:cNvSpPr>
            <p:nvPr/>
          </p:nvSpPr>
          <p:spPr bwMode="auto">
            <a:xfrm>
              <a:off x="2861" y="3931"/>
              <a:ext cx="1868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02"/>
            <p:cNvSpPr>
              <a:spLocks noChangeArrowheads="1"/>
            </p:cNvSpPr>
            <p:nvPr/>
          </p:nvSpPr>
          <p:spPr bwMode="auto">
            <a:xfrm>
              <a:off x="4729" y="959"/>
              <a:ext cx="1875" cy="331"/>
            </a:xfrm>
            <a:prstGeom prst="rect">
              <a:avLst/>
            </a:prstGeom>
            <a:solidFill>
              <a:srgbClr val="FD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03"/>
            <p:cNvSpPr>
              <a:spLocks noChangeArrowheads="1"/>
            </p:cNvSpPr>
            <p:nvPr/>
          </p:nvSpPr>
          <p:spPr bwMode="auto">
            <a:xfrm>
              <a:off x="4729" y="959"/>
              <a:ext cx="1875" cy="33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04"/>
            <p:cNvSpPr>
              <a:spLocks noChangeArrowheads="1"/>
            </p:cNvSpPr>
            <p:nvPr/>
          </p:nvSpPr>
          <p:spPr bwMode="auto">
            <a:xfrm>
              <a:off x="4729" y="1290"/>
              <a:ext cx="1875" cy="330"/>
            </a:xfrm>
            <a:prstGeom prst="rect">
              <a:avLst/>
            </a:prstGeom>
            <a:solidFill>
              <a:srgbClr val="FD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05"/>
            <p:cNvSpPr>
              <a:spLocks noChangeArrowheads="1"/>
            </p:cNvSpPr>
            <p:nvPr/>
          </p:nvSpPr>
          <p:spPr bwMode="auto">
            <a:xfrm>
              <a:off x="4729" y="1290"/>
              <a:ext cx="1875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06"/>
            <p:cNvSpPr>
              <a:spLocks noChangeArrowheads="1"/>
            </p:cNvSpPr>
            <p:nvPr/>
          </p:nvSpPr>
          <p:spPr bwMode="auto">
            <a:xfrm>
              <a:off x="4729" y="1620"/>
              <a:ext cx="1875" cy="330"/>
            </a:xfrm>
            <a:prstGeom prst="rect">
              <a:avLst/>
            </a:prstGeom>
            <a:solidFill>
              <a:srgbClr val="FD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07"/>
            <p:cNvSpPr>
              <a:spLocks noChangeArrowheads="1"/>
            </p:cNvSpPr>
            <p:nvPr/>
          </p:nvSpPr>
          <p:spPr bwMode="auto">
            <a:xfrm>
              <a:off x="4729" y="1620"/>
              <a:ext cx="1875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08"/>
            <p:cNvSpPr>
              <a:spLocks noChangeArrowheads="1"/>
            </p:cNvSpPr>
            <p:nvPr/>
          </p:nvSpPr>
          <p:spPr bwMode="auto">
            <a:xfrm>
              <a:off x="4729" y="1950"/>
              <a:ext cx="1875" cy="330"/>
            </a:xfrm>
            <a:prstGeom prst="rect">
              <a:avLst/>
            </a:prstGeom>
            <a:solidFill>
              <a:srgbClr val="FD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09"/>
            <p:cNvSpPr>
              <a:spLocks noChangeArrowheads="1"/>
            </p:cNvSpPr>
            <p:nvPr/>
          </p:nvSpPr>
          <p:spPr bwMode="auto">
            <a:xfrm>
              <a:off x="4729" y="1950"/>
              <a:ext cx="1875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10"/>
            <p:cNvSpPr>
              <a:spLocks noChangeArrowheads="1"/>
            </p:cNvSpPr>
            <p:nvPr/>
          </p:nvSpPr>
          <p:spPr bwMode="auto">
            <a:xfrm>
              <a:off x="4729" y="2280"/>
              <a:ext cx="1875" cy="330"/>
            </a:xfrm>
            <a:prstGeom prst="rect">
              <a:avLst/>
            </a:prstGeom>
            <a:solidFill>
              <a:srgbClr val="FD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11"/>
            <p:cNvSpPr>
              <a:spLocks noChangeArrowheads="1"/>
            </p:cNvSpPr>
            <p:nvPr/>
          </p:nvSpPr>
          <p:spPr bwMode="auto">
            <a:xfrm>
              <a:off x="4729" y="2280"/>
              <a:ext cx="1875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12"/>
            <p:cNvSpPr>
              <a:spLocks noChangeArrowheads="1"/>
            </p:cNvSpPr>
            <p:nvPr/>
          </p:nvSpPr>
          <p:spPr bwMode="auto">
            <a:xfrm>
              <a:off x="4729" y="2610"/>
              <a:ext cx="1875" cy="330"/>
            </a:xfrm>
            <a:prstGeom prst="rect">
              <a:avLst/>
            </a:prstGeom>
            <a:solidFill>
              <a:srgbClr val="E99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13"/>
            <p:cNvSpPr>
              <a:spLocks noChangeArrowheads="1"/>
            </p:cNvSpPr>
            <p:nvPr/>
          </p:nvSpPr>
          <p:spPr bwMode="auto">
            <a:xfrm>
              <a:off x="4729" y="2610"/>
              <a:ext cx="1875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14"/>
            <p:cNvSpPr>
              <a:spLocks noChangeArrowheads="1"/>
            </p:cNvSpPr>
            <p:nvPr/>
          </p:nvSpPr>
          <p:spPr bwMode="auto">
            <a:xfrm>
              <a:off x="4729" y="2940"/>
              <a:ext cx="1875" cy="330"/>
            </a:xfrm>
            <a:prstGeom prst="rect">
              <a:avLst/>
            </a:prstGeom>
            <a:solidFill>
              <a:srgbClr val="E99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15"/>
            <p:cNvSpPr>
              <a:spLocks noChangeArrowheads="1"/>
            </p:cNvSpPr>
            <p:nvPr/>
          </p:nvSpPr>
          <p:spPr bwMode="auto">
            <a:xfrm>
              <a:off x="4729" y="2940"/>
              <a:ext cx="1875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16"/>
            <p:cNvSpPr>
              <a:spLocks noChangeArrowheads="1"/>
            </p:cNvSpPr>
            <p:nvPr/>
          </p:nvSpPr>
          <p:spPr bwMode="auto">
            <a:xfrm>
              <a:off x="4729" y="3270"/>
              <a:ext cx="1875" cy="330"/>
            </a:xfrm>
            <a:prstGeom prst="rect">
              <a:avLst/>
            </a:prstGeom>
            <a:solidFill>
              <a:srgbClr val="E99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17"/>
            <p:cNvSpPr>
              <a:spLocks noChangeArrowheads="1"/>
            </p:cNvSpPr>
            <p:nvPr/>
          </p:nvSpPr>
          <p:spPr bwMode="auto">
            <a:xfrm>
              <a:off x="4729" y="3270"/>
              <a:ext cx="1875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18"/>
            <p:cNvSpPr>
              <a:spLocks noChangeArrowheads="1"/>
            </p:cNvSpPr>
            <p:nvPr/>
          </p:nvSpPr>
          <p:spPr bwMode="auto">
            <a:xfrm>
              <a:off x="4729" y="3600"/>
              <a:ext cx="1875" cy="331"/>
            </a:xfrm>
            <a:prstGeom prst="rect">
              <a:avLst/>
            </a:prstGeom>
            <a:solidFill>
              <a:srgbClr val="E99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19"/>
            <p:cNvSpPr>
              <a:spLocks noChangeArrowheads="1"/>
            </p:cNvSpPr>
            <p:nvPr/>
          </p:nvSpPr>
          <p:spPr bwMode="auto">
            <a:xfrm>
              <a:off x="4729" y="3600"/>
              <a:ext cx="1875" cy="33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20"/>
            <p:cNvSpPr>
              <a:spLocks noChangeArrowheads="1"/>
            </p:cNvSpPr>
            <p:nvPr/>
          </p:nvSpPr>
          <p:spPr bwMode="auto">
            <a:xfrm>
              <a:off x="4729" y="3931"/>
              <a:ext cx="1875" cy="330"/>
            </a:xfrm>
            <a:prstGeom prst="rect">
              <a:avLst/>
            </a:prstGeom>
            <a:solidFill>
              <a:srgbClr val="F2C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21"/>
            <p:cNvSpPr>
              <a:spLocks noChangeArrowheads="1"/>
            </p:cNvSpPr>
            <p:nvPr/>
          </p:nvSpPr>
          <p:spPr bwMode="auto">
            <a:xfrm>
              <a:off x="4729" y="3931"/>
              <a:ext cx="1875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22"/>
            <p:cNvSpPr>
              <a:spLocks noChangeArrowheads="1"/>
            </p:cNvSpPr>
            <p:nvPr/>
          </p:nvSpPr>
          <p:spPr bwMode="auto">
            <a:xfrm>
              <a:off x="3683" y="1019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23"/>
            <p:cNvSpPr>
              <a:spLocks noChangeArrowheads="1"/>
            </p:cNvSpPr>
            <p:nvPr/>
          </p:nvSpPr>
          <p:spPr bwMode="auto">
            <a:xfrm>
              <a:off x="3683" y="1349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24"/>
            <p:cNvSpPr>
              <a:spLocks noChangeArrowheads="1"/>
            </p:cNvSpPr>
            <p:nvPr/>
          </p:nvSpPr>
          <p:spPr bwMode="auto">
            <a:xfrm>
              <a:off x="3683" y="1680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25"/>
            <p:cNvSpPr>
              <a:spLocks noChangeArrowheads="1"/>
            </p:cNvSpPr>
            <p:nvPr/>
          </p:nvSpPr>
          <p:spPr bwMode="auto">
            <a:xfrm>
              <a:off x="3683" y="2010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26"/>
            <p:cNvSpPr>
              <a:spLocks noChangeArrowheads="1"/>
            </p:cNvSpPr>
            <p:nvPr/>
          </p:nvSpPr>
          <p:spPr bwMode="auto">
            <a:xfrm>
              <a:off x="3683" y="2340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27"/>
            <p:cNvSpPr>
              <a:spLocks noChangeArrowheads="1"/>
            </p:cNvSpPr>
            <p:nvPr/>
          </p:nvSpPr>
          <p:spPr bwMode="auto">
            <a:xfrm>
              <a:off x="3621" y="2670"/>
              <a:ext cx="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28"/>
            <p:cNvSpPr>
              <a:spLocks noChangeArrowheads="1"/>
            </p:cNvSpPr>
            <p:nvPr/>
          </p:nvSpPr>
          <p:spPr bwMode="auto">
            <a:xfrm>
              <a:off x="3621" y="3000"/>
              <a:ext cx="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129"/>
            <p:cNvSpPr>
              <a:spLocks noChangeArrowheads="1"/>
            </p:cNvSpPr>
            <p:nvPr/>
          </p:nvSpPr>
          <p:spPr bwMode="auto">
            <a:xfrm>
              <a:off x="3621" y="3330"/>
              <a:ext cx="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30"/>
            <p:cNvSpPr>
              <a:spLocks noChangeArrowheads="1"/>
            </p:cNvSpPr>
            <p:nvPr/>
          </p:nvSpPr>
          <p:spPr bwMode="auto">
            <a:xfrm>
              <a:off x="3621" y="3660"/>
              <a:ext cx="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31"/>
            <p:cNvSpPr>
              <a:spLocks noChangeArrowheads="1"/>
            </p:cNvSpPr>
            <p:nvPr/>
          </p:nvSpPr>
          <p:spPr bwMode="auto">
            <a:xfrm>
              <a:off x="3683" y="3991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32"/>
            <p:cNvSpPr>
              <a:spLocks noChangeArrowheads="1"/>
            </p:cNvSpPr>
            <p:nvPr/>
          </p:nvSpPr>
          <p:spPr bwMode="auto">
            <a:xfrm>
              <a:off x="5558" y="1019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133"/>
            <p:cNvSpPr>
              <a:spLocks noChangeArrowheads="1"/>
            </p:cNvSpPr>
            <p:nvPr/>
          </p:nvSpPr>
          <p:spPr bwMode="auto">
            <a:xfrm>
              <a:off x="5558" y="1349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34"/>
            <p:cNvSpPr>
              <a:spLocks noChangeArrowheads="1"/>
            </p:cNvSpPr>
            <p:nvPr/>
          </p:nvSpPr>
          <p:spPr bwMode="auto">
            <a:xfrm>
              <a:off x="5558" y="1680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35"/>
            <p:cNvSpPr>
              <a:spLocks noChangeArrowheads="1"/>
            </p:cNvSpPr>
            <p:nvPr/>
          </p:nvSpPr>
          <p:spPr bwMode="auto">
            <a:xfrm>
              <a:off x="5558" y="2010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36"/>
            <p:cNvSpPr>
              <a:spLocks noChangeArrowheads="1"/>
            </p:cNvSpPr>
            <p:nvPr/>
          </p:nvSpPr>
          <p:spPr bwMode="auto">
            <a:xfrm>
              <a:off x="5558" y="2340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37"/>
            <p:cNvSpPr>
              <a:spLocks noChangeArrowheads="1"/>
            </p:cNvSpPr>
            <p:nvPr/>
          </p:nvSpPr>
          <p:spPr bwMode="auto">
            <a:xfrm>
              <a:off x="5496" y="2670"/>
              <a:ext cx="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38"/>
            <p:cNvSpPr>
              <a:spLocks noChangeArrowheads="1"/>
            </p:cNvSpPr>
            <p:nvPr/>
          </p:nvSpPr>
          <p:spPr bwMode="auto">
            <a:xfrm>
              <a:off x="5496" y="3000"/>
              <a:ext cx="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139"/>
            <p:cNvSpPr>
              <a:spLocks noChangeArrowheads="1"/>
            </p:cNvSpPr>
            <p:nvPr/>
          </p:nvSpPr>
          <p:spPr bwMode="auto">
            <a:xfrm>
              <a:off x="5496" y="3330"/>
              <a:ext cx="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40"/>
            <p:cNvSpPr>
              <a:spLocks noChangeArrowheads="1"/>
            </p:cNvSpPr>
            <p:nvPr/>
          </p:nvSpPr>
          <p:spPr bwMode="auto">
            <a:xfrm>
              <a:off x="5496" y="3660"/>
              <a:ext cx="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41"/>
            <p:cNvSpPr>
              <a:spLocks noChangeArrowheads="1"/>
            </p:cNvSpPr>
            <p:nvPr/>
          </p:nvSpPr>
          <p:spPr bwMode="auto">
            <a:xfrm>
              <a:off x="5558" y="3991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42"/>
            <p:cNvSpPr>
              <a:spLocks noChangeArrowheads="1"/>
            </p:cNvSpPr>
            <p:nvPr/>
          </p:nvSpPr>
          <p:spPr bwMode="auto">
            <a:xfrm>
              <a:off x="3489" y="669"/>
              <a:ext cx="60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coolwet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143"/>
            <p:cNvSpPr>
              <a:spLocks noChangeArrowheads="1"/>
            </p:cNvSpPr>
            <p:nvPr/>
          </p:nvSpPr>
          <p:spPr bwMode="auto">
            <a:xfrm>
              <a:off x="5410" y="669"/>
              <a:ext cx="51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hotdry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1435" y="4017"/>
              <a:ext cx="129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PreDam Existing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45"/>
            <p:cNvSpPr>
              <a:spLocks noChangeArrowheads="1"/>
            </p:cNvSpPr>
            <p:nvPr/>
          </p:nvSpPr>
          <p:spPr bwMode="auto">
            <a:xfrm>
              <a:off x="729" y="3687"/>
              <a:ext cx="20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PreDam 1500Min4500Max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46"/>
            <p:cNvSpPr>
              <a:spLocks noChangeArrowheads="1"/>
            </p:cNvSpPr>
            <p:nvPr/>
          </p:nvSpPr>
          <p:spPr bwMode="auto">
            <a:xfrm>
              <a:off x="1383" y="3356"/>
              <a:ext cx="134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PreDam 1500Min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147"/>
            <p:cNvSpPr>
              <a:spLocks noChangeArrowheads="1"/>
            </p:cNvSpPr>
            <p:nvPr/>
          </p:nvSpPr>
          <p:spPr bwMode="auto">
            <a:xfrm>
              <a:off x="1383" y="3026"/>
              <a:ext cx="134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PreDam 1000Min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48"/>
            <p:cNvSpPr>
              <a:spLocks noChangeArrowheads="1"/>
            </p:cNvSpPr>
            <p:nvPr/>
          </p:nvSpPr>
          <p:spPr bwMode="auto">
            <a:xfrm>
              <a:off x="1468" y="2696"/>
              <a:ext cx="126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PreDam 250Min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49"/>
            <p:cNvSpPr>
              <a:spLocks noChangeArrowheads="1"/>
            </p:cNvSpPr>
            <p:nvPr/>
          </p:nvSpPr>
          <p:spPr bwMode="auto">
            <a:xfrm>
              <a:off x="914" y="2366"/>
              <a:ext cx="181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2017OpsTarget Existing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150"/>
            <p:cNvSpPr>
              <a:spLocks noChangeArrowheads="1"/>
            </p:cNvSpPr>
            <p:nvPr/>
          </p:nvSpPr>
          <p:spPr bwMode="auto">
            <a:xfrm>
              <a:off x="214" y="2036"/>
              <a:ext cx="251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2017OpsTarget 1500Min4500Max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151"/>
            <p:cNvSpPr>
              <a:spLocks noChangeArrowheads="1"/>
            </p:cNvSpPr>
            <p:nvPr/>
          </p:nvSpPr>
          <p:spPr bwMode="auto">
            <a:xfrm>
              <a:off x="861" y="1706"/>
              <a:ext cx="186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2017OpsTarget 1500Min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52"/>
            <p:cNvSpPr>
              <a:spLocks noChangeArrowheads="1"/>
            </p:cNvSpPr>
            <p:nvPr/>
          </p:nvSpPr>
          <p:spPr bwMode="auto">
            <a:xfrm>
              <a:off x="861" y="1376"/>
              <a:ext cx="186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2017OpsTarget 1000Min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53"/>
            <p:cNvSpPr>
              <a:spLocks noChangeArrowheads="1"/>
            </p:cNvSpPr>
            <p:nvPr/>
          </p:nvSpPr>
          <p:spPr bwMode="auto">
            <a:xfrm>
              <a:off x="947" y="1045"/>
              <a:ext cx="17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2017OpsTarget 250Min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9" name="TextBox 3"/>
          <p:cNvSpPr txBox="1"/>
          <p:nvPr/>
        </p:nvSpPr>
        <p:spPr>
          <a:xfrm>
            <a:off x="444901" y="6339769"/>
            <a:ext cx="2179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Preliminary results</a:t>
            </a:r>
            <a:endParaRPr lang="en-US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7515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7B346D-0559-4EFD-BB92-D717517AFEE0}" type="slidenum">
              <a:rPr lang="en-US" smtClean="0"/>
              <a:t>13</a:t>
            </a:fld>
            <a:endParaRPr lang="en-US" dirty="0"/>
          </a:p>
        </p:txBody>
      </p:sp>
      <p:sp>
        <p:nvSpPr>
          <p:cNvPr id="67" name="Title 5"/>
          <p:cNvSpPr txBox="1">
            <a:spLocks/>
          </p:cNvSpPr>
          <p:nvPr/>
        </p:nvSpPr>
        <p:spPr>
          <a:xfrm>
            <a:off x="850230" y="88231"/>
            <a:ext cx="10625441" cy="1138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Rearing period summary </a:t>
            </a:r>
          </a:p>
          <a:p>
            <a:r>
              <a:rPr lang="en-US" sz="1800" dirty="0" smtClean="0"/>
              <a:t>Percent time between 57.1 </a:t>
            </a:r>
            <a:r>
              <a:rPr lang="en-US" sz="1800" dirty="0"/>
              <a:t>°F (14.0 °C) </a:t>
            </a:r>
            <a:r>
              <a:rPr lang="en-US" sz="1800" dirty="0" smtClean="0"/>
              <a:t>and 60.8 </a:t>
            </a:r>
            <a:r>
              <a:rPr lang="en-US" sz="1800" dirty="0"/>
              <a:t>°F (</a:t>
            </a:r>
            <a:r>
              <a:rPr lang="en-US" sz="1800" dirty="0" smtClean="0"/>
              <a:t>16.0 </a:t>
            </a:r>
            <a:r>
              <a:rPr lang="en-US" sz="1800" dirty="0"/>
              <a:t>°</a:t>
            </a:r>
            <a:r>
              <a:rPr lang="en-US" sz="1800"/>
              <a:t>C) during </a:t>
            </a:r>
            <a:r>
              <a:rPr lang="en-US" sz="1800" smtClean="0"/>
              <a:t>May-Sep</a:t>
            </a:r>
            <a:endParaRPr lang="en-US" sz="180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215526" y="1350601"/>
            <a:ext cx="8120981" cy="5079325"/>
            <a:chOff x="796" y="713"/>
            <a:chExt cx="5743" cy="359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796" y="1003"/>
              <a:ext cx="3743" cy="330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796" y="1003"/>
              <a:ext cx="1868" cy="33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796" y="1334"/>
              <a:ext cx="1868" cy="330"/>
            </a:xfrm>
            <a:prstGeom prst="rect">
              <a:avLst/>
            </a:prstGeom>
            <a:solidFill>
              <a:srgbClr val="FD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796" y="1334"/>
              <a:ext cx="1868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796" y="1664"/>
              <a:ext cx="1868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796" y="1994"/>
              <a:ext cx="1868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796" y="2324"/>
              <a:ext cx="1868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796" y="2654"/>
              <a:ext cx="1868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796" y="2984"/>
              <a:ext cx="1868" cy="330"/>
            </a:xfrm>
            <a:prstGeom prst="rect">
              <a:avLst/>
            </a:prstGeom>
            <a:solidFill>
              <a:srgbClr val="EDA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796" y="2984"/>
              <a:ext cx="1868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796" y="3314"/>
              <a:ext cx="1868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796" y="3644"/>
              <a:ext cx="1868" cy="33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796" y="3975"/>
              <a:ext cx="1868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664" y="1003"/>
              <a:ext cx="1875" cy="33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664" y="1334"/>
              <a:ext cx="1875" cy="330"/>
            </a:xfrm>
            <a:prstGeom prst="rect">
              <a:avLst/>
            </a:prstGeom>
            <a:solidFill>
              <a:srgbClr val="FD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664" y="1334"/>
              <a:ext cx="1875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31"/>
            <p:cNvSpPr>
              <a:spLocks noChangeArrowheads="1"/>
            </p:cNvSpPr>
            <p:nvPr/>
          </p:nvSpPr>
          <p:spPr bwMode="auto">
            <a:xfrm>
              <a:off x="4664" y="1664"/>
              <a:ext cx="1875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4664" y="1994"/>
              <a:ext cx="1875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35"/>
            <p:cNvSpPr>
              <a:spLocks noChangeArrowheads="1"/>
            </p:cNvSpPr>
            <p:nvPr/>
          </p:nvSpPr>
          <p:spPr bwMode="auto">
            <a:xfrm>
              <a:off x="4664" y="2324"/>
              <a:ext cx="1875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37"/>
            <p:cNvSpPr>
              <a:spLocks noChangeArrowheads="1"/>
            </p:cNvSpPr>
            <p:nvPr/>
          </p:nvSpPr>
          <p:spPr bwMode="auto">
            <a:xfrm>
              <a:off x="4664" y="2654"/>
              <a:ext cx="1875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38"/>
            <p:cNvSpPr>
              <a:spLocks noChangeArrowheads="1"/>
            </p:cNvSpPr>
            <p:nvPr/>
          </p:nvSpPr>
          <p:spPr bwMode="auto">
            <a:xfrm>
              <a:off x="4664" y="2984"/>
              <a:ext cx="1875" cy="330"/>
            </a:xfrm>
            <a:prstGeom prst="rect">
              <a:avLst/>
            </a:prstGeom>
            <a:solidFill>
              <a:srgbClr val="E99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39"/>
            <p:cNvSpPr>
              <a:spLocks noChangeArrowheads="1"/>
            </p:cNvSpPr>
            <p:nvPr/>
          </p:nvSpPr>
          <p:spPr bwMode="auto">
            <a:xfrm>
              <a:off x="4664" y="2984"/>
              <a:ext cx="1875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41"/>
            <p:cNvSpPr>
              <a:spLocks noChangeArrowheads="1"/>
            </p:cNvSpPr>
            <p:nvPr/>
          </p:nvSpPr>
          <p:spPr bwMode="auto">
            <a:xfrm>
              <a:off x="4664" y="3314"/>
              <a:ext cx="1875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43"/>
            <p:cNvSpPr>
              <a:spLocks noChangeArrowheads="1"/>
            </p:cNvSpPr>
            <p:nvPr/>
          </p:nvSpPr>
          <p:spPr bwMode="auto">
            <a:xfrm>
              <a:off x="4664" y="3644"/>
              <a:ext cx="1875" cy="33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45"/>
            <p:cNvSpPr>
              <a:spLocks noChangeArrowheads="1"/>
            </p:cNvSpPr>
            <p:nvPr/>
          </p:nvSpPr>
          <p:spPr bwMode="auto">
            <a:xfrm>
              <a:off x="4664" y="3975"/>
              <a:ext cx="1875" cy="33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47"/>
            <p:cNvSpPr>
              <a:spLocks noChangeArrowheads="1"/>
            </p:cNvSpPr>
            <p:nvPr/>
          </p:nvSpPr>
          <p:spPr bwMode="auto">
            <a:xfrm>
              <a:off x="3618" y="1393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52"/>
            <p:cNvSpPr>
              <a:spLocks noChangeArrowheads="1"/>
            </p:cNvSpPr>
            <p:nvPr/>
          </p:nvSpPr>
          <p:spPr bwMode="auto">
            <a:xfrm>
              <a:off x="3556" y="3044"/>
              <a:ext cx="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57"/>
            <p:cNvSpPr>
              <a:spLocks noChangeArrowheads="1"/>
            </p:cNvSpPr>
            <p:nvPr/>
          </p:nvSpPr>
          <p:spPr bwMode="auto">
            <a:xfrm>
              <a:off x="5493" y="1393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62"/>
            <p:cNvSpPr>
              <a:spLocks noChangeArrowheads="1"/>
            </p:cNvSpPr>
            <p:nvPr/>
          </p:nvSpPr>
          <p:spPr bwMode="auto">
            <a:xfrm>
              <a:off x="5431" y="3044"/>
              <a:ext cx="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66"/>
            <p:cNvSpPr>
              <a:spLocks noChangeArrowheads="1"/>
            </p:cNvSpPr>
            <p:nvPr/>
          </p:nvSpPr>
          <p:spPr bwMode="auto">
            <a:xfrm>
              <a:off x="3424" y="713"/>
              <a:ext cx="60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coolwet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67"/>
            <p:cNvSpPr>
              <a:spLocks noChangeArrowheads="1"/>
            </p:cNvSpPr>
            <p:nvPr/>
          </p:nvSpPr>
          <p:spPr bwMode="auto">
            <a:xfrm>
              <a:off x="5345" y="713"/>
              <a:ext cx="51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hotdry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71"/>
            <p:cNvSpPr>
              <a:spLocks noChangeArrowheads="1"/>
            </p:cNvSpPr>
            <p:nvPr/>
          </p:nvSpPr>
          <p:spPr bwMode="auto">
            <a:xfrm>
              <a:off x="1318" y="3070"/>
              <a:ext cx="134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PreDam 1000Min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76"/>
            <p:cNvSpPr>
              <a:spLocks noChangeArrowheads="1"/>
            </p:cNvSpPr>
            <p:nvPr/>
          </p:nvSpPr>
          <p:spPr bwMode="auto">
            <a:xfrm>
              <a:off x="796" y="1420"/>
              <a:ext cx="186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2017OpsTarget 1000Min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5" name="Straight Arrow Connector 4"/>
          <p:cNvCxnSpPr>
            <a:stCxn id="16" idx="3"/>
          </p:cNvCxnSpPr>
          <p:nvPr/>
        </p:nvCxnSpPr>
        <p:spPr>
          <a:xfrm>
            <a:off x="6685133" y="3861982"/>
            <a:ext cx="0" cy="698550"/>
          </a:xfrm>
          <a:prstGeom prst="straightConnector1">
            <a:avLst/>
          </a:prstGeom>
          <a:ln w="6032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73187" y="3076022"/>
            <a:ext cx="43972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time in optimal growth temperature range under Pre-dam targets</a:t>
            </a:r>
            <a:endParaRPr lang="en-US" dirty="0"/>
          </a:p>
        </p:txBody>
      </p:sp>
      <p:sp>
        <p:nvSpPr>
          <p:cNvPr id="40" name="TextBox 3"/>
          <p:cNvSpPr txBox="1"/>
          <p:nvPr/>
        </p:nvSpPr>
        <p:spPr>
          <a:xfrm>
            <a:off x="444901" y="6339769"/>
            <a:ext cx="2179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Preliminary results</a:t>
            </a:r>
            <a:endParaRPr lang="en-US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342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25550"/>
            <a:ext cx="11176000" cy="4718049"/>
          </a:xfrm>
        </p:spPr>
        <p:txBody>
          <a:bodyPr/>
          <a:lstStyle/>
          <a:p>
            <a:r>
              <a:rPr lang="en-US" sz="2800" dirty="0" smtClean="0"/>
              <a:t>What’s the maximum flow that can be released from upper weirs?</a:t>
            </a:r>
          </a:p>
          <a:p>
            <a:pPr lvl="1"/>
            <a:r>
              <a:rPr lang="en-US" sz="2800" dirty="0"/>
              <a:t>Minimum upper weir flow </a:t>
            </a:r>
            <a:r>
              <a:rPr lang="en-US" sz="2800" dirty="0" smtClean="0"/>
              <a:t>(up to 1500 </a:t>
            </a:r>
            <a:r>
              <a:rPr lang="en-US" sz="2800" dirty="0" err="1" smtClean="0"/>
              <a:t>cfs</a:t>
            </a:r>
            <a:r>
              <a:rPr lang="en-US" sz="2800" dirty="0" smtClean="0"/>
              <a:t>) has minimal downstream effect</a:t>
            </a:r>
          </a:p>
          <a:p>
            <a:pPr marL="914400" lvl="2" indent="0">
              <a:buNone/>
            </a:pPr>
            <a:r>
              <a:rPr lang="en-US" sz="1800" dirty="0" smtClean="0"/>
              <a:t>(2 </a:t>
            </a:r>
            <a:r>
              <a:rPr lang="en-US" sz="1800" dirty="0"/>
              <a:t>days delay in </a:t>
            </a:r>
            <a:r>
              <a:rPr lang="en-US" sz="1800" dirty="0" smtClean="0"/>
              <a:t>emergence in </a:t>
            </a:r>
            <a:r>
              <a:rPr lang="en-US" sz="1800" dirty="0" err="1" smtClean="0"/>
              <a:t>hotdry</a:t>
            </a:r>
            <a:r>
              <a:rPr lang="en-US" sz="1800" dirty="0" smtClean="0"/>
              <a:t> year)</a:t>
            </a:r>
          </a:p>
          <a:p>
            <a:pPr lvl="1"/>
            <a:r>
              <a:rPr lang="en-US" sz="2800" dirty="0" smtClean="0"/>
              <a:t>Pre-Dam Temperature Target provides some emergence delay compared to 2017 proposed temperature target in hot/dry year </a:t>
            </a:r>
          </a:p>
          <a:p>
            <a:pPr lvl="2"/>
            <a:r>
              <a:rPr lang="en-US" sz="1800" dirty="0" smtClean="0"/>
              <a:t>~15-day delay in emergence (hot/dry </a:t>
            </a:r>
            <a:r>
              <a:rPr lang="en-US" sz="1800" dirty="0"/>
              <a:t>year)</a:t>
            </a:r>
          </a:p>
          <a:p>
            <a:pPr lvl="2"/>
            <a:r>
              <a:rPr lang="en-US" sz="1800" dirty="0" smtClean="0"/>
              <a:t>~5-day </a:t>
            </a:r>
            <a:r>
              <a:rPr lang="en-US" sz="1800" dirty="0"/>
              <a:t>delay in emergence </a:t>
            </a:r>
            <a:r>
              <a:rPr lang="en-US" sz="1800" dirty="0" smtClean="0"/>
              <a:t>(cool/wet </a:t>
            </a:r>
            <a:r>
              <a:rPr lang="en-US" sz="1800" dirty="0"/>
              <a:t>year</a:t>
            </a:r>
            <a:r>
              <a:rPr lang="en-US" sz="1800" dirty="0" smtClean="0"/>
              <a:t>)</a:t>
            </a:r>
          </a:p>
          <a:p>
            <a:pPr lvl="1"/>
            <a:r>
              <a:rPr lang="en-US" sz="2800" dirty="0" err="1" smtClean="0"/>
              <a:t>PreDam</a:t>
            </a:r>
            <a:r>
              <a:rPr lang="en-US" sz="2800" dirty="0" smtClean="0"/>
              <a:t> target leads to more optimal rearing temperatures (downstream) for juveniles during May-Sep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841500" y="370003"/>
            <a:ext cx="8305800" cy="615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09802" y="1310650"/>
            <a:ext cx="4419599" cy="476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spcBef>
                <a:spcPct val="40000"/>
              </a:spcBef>
              <a:buFont typeface="Wingdings" pitchFamily="2" charset="2"/>
              <a:buChar char="§"/>
              <a:tabLst>
                <a:tab pos="1943100" algn="l"/>
                <a:tab pos="3886200" algn="l"/>
              </a:tabLst>
            </a:pPr>
            <a:r>
              <a:rPr lang="en-US" sz="2000" dirty="0"/>
              <a:t>2-D dynamic reservoir and river model, USACE model, currently maintained by Portland State University</a:t>
            </a:r>
          </a:p>
          <a:p>
            <a:pPr marL="228600" indent="-228600">
              <a:spcBef>
                <a:spcPct val="40000"/>
              </a:spcBef>
              <a:buFont typeface="Wingdings" pitchFamily="2" charset="2"/>
              <a:buChar char="§"/>
              <a:tabLst>
                <a:tab pos="1943100" algn="l"/>
                <a:tab pos="3886200" algn="l"/>
              </a:tabLst>
            </a:pPr>
            <a:r>
              <a:rPr lang="en-US" sz="2000" dirty="0"/>
              <a:t>Hundreds of reservoirs and rivers across the world have developed CE-QUAL-W2 models</a:t>
            </a:r>
          </a:p>
          <a:p>
            <a:pPr marL="228600" indent="-228600">
              <a:spcBef>
                <a:spcPct val="40000"/>
              </a:spcBef>
              <a:buFont typeface="Wingdings" pitchFamily="2" charset="2"/>
              <a:buChar char="§"/>
              <a:tabLst>
                <a:tab pos="1943100" algn="l"/>
                <a:tab pos="3886200" algn="l"/>
              </a:tabLst>
            </a:pPr>
            <a:r>
              <a:rPr lang="en-US" sz="2000" dirty="0"/>
              <a:t>Can simulate: flow, stage, velocity, water temperature, oxygen, pH, nutrients, organic matter, algae, aquatic plants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US" sz="3200" b="1" dirty="0">
                <a:latin typeface="+mn-lt"/>
              </a:rPr>
              <a:t>CE-QUAL-W2 Model</a:t>
            </a:r>
            <a:endParaRPr lang="en-US" sz="24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7B346D-0559-4EFD-BB92-D717517AFEE0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150532" name="Group 4"/>
          <p:cNvGrpSpPr>
            <a:grpSpLocks/>
          </p:cNvGrpSpPr>
          <p:nvPr/>
        </p:nvGrpSpPr>
        <p:grpSpPr bwMode="auto">
          <a:xfrm>
            <a:off x="6423452" y="1505914"/>
            <a:ext cx="3299153" cy="2541348"/>
            <a:chOff x="3031" y="1210"/>
            <a:chExt cx="2388" cy="1737"/>
          </a:xfrm>
        </p:grpSpPr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 flipH="1">
              <a:off x="4001" y="1977"/>
              <a:ext cx="1418" cy="15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 flipH="1">
              <a:off x="4124" y="2139"/>
              <a:ext cx="1172" cy="15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 flipH="1">
              <a:off x="4202" y="2301"/>
              <a:ext cx="1016" cy="15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 flipH="1">
              <a:off x="4312" y="2463"/>
              <a:ext cx="796" cy="158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 flipH="1">
              <a:off x="4457" y="2786"/>
              <a:ext cx="506" cy="159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 flipH="1">
              <a:off x="4369" y="2624"/>
              <a:ext cx="682" cy="159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 flipH="1">
              <a:off x="4206" y="2371"/>
              <a:ext cx="1007" cy="85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68" name="Freeform 12"/>
            <p:cNvSpPr>
              <a:spLocks/>
            </p:cNvSpPr>
            <p:nvPr/>
          </p:nvSpPr>
          <p:spPr bwMode="auto">
            <a:xfrm flipH="1">
              <a:off x="3037" y="1646"/>
              <a:ext cx="2378" cy="335"/>
            </a:xfrm>
            <a:custGeom>
              <a:avLst/>
              <a:gdLst>
                <a:gd name="T0" fmla="*/ 0 w 3552"/>
                <a:gd name="T1" fmla="*/ 335 h 546"/>
                <a:gd name="T2" fmla="*/ 1418 w 3552"/>
                <a:gd name="T3" fmla="*/ 335 h 546"/>
                <a:gd name="T4" fmla="*/ 2378 w 3552"/>
                <a:gd name="T5" fmla="*/ 0 h 546"/>
                <a:gd name="T6" fmla="*/ 1310 w 3552"/>
                <a:gd name="T7" fmla="*/ 0 h 546"/>
                <a:gd name="T8" fmla="*/ 0 w 3552"/>
                <a:gd name="T9" fmla="*/ 335 h 5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52" h="546">
                  <a:moveTo>
                    <a:pt x="0" y="546"/>
                  </a:moveTo>
                  <a:lnTo>
                    <a:pt x="2118" y="546"/>
                  </a:lnTo>
                  <a:lnTo>
                    <a:pt x="3552" y="0"/>
                  </a:lnTo>
                  <a:lnTo>
                    <a:pt x="1956" y="0"/>
                  </a:lnTo>
                  <a:lnTo>
                    <a:pt x="0" y="54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69" name="Freeform 13"/>
            <p:cNvSpPr>
              <a:spLocks/>
            </p:cNvSpPr>
            <p:nvPr/>
          </p:nvSpPr>
          <p:spPr bwMode="auto">
            <a:xfrm flipH="1">
              <a:off x="3038" y="1647"/>
              <a:ext cx="963" cy="489"/>
            </a:xfrm>
            <a:custGeom>
              <a:avLst/>
              <a:gdLst>
                <a:gd name="T0" fmla="*/ 0 w 1440"/>
                <a:gd name="T1" fmla="*/ 489 h 798"/>
                <a:gd name="T2" fmla="*/ 24 w 1440"/>
                <a:gd name="T3" fmla="*/ 485 h 798"/>
                <a:gd name="T4" fmla="*/ 963 w 1440"/>
                <a:gd name="T5" fmla="*/ 99 h 798"/>
                <a:gd name="T6" fmla="*/ 963 w 1440"/>
                <a:gd name="T7" fmla="*/ 0 h 798"/>
                <a:gd name="T8" fmla="*/ 0 w 1440"/>
                <a:gd name="T9" fmla="*/ 338 h 798"/>
                <a:gd name="T10" fmla="*/ 0 w 1440"/>
                <a:gd name="T11" fmla="*/ 489 h 7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798">
                  <a:moveTo>
                    <a:pt x="0" y="798"/>
                  </a:moveTo>
                  <a:cubicBezTo>
                    <a:pt x="28" y="791"/>
                    <a:pt x="16" y="792"/>
                    <a:pt x="36" y="792"/>
                  </a:cubicBezTo>
                  <a:lnTo>
                    <a:pt x="1440" y="162"/>
                  </a:lnTo>
                  <a:lnTo>
                    <a:pt x="1440" y="0"/>
                  </a:lnTo>
                  <a:lnTo>
                    <a:pt x="0" y="552"/>
                  </a:lnTo>
                  <a:lnTo>
                    <a:pt x="0" y="79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3672" y="1660"/>
              <a:ext cx="813" cy="27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flipH="1" flipV="1">
              <a:off x="3787" y="2162"/>
              <a:ext cx="33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 flipH="1" flipV="1">
              <a:off x="3919" y="2345"/>
              <a:ext cx="28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flipH="1" flipV="1">
              <a:off x="4045" y="2515"/>
              <a:ext cx="265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flipH="1" flipV="1">
              <a:off x="4136" y="2688"/>
              <a:ext cx="229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 flipH="1" flipV="1">
              <a:off x="4247" y="2862"/>
              <a:ext cx="209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76" name="Freeform 20"/>
            <p:cNvSpPr>
              <a:spLocks/>
            </p:cNvSpPr>
            <p:nvPr/>
          </p:nvSpPr>
          <p:spPr bwMode="auto">
            <a:xfrm>
              <a:off x="3031" y="1434"/>
              <a:ext cx="1601" cy="212"/>
            </a:xfrm>
            <a:custGeom>
              <a:avLst/>
              <a:gdLst>
                <a:gd name="T0" fmla="*/ 1059 w 1601"/>
                <a:gd name="T1" fmla="*/ 212 h 212"/>
                <a:gd name="T2" fmla="*/ 1601 w 1601"/>
                <a:gd name="T3" fmla="*/ 0 h 212"/>
                <a:gd name="T4" fmla="*/ 831 w 1601"/>
                <a:gd name="T5" fmla="*/ 0 h 212"/>
                <a:gd name="T6" fmla="*/ 0 w 1601"/>
                <a:gd name="T7" fmla="*/ 212 h 2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1" h="212">
                  <a:moveTo>
                    <a:pt x="1059" y="212"/>
                  </a:moveTo>
                  <a:lnTo>
                    <a:pt x="1601" y="0"/>
                  </a:lnTo>
                  <a:lnTo>
                    <a:pt x="831" y="0"/>
                  </a:lnTo>
                  <a:lnTo>
                    <a:pt x="0" y="2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 flipH="1">
              <a:off x="3694" y="1458"/>
              <a:ext cx="450" cy="155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3492" y="1235"/>
              <a:ext cx="382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>
              <a:off x="3987" y="1210"/>
              <a:ext cx="643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>
              <a:off x="3763" y="1212"/>
              <a:ext cx="372" cy="188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46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85999" y="381001"/>
            <a:ext cx="7924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+mj-lt"/>
              </a:rPr>
              <a:t>Data Needs for CE-QUAL-W2 Temperature Modeling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62201" y="2028826"/>
            <a:ext cx="1457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Inflows</a:t>
            </a:r>
            <a:br>
              <a:rPr lang="en-US" altLang="en-US" dirty="0">
                <a:latin typeface="+mn-lt"/>
              </a:rPr>
            </a:br>
            <a:r>
              <a:rPr lang="en-US" altLang="en-US" b="0" dirty="0">
                <a:latin typeface="+mn-lt"/>
              </a:rPr>
              <a:t>(Q, T)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686800" y="3089275"/>
            <a:ext cx="123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Outflow </a:t>
            </a:r>
            <a:r>
              <a:rPr lang="en-US" altLang="en-US" b="0" dirty="0">
                <a:latin typeface="+mn-lt"/>
              </a:rPr>
              <a:t>(Q)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153275" y="1027113"/>
            <a:ext cx="305752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Climate (Meteorology)</a:t>
            </a:r>
          </a:p>
          <a:p>
            <a:pPr eaLnBrk="1" hangingPunct="1"/>
            <a:r>
              <a:rPr lang="en-US" altLang="en-US" b="0" dirty="0">
                <a:latin typeface="+mn-lt"/>
              </a:rPr>
              <a:t>(air T, dew point T, solar radiation, precipitation, wind speed and direction, cloud cover)</a:t>
            </a: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 flipH="1">
            <a:off x="5095876" y="1123951"/>
            <a:ext cx="1628775" cy="1108075"/>
            <a:chOff x="3366" y="366"/>
            <a:chExt cx="1026" cy="698"/>
          </a:xfrm>
        </p:grpSpPr>
        <p:sp>
          <p:nvSpPr>
            <p:cNvPr id="8236" name="Oval 7"/>
            <p:cNvSpPr>
              <a:spLocks noChangeArrowheads="1"/>
            </p:cNvSpPr>
            <p:nvPr/>
          </p:nvSpPr>
          <p:spPr bwMode="auto">
            <a:xfrm>
              <a:off x="3366" y="438"/>
              <a:ext cx="360" cy="3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237" name="Freeform 8"/>
            <p:cNvSpPr>
              <a:spLocks/>
            </p:cNvSpPr>
            <p:nvPr/>
          </p:nvSpPr>
          <p:spPr bwMode="auto">
            <a:xfrm>
              <a:off x="3565" y="366"/>
              <a:ext cx="827" cy="337"/>
            </a:xfrm>
            <a:custGeom>
              <a:avLst/>
              <a:gdLst>
                <a:gd name="T0" fmla="*/ 101 w 509"/>
                <a:gd name="T1" fmla="*/ 96 h 301"/>
                <a:gd name="T2" fmla="*/ 107 w 509"/>
                <a:gd name="T3" fmla="*/ 48 h 301"/>
                <a:gd name="T4" fmla="*/ 179 w 509"/>
                <a:gd name="T5" fmla="*/ 0 h 301"/>
                <a:gd name="T6" fmla="*/ 371 w 509"/>
                <a:gd name="T7" fmla="*/ 30 h 301"/>
                <a:gd name="T8" fmla="*/ 419 w 509"/>
                <a:gd name="T9" fmla="*/ 78 h 301"/>
                <a:gd name="T10" fmla="*/ 455 w 509"/>
                <a:gd name="T11" fmla="*/ 90 h 301"/>
                <a:gd name="T12" fmla="*/ 473 w 509"/>
                <a:gd name="T13" fmla="*/ 102 h 301"/>
                <a:gd name="T14" fmla="*/ 479 w 509"/>
                <a:gd name="T15" fmla="*/ 156 h 301"/>
                <a:gd name="T16" fmla="*/ 509 w 509"/>
                <a:gd name="T17" fmla="*/ 210 h 301"/>
                <a:gd name="T18" fmla="*/ 443 w 509"/>
                <a:gd name="T19" fmla="*/ 264 h 301"/>
                <a:gd name="T20" fmla="*/ 353 w 509"/>
                <a:gd name="T21" fmla="*/ 258 h 301"/>
                <a:gd name="T22" fmla="*/ 335 w 509"/>
                <a:gd name="T23" fmla="*/ 252 h 301"/>
                <a:gd name="T24" fmla="*/ 317 w 509"/>
                <a:gd name="T25" fmla="*/ 288 h 301"/>
                <a:gd name="T26" fmla="*/ 257 w 509"/>
                <a:gd name="T27" fmla="*/ 300 h 301"/>
                <a:gd name="T28" fmla="*/ 167 w 509"/>
                <a:gd name="T29" fmla="*/ 228 h 301"/>
                <a:gd name="T30" fmla="*/ 149 w 509"/>
                <a:gd name="T31" fmla="*/ 222 h 301"/>
                <a:gd name="T32" fmla="*/ 23 w 509"/>
                <a:gd name="T33" fmla="*/ 216 h 301"/>
                <a:gd name="T34" fmla="*/ 17 w 509"/>
                <a:gd name="T35" fmla="*/ 114 h 301"/>
                <a:gd name="T36" fmla="*/ 35 w 509"/>
                <a:gd name="T37" fmla="*/ 108 h 301"/>
                <a:gd name="T38" fmla="*/ 101 w 509"/>
                <a:gd name="T39" fmla="*/ 96 h 3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9"/>
                <a:gd name="T61" fmla="*/ 0 h 301"/>
                <a:gd name="T62" fmla="*/ 509 w 509"/>
                <a:gd name="T63" fmla="*/ 301 h 30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9" h="301">
                  <a:moveTo>
                    <a:pt x="101" y="96"/>
                  </a:moveTo>
                  <a:cubicBezTo>
                    <a:pt x="103" y="80"/>
                    <a:pt x="101" y="63"/>
                    <a:pt x="107" y="48"/>
                  </a:cubicBezTo>
                  <a:cubicBezTo>
                    <a:pt x="116" y="23"/>
                    <a:pt x="159" y="13"/>
                    <a:pt x="179" y="0"/>
                  </a:cubicBezTo>
                  <a:cubicBezTo>
                    <a:pt x="346" y="10"/>
                    <a:pt x="211" y="19"/>
                    <a:pt x="371" y="30"/>
                  </a:cubicBezTo>
                  <a:cubicBezTo>
                    <a:pt x="391" y="43"/>
                    <a:pt x="399" y="67"/>
                    <a:pt x="419" y="78"/>
                  </a:cubicBezTo>
                  <a:cubicBezTo>
                    <a:pt x="430" y="84"/>
                    <a:pt x="444" y="83"/>
                    <a:pt x="455" y="90"/>
                  </a:cubicBezTo>
                  <a:cubicBezTo>
                    <a:pt x="461" y="94"/>
                    <a:pt x="467" y="98"/>
                    <a:pt x="473" y="102"/>
                  </a:cubicBezTo>
                  <a:cubicBezTo>
                    <a:pt x="489" y="126"/>
                    <a:pt x="496" y="131"/>
                    <a:pt x="479" y="156"/>
                  </a:cubicBezTo>
                  <a:cubicBezTo>
                    <a:pt x="507" y="197"/>
                    <a:pt x="498" y="178"/>
                    <a:pt x="509" y="210"/>
                  </a:cubicBezTo>
                  <a:cubicBezTo>
                    <a:pt x="499" y="260"/>
                    <a:pt x="486" y="250"/>
                    <a:pt x="443" y="264"/>
                  </a:cubicBezTo>
                  <a:cubicBezTo>
                    <a:pt x="413" y="262"/>
                    <a:pt x="383" y="261"/>
                    <a:pt x="353" y="258"/>
                  </a:cubicBezTo>
                  <a:cubicBezTo>
                    <a:pt x="347" y="257"/>
                    <a:pt x="341" y="249"/>
                    <a:pt x="335" y="252"/>
                  </a:cubicBezTo>
                  <a:cubicBezTo>
                    <a:pt x="323" y="258"/>
                    <a:pt x="327" y="280"/>
                    <a:pt x="317" y="288"/>
                  </a:cubicBezTo>
                  <a:cubicBezTo>
                    <a:pt x="301" y="301"/>
                    <a:pt x="277" y="297"/>
                    <a:pt x="257" y="300"/>
                  </a:cubicBezTo>
                  <a:cubicBezTo>
                    <a:pt x="195" y="292"/>
                    <a:pt x="186" y="286"/>
                    <a:pt x="167" y="228"/>
                  </a:cubicBezTo>
                  <a:cubicBezTo>
                    <a:pt x="165" y="222"/>
                    <a:pt x="155" y="223"/>
                    <a:pt x="149" y="222"/>
                  </a:cubicBezTo>
                  <a:cubicBezTo>
                    <a:pt x="107" y="219"/>
                    <a:pt x="65" y="218"/>
                    <a:pt x="23" y="216"/>
                  </a:cubicBezTo>
                  <a:cubicBezTo>
                    <a:pt x="9" y="175"/>
                    <a:pt x="0" y="164"/>
                    <a:pt x="17" y="114"/>
                  </a:cubicBezTo>
                  <a:cubicBezTo>
                    <a:pt x="19" y="108"/>
                    <a:pt x="29" y="110"/>
                    <a:pt x="35" y="108"/>
                  </a:cubicBezTo>
                  <a:cubicBezTo>
                    <a:pt x="59" y="101"/>
                    <a:pt x="77" y="96"/>
                    <a:pt x="101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8" name="Freeform 9"/>
            <p:cNvSpPr>
              <a:spLocks/>
            </p:cNvSpPr>
            <p:nvPr/>
          </p:nvSpPr>
          <p:spPr bwMode="auto">
            <a:xfrm>
              <a:off x="4157" y="774"/>
              <a:ext cx="51" cy="80"/>
            </a:xfrm>
            <a:custGeom>
              <a:avLst/>
              <a:gdLst>
                <a:gd name="T0" fmla="*/ 43 w 117"/>
                <a:gd name="T1" fmla="*/ 0 h 176"/>
                <a:gd name="T2" fmla="*/ 13 w 117"/>
                <a:gd name="T3" fmla="*/ 72 h 176"/>
                <a:gd name="T4" fmla="*/ 7 w 117"/>
                <a:gd name="T5" fmla="*/ 90 h 176"/>
                <a:gd name="T6" fmla="*/ 49 w 117"/>
                <a:gd name="T7" fmla="*/ 174 h 176"/>
                <a:gd name="T8" fmla="*/ 103 w 117"/>
                <a:gd name="T9" fmla="*/ 168 h 176"/>
                <a:gd name="T10" fmla="*/ 103 w 117"/>
                <a:gd name="T11" fmla="*/ 114 h 176"/>
                <a:gd name="T12" fmla="*/ 55 w 117"/>
                <a:gd name="T13" fmla="*/ 36 h 176"/>
                <a:gd name="T14" fmla="*/ 43 w 117"/>
                <a:gd name="T15" fmla="*/ 0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176"/>
                <a:gd name="T26" fmla="*/ 117 w 117"/>
                <a:gd name="T27" fmla="*/ 176 h 1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176">
                  <a:moveTo>
                    <a:pt x="43" y="0"/>
                  </a:moveTo>
                  <a:cubicBezTo>
                    <a:pt x="34" y="26"/>
                    <a:pt x="22" y="46"/>
                    <a:pt x="13" y="72"/>
                  </a:cubicBezTo>
                  <a:cubicBezTo>
                    <a:pt x="11" y="78"/>
                    <a:pt x="7" y="90"/>
                    <a:pt x="7" y="90"/>
                  </a:cubicBezTo>
                  <a:cubicBezTo>
                    <a:pt x="13" y="152"/>
                    <a:pt x="0" y="158"/>
                    <a:pt x="49" y="174"/>
                  </a:cubicBezTo>
                  <a:cubicBezTo>
                    <a:pt x="67" y="172"/>
                    <a:pt x="87" y="176"/>
                    <a:pt x="103" y="168"/>
                  </a:cubicBezTo>
                  <a:cubicBezTo>
                    <a:pt x="117" y="161"/>
                    <a:pt x="104" y="119"/>
                    <a:pt x="103" y="114"/>
                  </a:cubicBezTo>
                  <a:cubicBezTo>
                    <a:pt x="94" y="82"/>
                    <a:pt x="89" y="47"/>
                    <a:pt x="55" y="36"/>
                  </a:cubicBezTo>
                  <a:cubicBezTo>
                    <a:pt x="51" y="24"/>
                    <a:pt x="47" y="12"/>
                    <a:pt x="43" y="0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9" name="Freeform 10"/>
            <p:cNvSpPr>
              <a:spLocks/>
            </p:cNvSpPr>
            <p:nvPr/>
          </p:nvSpPr>
          <p:spPr bwMode="auto">
            <a:xfrm>
              <a:off x="4031" y="738"/>
              <a:ext cx="51" cy="80"/>
            </a:xfrm>
            <a:custGeom>
              <a:avLst/>
              <a:gdLst>
                <a:gd name="T0" fmla="*/ 43 w 117"/>
                <a:gd name="T1" fmla="*/ 0 h 176"/>
                <a:gd name="T2" fmla="*/ 13 w 117"/>
                <a:gd name="T3" fmla="*/ 72 h 176"/>
                <a:gd name="T4" fmla="*/ 7 w 117"/>
                <a:gd name="T5" fmla="*/ 90 h 176"/>
                <a:gd name="T6" fmla="*/ 49 w 117"/>
                <a:gd name="T7" fmla="*/ 174 h 176"/>
                <a:gd name="T8" fmla="*/ 103 w 117"/>
                <a:gd name="T9" fmla="*/ 168 h 176"/>
                <a:gd name="T10" fmla="*/ 103 w 117"/>
                <a:gd name="T11" fmla="*/ 114 h 176"/>
                <a:gd name="T12" fmla="*/ 55 w 117"/>
                <a:gd name="T13" fmla="*/ 36 h 176"/>
                <a:gd name="T14" fmla="*/ 43 w 117"/>
                <a:gd name="T15" fmla="*/ 0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176"/>
                <a:gd name="T26" fmla="*/ 117 w 117"/>
                <a:gd name="T27" fmla="*/ 176 h 1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176">
                  <a:moveTo>
                    <a:pt x="43" y="0"/>
                  </a:moveTo>
                  <a:cubicBezTo>
                    <a:pt x="34" y="26"/>
                    <a:pt x="22" y="46"/>
                    <a:pt x="13" y="72"/>
                  </a:cubicBezTo>
                  <a:cubicBezTo>
                    <a:pt x="11" y="78"/>
                    <a:pt x="7" y="90"/>
                    <a:pt x="7" y="90"/>
                  </a:cubicBezTo>
                  <a:cubicBezTo>
                    <a:pt x="13" y="152"/>
                    <a:pt x="0" y="158"/>
                    <a:pt x="49" y="174"/>
                  </a:cubicBezTo>
                  <a:cubicBezTo>
                    <a:pt x="67" y="172"/>
                    <a:pt x="87" y="176"/>
                    <a:pt x="103" y="168"/>
                  </a:cubicBezTo>
                  <a:cubicBezTo>
                    <a:pt x="117" y="161"/>
                    <a:pt x="104" y="119"/>
                    <a:pt x="103" y="114"/>
                  </a:cubicBezTo>
                  <a:cubicBezTo>
                    <a:pt x="94" y="82"/>
                    <a:pt x="89" y="47"/>
                    <a:pt x="55" y="36"/>
                  </a:cubicBezTo>
                  <a:cubicBezTo>
                    <a:pt x="51" y="24"/>
                    <a:pt x="47" y="12"/>
                    <a:pt x="43" y="0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0" name="Freeform 11"/>
            <p:cNvSpPr>
              <a:spLocks/>
            </p:cNvSpPr>
            <p:nvPr/>
          </p:nvSpPr>
          <p:spPr bwMode="auto">
            <a:xfrm>
              <a:off x="4265" y="936"/>
              <a:ext cx="51" cy="80"/>
            </a:xfrm>
            <a:custGeom>
              <a:avLst/>
              <a:gdLst>
                <a:gd name="T0" fmla="*/ 43 w 117"/>
                <a:gd name="T1" fmla="*/ 0 h 176"/>
                <a:gd name="T2" fmla="*/ 13 w 117"/>
                <a:gd name="T3" fmla="*/ 72 h 176"/>
                <a:gd name="T4" fmla="*/ 7 w 117"/>
                <a:gd name="T5" fmla="*/ 90 h 176"/>
                <a:gd name="T6" fmla="*/ 49 w 117"/>
                <a:gd name="T7" fmla="*/ 174 h 176"/>
                <a:gd name="T8" fmla="*/ 103 w 117"/>
                <a:gd name="T9" fmla="*/ 168 h 176"/>
                <a:gd name="T10" fmla="*/ 103 w 117"/>
                <a:gd name="T11" fmla="*/ 114 h 176"/>
                <a:gd name="T12" fmla="*/ 55 w 117"/>
                <a:gd name="T13" fmla="*/ 36 h 176"/>
                <a:gd name="T14" fmla="*/ 43 w 117"/>
                <a:gd name="T15" fmla="*/ 0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176"/>
                <a:gd name="T26" fmla="*/ 117 w 117"/>
                <a:gd name="T27" fmla="*/ 176 h 1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176">
                  <a:moveTo>
                    <a:pt x="43" y="0"/>
                  </a:moveTo>
                  <a:cubicBezTo>
                    <a:pt x="34" y="26"/>
                    <a:pt x="22" y="46"/>
                    <a:pt x="13" y="72"/>
                  </a:cubicBezTo>
                  <a:cubicBezTo>
                    <a:pt x="11" y="78"/>
                    <a:pt x="7" y="90"/>
                    <a:pt x="7" y="90"/>
                  </a:cubicBezTo>
                  <a:cubicBezTo>
                    <a:pt x="13" y="152"/>
                    <a:pt x="0" y="158"/>
                    <a:pt x="49" y="174"/>
                  </a:cubicBezTo>
                  <a:cubicBezTo>
                    <a:pt x="67" y="172"/>
                    <a:pt x="87" y="176"/>
                    <a:pt x="103" y="168"/>
                  </a:cubicBezTo>
                  <a:cubicBezTo>
                    <a:pt x="117" y="161"/>
                    <a:pt x="104" y="119"/>
                    <a:pt x="103" y="114"/>
                  </a:cubicBezTo>
                  <a:cubicBezTo>
                    <a:pt x="94" y="82"/>
                    <a:pt x="89" y="47"/>
                    <a:pt x="55" y="36"/>
                  </a:cubicBezTo>
                  <a:cubicBezTo>
                    <a:pt x="51" y="24"/>
                    <a:pt x="47" y="12"/>
                    <a:pt x="43" y="0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1" name="Freeform 12"/>
            <p:cNvSpPr>
              <a:spLocks/>
            </p:cNvSpPr>
            <p:nvPr/>
          </p:nvSpPr>
          <p:spPr bwMode="auto">
            <a:xfrm>
              <a:off x="4259" y="696"/>
              <a:ext cx="51" cy="80"/>
            </a:xfrm>
            <a:custGeom>
              <a:avLst/>
              <a:gdLst>
                <a:gd name="T0" fmla="*/ 43 w 117"/>
                <a:gd name="T1" fmla="*/ 0 h 176"/>
                <a:gd name="T2" fmla="*/ 13 w 117"/>
                <a:gd name="T3" fmla="*/ 72 h 176"/>
                <a:gd name="T4" fmla="*/ 7 w 117"/>
                <a:gd name="T5" fmla="*/ 90 h 176"/>
                <a:gd name="T6" fmla="*/ 49 w 117"/>
                <a:gd name="T7" fmla="*/ 174 h 176"/>
                <a:gd name="T8" fmla="*/ 103 w 117"/>
                <a:gd name="T9" fmla="*/ 168 h 176"/>
                <a:gd name="T10" fmla="*/ 103 w 117"/>
                <a:gd name="T11" fmla="*/ 114 h 176"/>
                <a:gd name="T12" fmla="*/ 55 w 117"/>
                <a:gd name="T13" fmla="*/ 36 h 176"/>
                <a:gd name="T14" fmla="*/ 43 w 117"/>
                <a:gd name="T15" fmla="*/ 0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176"/>
                <a:gd name="T26" fmla="*/ 117 w 117"/>
                <a:gd name="T27" fmla="*/ 176 h 1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176">
                  <a:moveTo>
                    <a:pt x="43" y="0"/>
                  </a:moveTo>
                  <a:cubicBezTo>
                    <a:pt x="34" y="26"/>
                    <a:pt x="22" y="46"/>
                    <a:pt x="13" y="72"/>
                  </a:cubicBezTo>
                  <a:cubicBezTo>
                    <a:pt x="11" y="78"/>
                    <a:pt x="7" y="90"/>
                    <a:pt x="7" y="90"/>
                  </a:cubicBezTo>
                  <a:cubicBezTo>
                    <a:pt x="13" y="152"/>
                    <a:pt x="0" y="158"/>
                    <a:pt x="49" y="174"/>
                  </a:cubicBezTo>
                  <a:cubicBezTo>
                    <a:pt x="67" y="172"/>
                    <a:pt x="87" y="176"/>
                    <a:pt x="103" y="168"/>
                  </a:cubicBezTo>
                  <a:cubicBezTo>
                    <a:pt x="117" y="161"/>
                    <a:pt x="104" y="119"/>
                    <a:pt x="103" y="114"/>
                  </a:cubicBezTo>
                  <a:cubicBezTo>
                    <a:pt x="94" y="82"/>
                    <a:pt x="89" y="47"/>
                    <a:pt x="55" y="36"/>
                  </a:cubicBezTo>
                  <a:cubicBezTo>
                    <a:pt x="51" y="24"/>
                    <a:pt x="47" y="12"/>
                    <a:pt x="43" y="0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2" name="Freeform 13"/>
            <p:cNvSpPr>
              <a:spLocks/>
            </p:cNvSpPr>
            <p:nvPr/>
          </p:nvSpPr>
          <p:spPr bwMode="auto">
            <a:xfrm>
              <a:off x="4127" y="984"/>
              <a:ext cx="51" cy="80"/>
            </a:xfrm>
            <a:custGeom>
              <a:avLst/>
              <a:gdLst>
                <a:gd name="T0" fmla="*/ 43 w 117"/>
                <a:gd name="T1" fmla="*/ 0 h 176"/>
                <a:gd name="T2" fmla="*/ 13 w 117"/>
                <a:gd name="T3" fmla="*/ 72 h 176"/>
                <a:gd name="T4" fmla="*/ 7 w 117"/>
                <a:gd name="T5" fmla="*/ 90 h 176"/>
                <a:gd name="T6" fmla="*/ 49 w 117"/>
                <a:gd name="T7" fmla="*/ 174 h 176"/>
                <a:gd name="T8" fmla="*/ 103 w 117"/>
                <a:gd name="T9" fmla="*/ 168 h 176"/>
                <a:gd name="T10" fmla="*/ 103 w 117"/>
                <a:gd name="T11" fmla="*/ 114 h 176"/>
                <a:gd name="T12" fmla="*/ 55 w 117"/>
                <a:gd name="T13" fmla="*/ 36 h 176"/>
                <a:gd name="T14" fmla="*/ 43 w 117"/>
                <a:gd name="T15" fmla="*/ 0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176"/>
                <a:gd name="T26" fmla="*/ 117 w 117"/>
                <a:gd name="T27" fmla="*/ 176 h 1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176">
                  <a:moveTo>
                    <a:pt x="43" y="0"/>
                  </a:moveTo>
                  <a:cubicBezTo>
                    <a:pt x="34" y="26"/>
                    <a:pt x="22" y="46"/>
                    <a:pt x="13" y="72"/>
                  </a:cubicBezTo>
                  <a:cubicBezTo>
                    <a:pt x="11" y="78"/>
                    <a:pt x="7" y="90"/>
                    <a:pt x="7" y="90"/>
                  </a:cubicBezTo>
                  <a:cubicBezTo>
                    <a:pt x="13" y="152"/>
                    <a:pt x="0" y="158"/>
                    <a:pt x="49" y="174"/>
                  </a:cubicBezTo>
                  <a:cubicBezTo>
                    <a:pt x="67" y="172"/>
                    <a:pt x="87" y="176"/>
                    <a:pt x="103" y="168"/>
                  </a:cubicBezTo>
                  <a:cubicBezTo>
                    <a:pt x="117" y="161"/>
                    <a:pt x="104" y="119"/>
                    <a:pt x="103" y="114"/>
                  </a:cubicBezTo>
                  <a:cubicBezTo>
                    <a:pt x="94" y="82"/>
                    <a:pt x="89" y="47"/>
                    <a:pt x="55" y="36"/>
                  </a:cubicBezTo>
                  <a:cubicBezTo>
                    <a:pt x="51" y="24"/>
                    <a:pt x="47" y="12"/>
                    <a:pt x="43" y="0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3" name="Freeform 14"/>
            <p:cNvSpPr>
              <a:spLocks/>
            </p:cNvSpPr>
            <p:nvPr/>
          </p:nvSpPr>
          <p:spPr bwMode="auto">
            <a:xfrm>
              <a:off x="3989" y="894"/>
              <a:ext cx="51" cy="80"/>
            </a:xfrm>
            <a:custGeom>
              <a:avLst/>
              <a:gdLst>
                <a:gd name="T0" fmla="*/ 43 w 117"/>
                <a:gd name="T1" fmla="*/ 0 h 176"/>
                <a:gd name="T2" fmla="*/ 13 w 117"/>
                <a:gd name="T3" fmla="*/ 72 h 176"/>
                <a:gd name="T4" fmla="*/ 7 w 117"/>
                <a:gd name="T5" fmla="*/ 90 h 176"/>
                <a:gd name="T6" fmla="*/ 49 w 117"/>
                <a:gd name="T7" fmla="*/ 174 h 176"/>
                <a:gd name="T8" fmla="*/ 103 w 117"/>
                <a:gd name="T9" fmla="*/ 168 h 176"/>
                <a:gd name="T10" fmla="*/ 103 w 117"/>
                <a:gd name="T11" fmla="*/ 114 h 176"/>
                <a:gd name="T12" fmla="*/ 55 w 117"/>
                <a:gd name="T13" fmla="*/ 36 h 176"/>
                <a:gd name="T14" fmla="*/ 43 w 117"/>
                <a:gd name="T15" fmla="*/ 0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176"/>
                <a:gd name="T26" fmla="*/ 117 w 117"/>
                <a:gd name="T27" fmla="*/ 176 h 1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176">
                  <a:moveTo>
                    <a:pt x="43" y="0"/>
                  </a:moveTo>
                  <a:cubicBezTo>
                    <a:pt x="34" y="26"/>
                    <a:pt x="22" y="46"/>
                    <a:pt x="13" y="72"/>
                  </a:cubicBezTo>
                  <a:cubicBezTo>
                    <a:pt x="11" y="78"/>
                    <a:pt x="7" y="90"/>
                    <a:pt x="7" y="90"/>
                  </a:cubicBezTo>
                  <a:cubicBezTo>
                    <a:pt x="13" y="152"/>
                    <a:pt x="0" y="158"/>
                    <a:pt x="49" y="174"/>
                  </a:cubicBezTo>
                  <a:cubicBezTo>
                    <a:pt x="67" y="172"/>
                    <a:pt x="87" y="176"/>
                    <a:pt x="103" y="168"/>
                  </a:cubicBezTo>
                  <a:cubicBezTo>
                    <a:pt x="117" y="161"/>
                    <a:pt x="104" y="119"/>
                    <a:pt x="103" y="114"/>
                  </a:cubicBezTo>
                  <a:cubicBezTo>
                    <a:pt x="94" y="82"/>
                    <a:pt x="89" y="47"/>
                    <a:pt x="55" y="36"/>
                  </a:cubicBezTo>
                  <a:cubicBezTo>
                    <a:pt x="51" y="24"/>
                    <a:pt x="47" y="12"/>
                    <a:pt x="43" y="0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200" name="AutoShape 16"/>
          <p:cNvSpPr>
            <a:spLocks noChangeArrowheads="1"/>
          </p:cNvSpPr>
          <p:nvPr/>
        </p:nvSpPr>
        <p:spPr bwMode="auto">
          <a:xfrm>
            <a:off x="8020051" y="3243264"/>
            <a:ext cx="561975" cy="371475"/>
          </a:xfrm>
          <a:prstGeom prst="rightArrow">
            <a:avLst>
              <a:gd name="adj1" fmla="val 50000"/>
              <a:gd name="adj2" fmla="val 37821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201" name="AutoShape 17"/>
          <p:cNvSpPr>
            <a:spLocks noChangeArrowheads="1"/>
          </p:cNvSpPr>
          <p:nvPr/>
        </p:nvSpPr>
        <p:spPr bwMode="auto">
          <a:xfrm>
            <a:off x="2640441" y="2801939"/>
            <a:ext cx="561975" cy="371475"/>
          </a:xfrm>
          <a:prstGeom prst="rightArrow">
            <a:avLst>
              <a:gd name="adj1" fmla="val 50000"/>
              <a:gd name="adj2" fmla="val 37821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202" name="Text Box 18"/>
          <p:cNvSpPr txBox="1">
            <a:spLocks noChangeArrowheads="1"/>
          </p:cNvSpPr>
          <p:nvPr/>
        </p:nvSpPr>
        <p:spPr bwMode="auto">
          <a:xfrm>
            <a:off x="3481516" y="4830763"/>
            <a:ext cx="1307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dirty="0">
                <a:latin typeface="+mn-lt"/>
              </a:rPr>
              <a:t>Bathymetry</a:t>
            </a:r>
          </a:p>
        </p:txBody>
      </p:sp>
      <p:grpSp>
        <p:nvGrpSpPr>
          <p:cNvPr id="8210" name="Group 20"/>
          <p:cNvGrpSpPr>
            <a:grpSpLocks/>
          </p:cNvGrpSpPr>
          <p:nvPr/>
        </p:nvGrpSpPr>
        <p:grpSpPr bwMode="auto">
          <a:xfrm>
            <a:off x="3512279" y="2724150"/>
            <a:ext cx="4438650" cy="2743200"/>
            <a:chOff x="1632" y="1956"/>
            <a:chExt cx="2796" cy="1728"/>
          </a:xfrm>
        </p:grpSpPr>
        <p:sp>
          <p:nvSpPr>
            <p:cNvPr id="8221" name="Rectangle 21"/>
            <p:cNvSpPr>
              <a:spLocks noChangeArrowheads="1"/>
            </p:cNvSpPr>
            <p:nvPr/>
          </p:nvSpPr>
          <p:spPr bwMode="auto">
            <a:xfrm>
              <a:off x="1632" y="1956"/>
              <a:ext cx="2592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222" name="Rectangle 22"/>
            <p:cNvSpPr>
              <a:spLocks noChangeArrowheads="1"/>
            </p:cNvSpPr>
            <p:nvPr/>
          </p:nvSpPr>
          <p:spPr bwMode="auto">
            <a:xfrm>
              <a:off x="2016" y="2244"/>
              <a:ext cx="2208" cy="288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223" name="Rectangle 23"/>
            <p:cNvSpPr>
              <a:spLocks noChangeArrowheads="1"/>
            </p:cNvSpPr>
            <p:nvPr/>
          </p:nvSpPr>
          <p:spPr bwMode="auto">
            <a:xfrm>
              <a:off x="2304" y="2532"/>
              <a:ext cx="1920" cy="288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224" name="Rectangle 24"/>
            <p:cNvSpPr>
              <a:spLocks noChangeArrowheads="1"/>
            </p:cNvSpPr>
            <p:nvPr/>
          </p:nvSpPr>
          <p:spPr bwMode="auto">
            <a:xfrm>
              <a:off x="3024" y="3108"/>
              <a:ext cx="1200" cy="288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225" name="Rectangle 25"/>
            <p:cNvSpPr>
              <a:spLocks noChangeArrowheads="1"/>
            </p:cNvSpPr>
            <p:nvPr/>
          </p:nvSpPr>
          <p:spPr bwMode="auto">
            <a:xfrm>
              <a:off x="2640" y="2820"/>
              <a:ext cx="1584" cy="288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226" name="Rectangle 26"/>
            <p:cNvSpPr>
              <a:spLocks noChangeArrowheads="1"/>
            </p:cNvSpPr>
            <p:nvPr/>
          </p:nvSpPr>
          <p:spPr bwMode="auto">
            <a:xfrm>
              <a:off x="3504" y="3396"/>
              <a:ext cx="720" cy="288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227" name="Rectangle 27"/>
            <p:cNvSpPr>
              <a:spLocks noChangeArrowheads="1"/>
            </p:cNvSpPr>
            <p:nvPr/>
          </p:nvSpPr>
          <p:spPr bwMode="auto">
            <a:xfrm>
              <a:off x="1638" y="2052"/>
              <a:ext cx="2579" cy="187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228" name="Line 28"/>
            <p:cNvSpPr>
              <a:spLocks noChangeShapeType="1"/>
            </p:cNvSpPr>
            <p:nvPr/>
          </p:nvSpPr>
          <p:spPr bwMode="auto">
            <a:xfrm>
              <a:off x="2016" y="195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9" name="Line 29"/>
            <p:cNvSpPr>
              <a:spLocks noChangeShapeType="1"/>
            </p:cNvSpPr>
            <p:nvPr/>
          </p:nvSpPr>
          <p:spPr bwMode="auto">
            <a:xfrm>
              <a:off x="2304" y="1956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0" name="Line 30"/>
            <p:cNvSpPr>
              <a:spLocks noChangeShapeType="1"/>
            </p:cNvSpPr>
            <p:nvPr/>
          </p:nvSpPr>
          <p:spPr bwMode="auto">
            <a:xfrm flipV="1">
              <a:off x="2640" y="1956"/>
              <a:ext cx="0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1" name="Line 31"/>
            <p:cNvSpPr>
              <a:spLocks noChangeShapeType="1"/>
            </p:cNvSpPr>
            <p:nvPr/>
          </p:nvSpPr>
          <p:spPr bwMode="auto">
            <a:xfrm flipV="1">
              <a:off x="3024" y="1956"/>
              <a:ext cx="0" cy="1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2" name="Line 32"/>
            <p:cNvSpPr>
              <a:spLocks noChangeShapeType="1"/>
            </p:cNvSpPr>
            <p:nvPr/>
          </p:nvSpPr>
          <p:spPr bwMode="auto">
            <a:xfrm flipV="1">
              <a:off x="3504" y="1956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3" name="Line 33"/>
            <p:cNvSpPr>
              <a:spLocks noChangeShapeType="1"/>
            </p:cNvSpPr>
            <p:nvPr/>
          </p:nvSpPr>
          <p:spPr bwMode="auto">
            <a:xfrm flipV="1">
              <a:off x="3840" y="1956"/>
              <a:ext cx="0" cy="17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4" name="Rectangle 34"/>
            <p:cNvSpPr>
              <a:spLocks noChangeArrowheads="1"/>
            </p:cNvSpPr>
            <p:nvPr/>
          </p:nvSpPr>
          <p:spPr bwMode="auto">
            <a:xfrm>
              <a:off x="4224" y="1956"/>
              <a:ext cx="150" cy="1728"/>
            </a:xfrm>
            <a:prstGeom prst="rect">
              <a:avLst/>
            </a:prstGeom>
            <a:solidFill>
              <a:srgbClr val="4D4D4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235" name="Rectangle 35"/>
            <p:cNvSpPr>
              <a:spLocks noChangeArrowheads="1"/>
            </p:cNvSpPr>
            <p:nvPr/>
          </p:nvSpPr>
          <p:spPr bwMode="auto">
            <a:xfrm>
              <a:off x="4218" y="2532"/>
              <a:ext cx="210" cy="282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8014064" y="4791671"/>
            <a:ext cx="26539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+mn-lt"/>
              </a:rPr>
              <a:t>Outlet elevations and characteristics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8020051" y="4191001"/>
            <a:ext cx="280987" cy="582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7B346D-0559-4EFD-BB92-D717517AFE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7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What’s the maximum surface flow that can be released through the FSS?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Which temperature target optimizes surface flow and downstream temperature?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46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7751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USGS Oregon Added Optimization Features to CE-QUAL-W2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6"/>
          <a:stretch/>
        </p:blipFill>
        <p:spPr bwMode="auto">
          <a:xfrm>
            <a:off x="3048001" y="1447800"/>
            <a:ext cx="2757487" cy="185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295383" y="1447800"/>
            <a:ext cx="2866474" cy="1938754"/>
            <a:chOff x="3610526" y="1752600"/>
            <a:chExt cx="2866474" cy="1938754"/>
          </a:xfrm>
        </p:grpSpPr>
        <p:sp>
          <p:nvSpPr>
            <p:cNvPr id="18" name="Rectangle 17"/>
            <p:cNvSpPr/>
            <p:nvPr/>
          </p:nvSpPr>
          <p:spPr>
            <a:xfrm>
              <a:off x="4352925" y="1752600"/>
              <a:ext cx="2124075" cy="1600200"/>
            </a:xfrm>
            <a:prstGeom prst="rect">
              <a:avLst/>
            </a:prstGeom>
            <a:solidFill>
              <a:srgbClr val="FDFDD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14850" y="1990707"/>
              <a:ext cx="1800225" cy="1171593"/>
            </a:xfrm>
            <a:custGeom>
              <a:avLst/>
              <a:gdLst>
                <a:gd name="connsiteX0" fmla="*/ 0 w 1800225"/>
                <a:gd name="connsiteY0" fmla="*/ 1171593 h 1171593"/>
                <a:gd name="connsiteX1" fmla="*/ 295275 w 1800225"/>
                <a:gd name="connsiteY1" fmla="*/ 866793 h 1171593"/>
                <a:gd name="connsiteX2" fmla="*/ 428625 w 1800225"/>
                <a:gd name="connsiteY2" fmla="*/ 542943 h 1171593"/>
                <a:gd name="connsiteX3" fmla="*/ 752475 w 1800225"/>
                <a:gd name="connsiteY3" fmla="*/ 18 h 1171593"/>
                <a:gd name="connsiteX4" fmla="*/ 1219200 w 1800225"/>
                <a:gd name="connsiteY4" fmla="*/ 561993 h 1171593"/>
                <a:gd name="connsiteX5" fmla="*/ 1428750 w 1800225"/>
                <a:gd name="connsiteY5" fmla="*/ 942993 h 1171593"/>
                <a:gd name="connsiteX6" fmla="*/ 1800225 w 1800225"/>
                <a:gd name="connsiteY6" fmla="*/ 1104918 h 117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0225" h="1171593">
                  <a:moveTo>
                    <a:pt x="0" y="1171593"/>
                  </a:moveTo>
                  <a:cubicBezTo>
                    <a:pt x="111919" y="1071580"/>
                    <a:pt x="223838" y="971568"/>
                    <a:pt x="295275" y="866793"/>
                  </a:cubicBezTo>
                  <a:cubicBezTo>
                    <a:pt x="366712" y="762018"/>
                    <a:pt x="352425" y="687405"/>
                    <a:pt x="428625" y="542943"/>
                  </a:cubicBezTo>
                  <a:cubicBezTo>
                    <a:pt x="504825" y="398480"/>
                    <a:pt x="620713" y="-3157"/>
                    <a:pt x="752475" y="18"/>
                  </a:cubicBezTo>
                  <a:cubicBezTo>
                    <a:pt x="884237" y="3193"/>
                    <a:pt x="1106488" y="404830"/>
                    <a:pt x="1219200" y="561993"/>
                  </a:cubicBezTo>
                  <a:cubicBezTo>
                    <a:pt x="1331913" y="719155"/>
                    <a:pt x="1331913" y="852505"/>
                    <a:pt x="1428750" y="942993"/>
                  </a:cubicBezTo>
                  <a:cubicBezTo>
                    <a:pt x="1525588" y="1033480"/>
                    <a:pt x="1662906" y="1069199"/>
                    <a:pt x="1800225" y="1104918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10526" y="2371667"/>
              <a:ext cx="639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Temp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55869" y="3352800"/>
              <a:ext cx="1151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Day-of-Year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67087" y="762000"/>
            <a:ext cx="2119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W2 model with outlet structures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1488" y="8382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0000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5706" y="762000"/>
            <a:ext cx="2593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Downstream temperature target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474" y="5646716"/>
            <a:ext cx="575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00"/>
                </a:solidFill>
              </a:rPr>
              <a:t>Outlet restrictions (e.g., hydropower needs) may limit ability to meet target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5928029" y="3480137"/>
            <a:ext cx="305470" cy="533400"/>
          </a:xfrm>
          <a:prstGeom prst="downArrow">
            <a:avLst>
              <a:gd name="adj1" fmla="val 50000"/>
              <a:gd name="adj2" fmla="val 4843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8378" y="2160182"/>
            <a:ext cx="2897533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Outlet restrictions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(min/max flow)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3183150" y="1680865"/>
            <a:ext cx="1225228" cy="65674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4408378" y="4038600"/>
            <a:ext cx="35686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618FF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18FFD">
                        <a:tint val="40000"/>
                        <a:satMod val="250000"/>
                      </a:srgbClr>
                    </a:gs>
                    <a:gs pos="9000">
                      <a:srgbClr val="618FFD">
                        <a:tint val="52000"/>
                        <a:satMod val="300000"/>
                      </a:srgbClr>
                    </a:gs>
                    <a:gs pos="50000">
                      <a:srgbClr val="618FFD">
                        <a:shade val="20000"/>
                        <a:satMod val="300000"/>
                      </a:srgbClr>
                    </a:gs>
                    <a:gs pos="79000">
                      <a:srgbClr val="618FFD">
                        <a:tint val="52000"/>
                        <a:satMod val="300000"/>
                      </a:srgbClr>
                    </a:gs>
                    <a:gs pos="100000">
                      <a:srgbClr val="618FF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Q</a:t>
            </a:r>
            <a:r>
              <a:rPr lang="en-US" sz="5400" b="1" baseline="-25000" dirty="0">
                <a:ln w="10541" cmpd="sng">
                  <a:solidFill>
                    <a:srgbClr val="618FF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18FFD">
                        <a:tint val="40000"/>
                        <a:satMod val="250000"/>
                      </a:srgbClr>
                    </a:gs>
                    <a:gs pos="9000">
                      <a:srgbClr val="618FFD">
                        <a:tint val="52000"/>
                        <a:satMod val="300000"/>
                      </a:srgbClr>
                    </a:gs>
                    <a:gs pos="50000">
                      <a:srgbClr val="618FFD">
                        <a:shade val="20000"/>
                        <a:satMod val="300000"/>
                      </a:srgbClr>
                    </a:gs>
                    <a:gs pos="79000">
                      <a:srgbClr val="618FFD">
                        <a:tint val="52000"/>
                        <a:satMod val="300000"/>
                      </a:srgbClr>
                    </a:gs>
                    <a:gs pos="100000">
                      <a:srgbClr val="618FF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</a:t>
            </a:r>
            <a:r>
              <a:rPr lang="en-US" sz="5400" b="1" dirty="0">
                <a:ln w="10541" cmpd="sng">
                  <a:solidFill>
                    <a:srgbClr val="618FF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18FFD">
                        <a:tint val="40000"/>
                        <a:satMod val="250000"/>
                      </a:srgbClr>
                    </a:gs>
                    <a:gs pos="9000">
                      <a:srgbClr val="618FFD">
                        <a:tint val="52000"/>
                        <a:satMod val="300000"/>
                      </a:srgbClr>
                    </a:gs>
                    <a:gs pos="50000">
                      <a:srgbClr val="618FFD">
                        <a:shade val="20000"/>
                        <a:satMod val="300000"/>
                      </a:srgbClr>
                    </a:gs>
                    <a:gs pos="79000">
                      <a:srgbClr val="618FFD">
                        <a:tint val="52000"/>
                        <a:satMod val="300000"/>
                      </a:srgbClr>
                    </a:gs>
                    <a:gs pos="100000">
                      <a:srgbClr val="618FF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>
                <a:ln w="10541" cmpd="sng">
                  <a:solidFill>
                    <a:srgbClr val="618F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+</a:t>
            </a:r>
            <a:r>
              <a:rPr lang="en-US" sz="5400" b="1" dirty="0">
                <a:ln w="10541" cmpd="sng">
                  <a:solidFill>
                    <a:srgbClr val="618FF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18FFD">
                        <a:tint val="40000"/>
                        <a:satMod val="250000"/>
                      </a:srgbClr>
                    </a:gs>
                    <a:gs pos="9000">
                      <a:srgbClr val="618FFD">
                        <a:tint val="52000"/>
                        <a:satMod val="300000"/>
                      </a:srgbClr>
                    </a:gs>
                    <a:gs pos="50000">
                      <a:srgbClr val="618FFD">
                        <a:shade val="20000"/>
                        <a:satMod val="300000"/>
                      </a:srgbClr>
                    </a:gs>
                    <a:gs pos="79000">
                      <a:srgbClr val="618FFD">
                        <a:tint val="52000"/>
                        <a:satMod val="300000"/>
                      </a:srgbClr>
                    </a:gs>
                    <a:gs pos="100000">
                      <a:srgbClr val="618FF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>
                <a:ln w="10541" cmpd="sng">
                  <a:solidFill>
                    <a:srgbClr val="618F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Q</a:t>
            </a:r>
            <a:r>
              <a:rPr lang="en-US" sz="5400" b="1" baseline="-25000" dirty="0">
                <a:ln w="10541" cmpd="sng">
                  <a:solidFill>
                    <a:srgbClr val="618F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r>
              <a:rPr lang="en-US" sz="5400" b="1" dirty="0">
                <a:ln w="10541" cmpd="sng">
                  <a:solidFill>
                    <a:srgbClr val="618F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>
                <a:ln w="10541" cmpd="sng">
                  <a:solidFill>
                    <a:srgbClr val="618F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+ …</a:t>
            </a:r>
            <a:r>
              <a:rPr lang="en-US" sz="5400" b="1" dirty="0">
                <a:ln w="10541" cmpd="sng">
                  <a:solidFill>
                    <a:srgbClr val="618F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en-US" sz="5400" b="1" dirty="0">
              <a:ln w="10541" cmpd="sng">
                <a:solidFill>
                  <a:srgbClr val="618FF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  <a:p>
            <a:pPr algn="ctr"/>
            <a:endParaRPr lang="en-US" sz="5400" b="1" dirty="0">
              <a:ln w="10541" cmpd="sng">
                <a:solidFill>
                  <a:srgbClr val="618FF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618FFD">
                      <a:tint val="40000"/>
                      <a:satMod val="250000"/>
                    </a:srgbClr>
                  </a:gs>
                  <a:gs pos="9000">
                    <a:srgbClr val="618FFD">
                      <a:tint val="52000"/>
                      <a:satMod val="300000"/>
                    </a:srgbClr>
                  </a:gs>
                  <a:gs pos="50000">
                    <a:srgbClr val="618FFD">
                      <a:shade val="20000"/>
                      <a:satMod val="300000"/>
                    </a:srgbClr>
                  </a:gs>
                  <a:gs pos="79000">
                    <a:srgbClr val="618FFD">
                      <a:tint val="52000"/>
                      <a:satMod val="300000"/>
                    </a:srgbClr>
                  </a:gs>
                  <a:gs pos="100000">
                    <a:srgbClr val="618FF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67086" y="4854714"/>
            <a:ext cx="524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Flow (and elevation if applicable) from each outlet to meet the temperature target</a:t>
            </a:r>
          </a:p>
        </p:txBody>
      </p:sp>
    </p:spTree>
    <p:extLst>
      <p:ext uri="{BB962C8B-B14F-4D97-AF65-F5344CB8AC3E}">
        <p14:creationId xmlns:p14="http://schemas.microsoft.com/office/powerpoint/2010/main" val="23857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 animBg="1"/>
      <p:bldP spid="23" grpId="0"/>
      <p:bldP spid="8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413886"/>
            <a:ext cx="11176000" cy="601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Temperature Target Scenarios </a:t>
            </a: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2017 operational targets (ODFW)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Pre-dam conditions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Structural / FSS Scenarios</a:t>
            </a:r>
          </a:p>
          <a:p>
            <a:r>
              <a:rPr lang="en-US" sz="2000" dirty="0" smtClean="0"/>
              <a:t>“250Min” - Minimum </a:t>
            </a:r>
            <a:r>
              <a:rPr lang="en-US" sz="2000" dirty="0"/>
              <a:t>250 </a:t>
            </a:r>
            <a:r>
              <a:rPr lang="en-US" sz="2000" dirty="0" err="1" smtClean="0"/>
              <a:t>cfs</a:t>
            </a:r>
            <a:r>
              <a:rPr lang="en-US" sz="2000" dirty="0" smtClean="0"/>
              <a:t> year-round surface flow</a:t>
            </a:r>
          </a:p>
          <a:p>
            <a:pPr lvl="1"/>
            <a:r>
              <a:rPr lang="en-US" sz="1600" dirty="0" smtClean="0"/>
              <a:t>4.8 </a:t>
            </a:r>
            <a:r>
              <a:rPr lang="en-US" sz="1600" dirty="0" err="1" smtClean="0"/>
              <a:t>ft</a:t>
            </a:r>
            <a:r>
              <a:rPr lang="en-US" sz="1600" dirty="0" smtClean="0"/>
              <a:t> weir depth (1 6-ft weir opening)</a:t>
            </a:r>
          </a:p>
          <a:p>
            <a:r>
              <a:rPr lang="en-US" sz="2000" dirty="0" smtClean="0"/>
              <a:t>“1000Min” - Minimum 1000 </a:t>
            </a:r>
            <a:r>
              <a:rPr lang="en-US" sz="2000" dirty="0" err="1" smtClean="0"/>
              <a:t>cfs</a:t>
            </a:r>
            <a:r>
              <a:rPr lang="en-US" sz="2000" dirty="0" smtClean="0"/>
              <a:t> year-round </a:t>
            </a:r>
            <a:r>
              <a:rPr lang="en-US" sz="2000" dirty="0"/>
              <a:t>surface flow</a:t>
            </a:r>
            <a:endParaRPr lang="en-US" sz="2000" dirty="0" smtClean="0"/>
          </a:p>
          <a:p>
            <a:pPr lvl="1"/>
            <a:r>
              <a:rPr lang="en-US" sz="1600" dirty="0" smtClean="0"/>
              <a:t>12.7 </a:t>
            </a:r>
            <a:r>
              <a:rPr lang="en-US" sz="1600" dirty="0" err="1" smtClean="0"/>
              <a:t>ft</a:t>
            </a:r>
            <a:r>
              <a:rPr lang="en-US" sz="1600" dirty="0" smtClean="0"/>
              <a:t> weir depth Jan-Jun (1 - 10ft weir opening)</a:t>
            </a:r>
          </a:p>
          <a:p>
            <a:pPr lvl="1"/>
            <a:r>
              <a:rPr lang="en-US" sz="1600" dirty="0"/>
              <a:t>18.5 </a:t>
            </a:r>
            <a:r>
              <a:rPr lang="en-US" sz="1600" dirty="0" err="1"/>
              <a:t>ft</a:t>
            </a:r>
            <a:r>
              <a:rPr lang="en-US" sz="1600" dirty="0"/>
              <a:t> weir depth Jun-Dec (1 - 6ft weir opening)</a:t>
            </a:r>
          </a:p>
          <a:p>
            <a:r>
              <a:rPr lang="en-US" sz="2000" dirty="0" smtClean="0"/>
              <a:t>“1500Min” - Minimum </a:t>
            </a:r>
            <a:r>
              <a:rPr lang="en-US" sz="2000" dirty="0"/>
              <a:t>1500 </a:t>
            </a:r>
            <a:r>
              <a:rPr lang="en-US" sz="2000" dirty="0" err="1" smtClean="0"/>
              <a:t>cfs</a:t>
            </a:r>
            <a:r>
              <a:rPr lang="en-US" sz="2000" dirty="0"/>
              <a:t> year-round surface flow</a:t>
            </a:r>
            <a:endParaRPr lang="en-US" sz="2000" dirty="0" smtClean="0"/>
          </a:p>
          <a:p>
            <a:pPr lvl="1"/>
            <a:r>
              <a:rPr lang="en-US" sz="1600" dirty="0" smtClean="0"/>
              <a:t>18.1 </a:t>
            </a:r>
            <a:r>
              <a:rPr lang="en-US" sz="1600" dirty="0" err="1"/>
              <a:t>ft</a:t>
            </a:r>
            <a:r>
              <a:rPr lang="en-US" sz="1600" dirty="0"/>
              <a:t> weir </a:t>
            </a:r>
            <a:r>
              <a:rPr lang="en-US" sz="1600" dirty="0" smtClean="0"/>
              <a:t>depth (1 - 10ft weir opening)</a:t>
            </a:r>
          </a:p>
          <a:p>
            <a:r>
              <a:rPr lang="en-US" sz="2000" dirty="0" smtClean="0"/>
              <a:t>“1500Min4500Max” - Min 1500 </a:t>
            </a:r>
            <a:r>
              <a:rPr lang="en-US" sz="2000" dirty="0" err="1"/>
              <a:t>cfs</a:t>
            </a:r>
            <a:r>
              <a:rPr lang="en-US" sz="2000" dirty="0"/>
              <a:t> </a:t>
            </a:r>
            <a:r>
              <a:rPr lang="en-US" sz="2000" dirty="0" smtClean="0"/>
              <a:t>(year-round) to Max 4500 </a:t>
            </a:r>
            <a:r>
              <a:rPr lang="en-US" sz="2000" dirty="0" err="1" smtClean="0"/>
              <a:t>cfs</a:t>
            </a:r>
            <a:r>
              <a:rPr lang="en-US" sz="2000" dirty="0" smtClean="0"/>
              <a:t> (Sep 15-Dec 31)</a:t>
            </a:r>
          </a:p>
          <a:p>
            <a:pPr lvl="1"/>
            <a:r>
              <a:rPr lang="en-US" sz="1600" dirty="0" smtClean="0"/>
              <a:t>18.1 </a:t>
            </a:r>
            <a:r>
              <a:rPr lang="en-US" sz="1600" dirty="0" err="1"/>
              <a:t>ft</a:t>
            </a:r>
            <a:r>
              <a:rPr lang="en-US" sz="1600" dirty="0"/>
              <a:t> weir depth (1 - 10ft weir opening</a:t>
            </a:r>
            <a:r>
              <a:rPr lang="en-US" sz="1600" dirty="0" smtClean="0"/>
              <a:t>)</a:t>
            </a:r>
            <a:endParaRPr lang="en-US" sz="1050" dirty="0" smtClean="0"/>
          </a:p>
          <a:p>
            <a:r>
              <a:rPr lang="en-US" sz="2000" dirty="0" smtClean="0"/>
              <a:t>“Existing” (spillway, power penstocks, upper RO)</a:t>
            </a:r>
            <a:endParaRPr lang="en-US" sz="2000" dirty="0"/>
          </a:p>
          <a:p>
            <a:pPr lvl="1"/>
            <a:r>
              <a:rPr lang="en-US" sz="1600" dirty="0" smtClean="0"/>
              <a:t>Maximum spill of 60%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50" dirty="0"/>
              <a:t>	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2000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7B346D-0559-4EFD-BB92-D717517AFEE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38463" y="611201"/>
            <a:ext cx="8382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 smtClean="0"/>
          </a:p>
          <a:p>
            <a:pPr algn="ctr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7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06" y="498344"/>
            <a:ext cx="8824868" cy="6359654"/>
          </a:xfrm>
          <a:prstGeom prst="rect">
            <a:avLst/>
          </a:prstGeom>
        </p:spPr>
      </p:pic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406400" y="72515"/>
            <a:ext cx="11176000" cy="8064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Detroit </a:t>
            </a:r>
            <a:r>
              <a:rPr lang="en-US" dirty="0"/>
              <a:t>Year-Type Comparison: Lake Elevation and Outflow 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7B346D-0559-4EFD-BB92-D717517AFEE0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73629" y="3461657"/>
            <a:ext cx="326571" cy="6286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2815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07" y="498344"/>
            <a:ext cx="8824866" cy="6359654"/>
          </a:xfrm>
          <a:prstGeom prst="rect">
            <a:avLst/>
          </a:prstGeom>
        </p:spPr>
      </p:pic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406400" y="62890"/>
            <a:ext cx="11176000" cy="8064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Detroit FSS Temperature Comparison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7B346D-0559-4EFD-BB92-D717517AFEE0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77" y="1791521"/>
            <a:ext cx="1448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Percent Upper Weir Flow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44754" y="3461657"/>
            <a:ext cx="326571" cy="6286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77" y="4236948"/>
            <a:ext cx="1580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Daily Average Temperature [°C]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857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07" y="498344"/>
            <a:ext cx="8824866" cy="6359653"/>
          </a:xfrm>
          <a:prstGeom prst="rect">
            <a:avLst/>
          </a:prstGeom>
        </p:spPr>
      </p:pic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406400" y="95118"/>
            <a:ext cx="11176000" cy="8064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Detroit FSS Temperature Comparison: Fall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7B346D-0559-4EFD-BB92-D717517AFEE0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3629" y="3461657"/>
            <a:ext cx="326571" cy="6286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77" y="1693553"/>
            <a:ext cx="1448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Percent Upper Weir Flow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77" y="4138980"/>
            <a:ext cx="1580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Daily Average Temperature [°C]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7744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07" y="498344"/>
            <a:ext cx="8824866" cy="6359653"/>
          </a:xfrm>
          <a:prstGeom prst="rect">
            <a:avLst/>
          </a:prstGeom>
        </p:spPr>
      </p:pic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425651" y="94701"/>
            <a:ext cx="11176000" cy="8064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Detroit FSS Temperature Comparison: Fall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7B346D-0559-4EFD-BB92-D717517AFEE0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3629" y="3461657"/>
            <a:ext cx="326571" cy="6286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77" y="1791521"/>
            <a:ext cx="1448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Percent Upper Weir Flow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77" y="4236948"/>
            <a:ext cx="1580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Daily Average Temperature [°C]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096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07" y="498344"/>
            <a:ext cx="8824866" cy="6359654"/>
          </a:xfrm>
          <a:prstGeom prst="rect">
            <a:avLst/>
          </a:prstGeom>
        </p:spPr>
      </p:pic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406400" y="34015"/>
            <a:ext cx="11176000" cy="8064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Detroit FSS Upper Weir Outflow Comparison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7B346D-0559-4EFD-BB92-D717517AFEE0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73629" y="3461657"/>
            <a:ext cx="326571" cy="6286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781365" y="3276991"/>
            <a:ext cx="410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Non-zero Upper Weir Outflow, </a:t>
            </a:r>
            <a:r>
              <a:rPr lang="en-US" dirty="0" err="1" smtClean="0"/>
              <a:t>cfs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952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1.7|19.1|15.7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1.7|19.1|15.7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1.7|19.1|15.7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1.7|19.1|15.7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1.7|19.1|15.7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1.7|19.1|15.7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1.7|19.1|15.7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1.7|19.1|15.7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1.7|19.1|15.7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1.7|19.1|15.7|4.4"/>
</p:tagLst>
</file>

<file path=ppt/theme/theme1.xml><?xml version="1.0" encoding="utf-8"?>
<a:theme xmlns:a="http://schemas.openxmlformats.org/drawingml/2006/main" name="Title Slide Templates">
  <a:themeElements>
    <a:clrScheme name="Custom 2">
      <a:dk1>
        <a:srgbClr val="000000"/>
      </a:dk1>
      <a:lt1>
        <a:srgbClr val="FFFFFF"/>
      </a:lt1>
      <a:dk2>
        <a:srgbClr val="83847A"/>
      </a:dk2>
      <a:lt2>
        <a:srgbClr val="A3A3A3"/>
      </a:lt2>
      <a:accent1>
        <a:srgbClr val="82786F"/>
      </a:accent1>
      <a:accent2>
        <a:srgbClr val="6E8778"/>
      </a:accent2>
      <a:accent3>
        <a:srgbClr val="705C38"/>
      </a:accent3>
      <a:accent4>
        <a:srgbClr val="3E6682"/>
      </a:accent4>
      <a:accent5>
        <a:srgbClr val="663830"/>
      </a:accent5>
      <a:accent6>
        <a:srgbClr val="EF4135"/>
      </a:accent6>
      <a:hlink>
        <a:srgbClr val="3E6682"/>
      </a:hlink>
      <a:folHlink>
        <a:srgbClr val="EF413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P_General_Presentation_Template_01NOV16.potx [Read-Only]" id="{03A22C98-E1D9-452A-A5AC-04277909AA0D}" vid="{4508E5B2-AC29-49E4-BD3D-E2D6ED697A05}"/>
    </a:ext>
  </a:extLst>
</a:theme>
</file>

<file path=ppt/theme/theme2.xml><?xml version="1.0" encoding="utf-8"?>
<a:theme xmlns:a="http://schemas.openxmlformats.org/drawingml/2006/main" name="Content Templates">
  <a:themeElements>
    <a:clrScheme name="USACE COLOR SCHEME">
      <a:dk1>
        <a:srgbClr val="000000"/>
      </a:dk1>
      <a:lt1>
        <a:srgbClr val="83847A"/>
      </a:lt1>
      <a:dk2>
        <a:srgbClr val="FFFFFF"/>
      </a:dk2>
      <a:lt2>
        <a:srgbClr val="A3A3A3"/>
      </a:lt2>
      <a:accent1>
        <a:srgbClr val="82786F"/>
      </a:accent1>
      <a:accent2>
        <a:srgbClr val="6E8778"/>
      </a:accent2>
      <a:accent3>
        <a:srgbClr val="705C38"/>
      </a:accent3>
      <a:accent4>
        <a:srgbClr val="3E6682"/>
      </a:accent4>
      <a:accent5>
        <a:srgbClr val="663830"/>
      </a:accent5>
      <a:accent6>
        <a:srgbClr val="EF4135"/>
      </a:accent6>
      <a:hlink>
        <a:srgbClr val="3E6682"/>
      </a:hlink>
      <a:folHlink>
        <a:srgbClr val="EF4135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WP_General_Presentation_Template_01NOV16.potx [Read-Only]" id="{03A22C98-E1D9-452A-A5AC-04277909AA0D}" vid="{3E93FA94-1B40-43C3-93FF-8D694F42B7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FF312FF1AAF44B210F350CB9C9885" ma:contentTypeVersion="1" ma:contentTypeDescription="Create a new document." ma:contentTypeScope="" ma:versionID="ce579a12f63866ebc38e5237c579c51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A95929-70A5-4036-8885-EBBB51D297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350F64-642B-42B3-B7AD-7FB7352999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8AA963-2F43-416A-A529-86349D8BC8DA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NWP_General_Presentation_Template_01NOV16</Template>
  <TotalTime>3501</TotalTime>
  <Words>968</Words>
  <Application>Microsoft Office PowerPoint</Application>
  <PresentationFormat>Widescreen</PresentationFormat>
  <Paragraphs>230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Arial Narrow</vt:lpstr>
      <vt:lpstr>Calibri</vt:lpstr>
      <vt:lpstr>Times New Roman</vt:lpstr>
      <vt:lpstr>Wingdings</vt:lpstr>
      <vt:lpstr>Title Slide Templates</vt:lpstr>
      <vt:lpstr>Content Templates</vt:lpstr>
      <vt:lpstr>Temperature Modeling of Proposed Floating Screen Structure (FSS) at Detroit Dam </vt:lpstr>
      <vt:lpstr>Key Questions</vt:lpstr>
      <vt:lpstr>PowerPoint Presentation</vt:lpstr>
      <vt:lpstr> </vt:lpstr>
      <vt:lpstr>Detroit Year-Type Comparison: Lake Elevation and Outflow </vt:lpstr>
      <vt:lpstr>Detroit FSS Temperature Comparison</vt:lpstr>
      <vt:lpstr>Detroit FSS Temperature Comparison: Fall</vt:lpstr>
      <vt:lpstr>Detroit FSS Temperature Comparison: Fall</vt:lpstr>
      <vt:lpstr>Detroit FSS Upper Weir Outflow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CE-QUAL-W2 Model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background  option 1 KEEP LEFT JUSTIFIED</dc:title>
  <dc:creator>Buccola, Norman NWP</dc:creator>
  <cp:lastModifiedBy>Buccola, Norman NWP</cp:lastModifiedBy>
  <cp:revision>15</cp:revision>
  <cp:lastPrinted>2016-04-04T18:17:00Z</cp:lastPrinted>
  <dcterms:created xsi:type="dcterms:W3CDTF">2017-08-22T17:02:18Z</dcterms:created>
  <dcterms:modified xsi:type="dcterms:W3CDTF">2017-08-26T00:22:45Z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0x0101005F4FF312FF1AAF44B210F350CB9C9885</vt:lpwstr>
  </property>
</Properties>
</file>