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276" r:id="rId4"/>
    <p:sldId id="301" r:id="rId5"/>
    <p:sldId id="282" r:id="rId6"/>
    <p:sldId id="303" r:id="rId7"/>
    <p:sldId id="343" r:id="rId8"/>
    <p:sldId id="309" r:id="rId9"/>
    <p:sldId id="337" r:id="rId10"/>
    <p:sldId id="349" r:id="rId11"/>
    <p:sldId id="372" r:id="rId12"/>
    <p:sldId id="332" r:id="rId13"/>
    <p:sldId id="382" r:id="rId14"/>
    <p:sldId id="383" r:id="rId15"/>
    <p:sldId id="378" r:id="rId16"/>
    <p:sldId id="377" r:id="rId17"/>
    <p:sldId id="374" r:id="rId18"/>
    <p:sldId id="375" r:id="rId19"/>
    <p:sldId id="340" r:id="rId20"/>
    <p:sldId id="376" r:id="rId21"/>
  </p:sldIdLst>
  <p:sldSz cx="9144000" cy="6858000" type="screen4x3"/>
  <p:notesSz cx="6980238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E35"/>
    <a:srgbClr val="C3C2C5"/>
    <a:srgbClr val="000000"/>
    <a:srgbClr val="0A292E"/>
    <a:srgbClr val="23232C"/>
    <a:srgbClr val="1E2329"/>
    <a:srgbClr val="1E2326"/>
    <a:srgbClr val="0033CC"/>
    <a:srgbClr val="92A295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77" autoAdjust="0"/>
    <p:restoredTop sz="89652" autoAdjust="0"/>
  </p:normalViewPr>
  <p:slideViewPr>
    <p:cSldViewPr>
      <p:cViewPr varScale="1">
        <p:scale>
          <a:sx n="82" d="100"/>
          <a:sy n="82" d="100"/>
        </p:scale>
        <p:origin x="-11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4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4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477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3853" y="0"/>
            <a:ext cx="302477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67F06-E044-4986-BC18-43B59B41754E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685800"/>
            <a:ext cx="4573588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024" y="4343400"/>
            <a:ext cx="558419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302477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3853" y="8685213"/>
            <a:ext cx="302477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999D0-25D7-42E7-BCE2-65362CD5B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58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999D0-25D7-42E7-BCE2-65362CD5BD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20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999D0-25D7-42E7-BCE2-65362CD5BD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03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999D0-25D7-42E7-BCE2-65362CD5BD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15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999D0-25D7-42E7-BCE2-65362CD5BD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23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999D0-25D7-42E7-BCE2-65362CD5BD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19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2BC4-0B14-4DF2-B8F3-5485DB9EE563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6BD21-58B0-41DD-A7F6-39778FB02DC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2BC4-0B14-4DF2-B8F3-5485DB9EE563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6BD21-58B0-41DD-A7F6-39778FB02D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2BC4-0B14-4DF2-B8F3-5485DB9EE563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6BD21-58B0-41DD-A7F6-39778FB02D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26375-7938-400F-A7BF-C8AF8E4B5F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172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A3BC7-2C07-47CD-8B7E-41C2818245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62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06685-8654-4E82-8BC7-5472D064DD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604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3B439-F15A-4079-B4FB-98ED6A2437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359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688D2-9076-4134-9A7F-EDC33AC16F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37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B8431-81EF-436C-A6CC-528213C9C7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50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79E8B-02BC-4E49-9D8E-83207297D1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95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BF866-E234-45A4-A709-EC7406E01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69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2BC4-0B14-4DF2-B8F3-5485DB9EE563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6BD21-58B0-41DD-A7F6-39778FB02D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70D11-1535-47CF-B96C-97FF2C3E56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79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4B61F-B624-44EF-8483-1E0EAC4A8A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29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791AA-5485-4C60-AFEE-9BFF041DA3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228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2BC4-0B14-4DF2-B8F3-5485DB9EE5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2/10/2015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6BD21-58B0-41DD-A7F6-39778FB02DC7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0652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2BC4-0B14-4DF2-B8F3-5485DB9EE5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2/10/2015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6BD21-58B0-41DD-A7F6-39778FB02DC7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45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2BC4-0B14-4DF2-B8F3-5485DB9EE5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2/10/2015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0B6BD21-58B0-41DD-A7F6-39778FB02DC7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783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2BC4-0B14-4DF2-B8F3-5485DB9EE5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2/10/2015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6BD21-58B0-41DD-A7F6-39778FB02DC7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61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2BC4-0B14-4DF2-B8F3-5485DB9EE5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2/10/2015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6BD21-58B0-41DD-A7F6-39778FB02DC7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342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2BC4-0B14-4DF2-B8F3-5485DB9EE5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2/10/2015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6BD21-58B0-41DD-A7F6-39778FB02DC7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98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2BC4-0B14-4DF2-B8F3-5485DB9EE5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2/10/2015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6BD21-58B0-41DD-A7F6-39778FB02DC7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909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2BC4-0B14-4DF2-B8F3-5485DB9EE563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0B6BD21-58B0-41DD-A7F6-39778FB02DC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2BC4-0B14-4DF2-B8F3-5485DB9EE5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2/10/2015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6BD21-58B0-41DD-A7F6-39778FB02DC7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758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2BC4-0B14-4DF2-B8F3-5485DB9EE5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2/10/2015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6BD21-58B0-41DD-A7F6-39778FB02DC7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8333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2BC4-0B14-4DF2-B8F3-5485DB9EE5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2/10/2015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6BD21-58B0-41DD-A7F6-39778FB02DC7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271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2BC4-0B14-4DF2-B8F3-5485DB9EE5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2/10/2015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6BD21-58B0-41DD-A7F6-39778FB02DC7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25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2BC4-0B14-4DF2-B8F3-5485DB9EE563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6BD21-58B0-41DD-A7F6-39778FB02D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2BC4-0B14-4DF2-B8F3-5485DB9EE563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6BD21-58B0-41DD-A7F6-39778FB02D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2BC4-0B14-4DF2-B8F3-5485DB9EE563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6BD21-58B0-41DD-A7F6-39778FB02D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2BC4-0B14-4DF2-B8F3-5485DB9EE563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6BD21-58B0-41DD-A7F6-39778FB02D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2BC4-0B14-4DF2-B8F3-5485DB9EE563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6BD21-58B0-41DD-A7F6-39778FB02D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2BC4-0B14-4DF2-B8F3-5485DB9EE563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6BD21-58B0-41DD-A7F6-39778FB02D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C7B2BC4-0B14-4DF2-B8F3-5485DB9EE563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0B6BD21-58B0-41DD-A7F6-39778FB02DC7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96E11A-5259-4D62-A42D-EAF6BFD5812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7" descr="Image of small USGS Identifier"/>
          <p:cNvPicPr>
            <a:picLocks noChangeAspect="1" noChangeArrowheads="1"/>
          </p:cNvPicPr>
          <p:nvPr userDrawn="1"/>
        </p:nvPicPr>
        <p:blipFill>
          <a:blip r:embed="rId13" cstate="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938" y="6219825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649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C7B2BC4-0B14-4DF2-B8F3-5485DB9EE5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2/10/2015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0B6BD21-58B0-41DD-A7F6-39778FB02DC7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1648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0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5.png"/><Relationship Id="rId7" Type="http://schemas.openxmlformats.org/officeDocument/2006/relationships/image" Target="../media/image22.emf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4.emf"/><Relationship Id="rId5" Type="http://schemas.openxmlformats.org/officeDocument/2006/relationships/image" Target="../media/image21.e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5.png"/><Relationship Id="rId7" Type="http://schemas.openxmlformats.org/officeDocument/2006/relationships/image" Target="../media/image22.emf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24.emf"/><Relationship Id="rId5" Type="http://schemas.openxmlformats.org/officeDocument/2006/relationships/image" Target="../media/image21.e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30629" y="152400"/>
            <a:ext cx="8991600" cy="28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kern="0" dirty="0" smtClean="0">
                <a:solidFill>
                  <a:srgbClr val="FFFF00"/>
                </a:solidFill>
                <a:latin typeface="Arial"/>
              </a:rPr>
              <a:t>AN EVALUATION OF FISH BEHAVIOR AT THE PORTABLE FLOATING FISH COLLECTOR AT COUGAR RESERVOIR USING ACOUSTIC CAMERAS, 2014</a:t>
            </a:r>
            <a:endParaRPr lang="en-US" sz="1600" b="1" kern="0" dirty="0" smtClean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89369" y="4724400"/>
            <a:ext cx="3662880" cy="132343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 smtClean="0">
                <a:solidFill>
                  <a:srgbClr val="FFFFFF"/>
                </a:solidFill>
              </a:rPr>
              <a:t>For</a:t>
            </a:r>
          </a:p>
          <a:p>
            <a:pPr algn="ctr" eaLnBrk="1" hangingPunct="1"/>
            <a:r>
              <a:rPr lang="en-US" sz="1600" dirty="0" smtClean="0">
                <a:solidFill>
                  <a:srgbClr val="FFFFFF"/>
                </a:solidFill>
              </a:rPr>
              <a:t>Army Corps of Engineers</a:t>
            </a:r>
          </a:p>
          <a:p>
            <a:pPr algn="ctr" eaLnBrk="1" hangingPunct="1"/>
            <a:r>
              <a:rPr lang="en-US" sz="1600" dirty="0" smtClean="0">
                <a:solidFill>
                  <a:srgbClr val="FFFFFF"/>
                </a:solidFill>
              </a:rPr>
              <a:t>Willamette Fisheries Science Review</a:t>
            </a:r>
          </a:p>
          <a:p>
            <a:pPr algn="ctr" eaLnBrk="1" hangingPunct="1"/>
            <a:r>
              <a:rPr lang="en-US" sz="1600" dirty="0" smtClean="0">
                <a:solidFill>
                  <a:srgbClr val="FFFFFF"/>
                </a:solidFill>
              </a:rPr>
              <a:t>February 11, 2015 </a:t>
            </a:r>
          </a:p>
          <a:p>
            <a:pPr algn="ctr" eaLnBrk="1" hangingPunct="1"/>
            <a:r>
              <a:rPr lang="en-US" sz="1600" dirty="0" smtClean="0">
                <a:solidFill>
                  <a:srgbClr val="FFFFFF"/>
                </a:solidFill>
              </a:rPr>
              <a:t>Portland, Oregon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49134" y="3733800"/>
            <a:ext cx="39433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Western Fisheries Research Center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Columbia River Research Laboratory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Cook, Washington, USA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58659" y="2451463"/>
            <a:ext cx="39243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Tx/>
              <a:buNone/>
            </a:pPr>
            <a:r>
              <a:rPr lang="en-US" sz="2400" kern="0" dirty="0" smtClean="0">
                <a:solidFill>
                  <a:srgbClr val="FFFFFF"/>
                </a:solidFill>
                <a:latin typeface="Arial"/>
              </a:rPr>
              <a:t>Noah Adams, Collin Smith, and Gabriel Hansen</a:t>
            </a:r>
          </a:p>
        </p:txBody>
      </p:sp>
      <p:pic>
        <p:nvPicPr>
          <p:cNvPr id="2" name="2014-11-05_103000_HF large school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7.661" end="4176.6112"/>
                </p14:media>
              </p:ext>
            </p:extLst>
          </p:nvPr>
        </p:nvPicPr>
        <p:blipFill rotWithShape="1">
          <a:blip r:embed="rId4"/>
          <a:srcRect l="22145" t="9566" r="21392"/>
          <a:stretch/>
        </p:blipFill>
        <p:spPr>
          <a:xfrm>
            <a:off x="5352999" y="2145622"/>
            <a:ext cx="3798291" cy="470817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6742045" y="5828306"/>
            <a:ext cx="986624" cy="264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477000" y="4302152"/>
            <a:ext cx="1449374" cy="650848"/>
            <a:chOff x="6477000" y="4302152"/>
            <a:chExt cx="1449374" cy="650848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7202474" y="4306874"/>
              <a:ext cx="723900" cy="64612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6477000" y="4302152"/>
              <a:ext cx="725555" cy="6508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5334000" y="5551523"/>
            <a:ext cx="120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Entrance to PFFC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334000" y="4724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Trash Boom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5329849" y="2145622"/>
            <a:ext cx="3798291" cy="47081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0" y="6272774"/>
            <a:ext cx="3886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 dirty="0"/>
              <a:t>U.S. Department of the Interior       U.S. Geological Survey</a:t>
            </a:r>
          </a:p>
        </p:txBody>
      </p:sp>
      <p:pic>
        <p:nvPicPr>
          <p:cNvPr id="17" name="Picture 5" descr="Image of large USGS Identifier"/>
          <p:cNvPicPr>
            <a:picLocks noChangeAspect="1" noChangeArrowheads="1"/>
          </p:cNvPicPr>
          <p:nvPr/>
        </p:nvPicPr>
        <p:blipFill>
          <a:blip r:embed="rId5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57162"/>
            <a:ext cx="20574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5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422275" y="-147936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FFFF00"/>
                </a:solidFill>
              </a:rPr>
              <a:t>Abundance at PFFC by Hour of Day</a:t>
            </a:r>
          </a:p>
        </p:txBody>
      </p:sp>
      <p:sp>
        <p:nvSpPr>
          <p:cNvPr id="20481" name="Rectangle 20480"/>
          <p:cNvSpPr/>
          <p:nvPr/>
        </p:nvSpPr>
        <p:spPr>
          <a:xfrm>
            <a:off x="1026349" y="1181100"/>
            <a:ext cx="3666744" cy="45994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29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33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35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37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3"/>
          <p:cNvSpPr>
            <a:spLocks noChangeArrowheads="1"/>
          </p:cNvSpPr>
          <p:nvPr/>
        </p:nvSpPr>
        <p:spPr bwMode="auto">
          <a:xfrm>
            <a:off x="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85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83" name="Rectangle 20482"/>
          <p:cNvSpPr/>
          <p:nvPr/>
        </p:nvSpPr>
        <p:spPr>
          <a:xfrm>
            <a:off x="1981200" y="1190625"/>
            <a:ext cx="1905000" cy="45902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669392"/>
              </p:ext>
            </p:extLst>
          </p:nvPr>
        </p:nvGraphicFramePr>
        <p:xfrm>
          <a:off x="215900" y="793804"/>
          <a:ext cx="4679950" cy="572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5" name="SPW 12.0 Graph" r:id="rId5" imgW="5857833" imgH="7162830" progId="SigmaPlotGraphicObject.11">
                  <p:embed/>
                </p:oleObj>
              </mc:Choice>
              <mc:Fallback>
                <p:oleObj name="SPW 12.0 Graph" r:id="rId5" imgW="5857833" imgH="7162830" progId="SigmaPlotGraphicObject.11">
                  <p:embed/>
                  <p:pic>
                    <p:nvPicPr>
                      <p:cNvPr id="0" name="Object 204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" y="793804"/>
                        <a:ext cx="4679950" cy="572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" name="TextBox 128"/>
          <p:cNvSpPr txBox="1"/>
          <p:nvPr/>
        </p:nvSpPr>
        <p:spPr>
          <a:xfrm>
            <a:off x="3157927" y="609600"/>
            <a:ext cx="2758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(DIDSON only)</a:t>
            </a:r>
          </a:p>
        </p:txBody>
      </p:sp>
      <p:pic>
        <p:nvPicPr>
          <p:cNvPr id="6296" name="Picture 15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6800" y="2001799"/>
            <a:ext cx="4067197" cy="325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46604" y="1499065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Fry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4800" y="2590800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Parr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62400" y="4264223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Smolts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03536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age of small USGS Identifier"/>
          <p:cNvPicPr>
            <a:picLocks noChangeAspect="1" noChangeArrowheads="1"/>
          </p:cNvPicPr>
          <p:nvPr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513512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4"/>
          <p:cNvSpPr txBox="1">
            <a:spLocks noChangeArrowheads="1"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 kern="0" dirty="0" smtClean="0">
                <a:solidFill>
                  <a:srgbClr val="FFFF00"/>
                </a:solidFill>
                <a:latin typeface="Arial"/>
              </a:rPr>
              <a:t>Abundance Inside PFFC</a:t>
            </a:r>
          </a:p>
        </p:txBody>
      </p:sp>
      <p:sp>
        <p:nvSpPr>
          <p:cNvPr id="39" name="Rectangle 31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Rectangle 33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Rectangle 35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Rectangle 37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Rectangle 85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4495800"/>
            <a:ext cx="1447800" cy="16002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130" y="4504973"/>
            <a:ext cx="12291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PFFC TRAP CATCH</a:t>
            </a:r>
          </a:p>
          <a:p>
            <a:pPr algn="ctr"/>
            <a:endParaRPr lang="en-US" sz="20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320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928245"/>
              </p:ext>
            </p:extLst>
          </p:nvPr>
        </p:nvGraphicFramePr>
        <p:xfrm>
          <a:off x="3095625" y="2772568"/>
          <a:ext cx="5986463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8" name="SPW 12.0 Graph" r:id="rId4" imgW="5986401" imgH="4017393" progId="SigmaPlotGraphicObject.11">
                  <p:embed/>
                </p:oleObj>
              </mc:Choice>
              <mc:Fallback>
                <p:oleObj name="SPW 12.0 Graph" r:id="rId4" imgW="5986401" imgH="4017393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95625" y="2772568"/>
                        <a:ext cx="5986463" cy="401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819886"/>
              </p:ext>
            </p:extLst>
          </p:nvPr>
        </p:nvGraphicFramePr>
        <p:xfrm>
          <a:off x="3095625" y="2773362"/>
          <a:ext cx="5986463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9" name="SPW 12.0 Graph" r:id="rId6" imgW="5986401" imgH="4017393" progId="SigmaPlotGraphicObject.11">
                  <p:embed/>
                </p:oleObj>
              </mc:Choice>
              <mc:Fallback>
                <p:oleObj name="SPW 12.0 Graph" r:id="rId6" imgW="5986401" imgH="4017393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95625" y="2773362"/>
                        <a:ext cx="5986463" cy="401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327133"/>
              </p:ext>
            </p:extLst>
          </p:nvPr>
        </p:nvGraphicFramePr>
        <p:xfrm>
          <a:off x="3095628" y="2772568"/>
          <a:ext cx="5986463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0" name="SPW 12.0 Graph" r:id="rId8" imgW="5986401" imgH="4017393" progId="SigmaPlotGraphicObject.11">
                  <p:embed/>
                </p:oleObj>
              </mc:Choice>
              <mc:Fallback>
                <p:oleObj name="SPW 12.0 Graph" r:id="rId8" imgW="5986401" imgH="4017393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95628" y="2772568"/>
                        <a:ext cx="5986463" cy="401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071309"/>
              </p:ext>
            </p:extLst>
          </p:nvPr>
        </p:nvGraphicFramePr>
        <p:xfrm>
          <a:off x="3100387" y="2772568"/>
          <a:ext cx="5986463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1" name="SPW 12.0 Graph" r:id="rId10" imgW="5986401" imgH="4017393" progId="SigmaPlotGraphicObject.11">
                  <p:embed/>
                </p:oleObj>
              </mc:Choice>
              <mc:Fallback>
                <p:oleObj name="SPW 12.0 Graph" r:id="rId10" imgW="5986401" imgH="4017393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00387" y="2772568"/>
                        <a:ext cx="5986463" cy="401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52271" y="524166"/>
            <a:ext cx="2577093" cy="3967164"/>
          </a:xfrm>
          <a:prstGeom prst="rect">
            <a:avLst/>
          </a:prstGeom>
        </p:spPr>
      </p:pic>
      <p:sp>
        <p:nvSpPr>
          <p:cNvPr id="21" name="Trapezoid 20"/>
          <p:cNvSpPr/>
          <p:nvPr/>
        </p:nvSpPr>
        <p:spPr>
          <a:xfrm rot="16200000">
            <a:off x="3212451" y="1897541"/>
            <a:ext cx="1209010" cy="1311967"/>
          </a:xfrm>
          <a:prstGeom prst="trapezoid">
            <a:avLst>
              <a:gd name="adj" fmla="val 17752"/>
            </a:avLst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Trapezoid 72"/>
          <p:cNvSpPr/>
          <p:nvPr/>
        </p:nvSpPr>
        <p:spPr>
          <a:xfrm rot="16200000">
            <a:off x="3123162" y="2042073"/>
            <a:ext cx="1105651" cy="1030028"/>
          </a:xfrm>
          <a:prstGeom prst="trapezoid">
            <a:avLst>
              <a:gd name="adj" fmla="val 11265"/>
            </a:avLst>
          </a:prstGeom>
          <a:solidFill>
            <a:srgbClr val="8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Trapezoid 73"/>
          <p:cNvSpPr/>
          <p:nvPr/>
        </p:nvSpPr>
        <p:spPr>
          <a:xfrm rot="16200000">
            <a:off x="3002948" y="2164747"/>
            <a:ext cx="1045090" cy="721415"/>
          </a:xfrm>
          <a:prstGeom prst="trapezoid">
            <a:avLst>
              <a:gd name="adj" fmla="val 13257"/>
            </a:avLst>
          </a:prstGeom>
          <a:solidFill>
            <a:srgbClr val="FF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Trapezoid 74"/>
          <p:cNvSpPr/>
          <p:nvPr/>
        </p:nvSpPr>
        <p:spPr>
          <a:xfrm rot="16200000">
            <a:off x="2891472" y="2327066"/>
            <a:ext cx="936735" cy="390112"/>
          </a:xfrm>
          <a:prstGeom prst="trapezoid">
            <a:avLst>
              <a:gd name="adj" fmla="val 1543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2202484" y="1946910"/>
            <a:ext cx="2271710" cy="297484"/>
          </a:xfrm>
          <a:prstGeom prst="line">
            <a:avLst/>
          </a:prstGeom>
          <a:ln w="76200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 flipV="1">
            <a:off x="2202909" y="2842302"/>
            <a:ext cx="2267712" cy="296374"/>
          </a:xfrm>
          <a:prstGeom prst="line">
            <a:avLst/>
          </a:prstGeom>
          <a:ln w="76200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ight Arrow 28"/>
          <p:cNvSpPr/>
          <p:nvPr/>
        </p:nvSpPr>
        <p:spPr>
          <a:xfrm>
            <a:off x="2040834" y="5353433"/>
            <a:ext cx="1143000" cy="2953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505200" y="5274747"/>
            <a:ext cx="879613" cy="40011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53%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126356" y="5275322"/>
            <a:ext cx="879613" cy="40011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24%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917095" y="5268507"/>
            <a:ext cx="879613" cy="40011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27%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724400" y="5274940"/>
            <a:ext cx="879613" cy="40011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476750" y="310991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4"/>
          <p:cNvSpPr txBox="1">
            <a:spLocks noChangeArrowheads="1"/>
          </p:cNvSpPr>
          <p:nvPr/>
        </p:nvSpPr>
        <p:spPr bwMode="auto">
          <a:xfrm>
            <a:off x="2286000" y="609600"/>
            <a:ext cx="45720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 size 30-250 mm</a:t>
            </a:r>
          </a:p>
        </p:txBody>
      </p:sp>
    </p:spTree>
    <p:extLst>
      <p:ext uri="{BB962C8B-B14F-4D97-AF65-F5344CB8AC3E}">
        <p14:creationId xmlns:p14="http://schemas.microsoft.com/office/powerpoint/2010/main" val="119581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1" grpId="0" animBg="1"/>
      <p:bldP spid="21" grpId="1" animBg="1"/>
      <p:bldP spid="21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75" grpId="0" animBg="1"/>
      <p:bldP spid="29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age of small USGS Identifier"/>
          <p:cNvPicPr>
            <a:picLocks noChangeAspect="1" noChangeArrowheads="1"/>
          </p:cNvPicPr>
          <p:nvPr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513512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4"/>
          <p:cNvSpPr txBox="1">
            <a:spLocks noChangeArrowheads="1"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 kern="0" dirty="0" smtClean="0">
                <a:solidFill>
                  <a:srgbClr val="FFFF00"/>
                </a:solidFill>
                <a:latin typeface="Arial"/>
              </a:rPr>
              <a:t>Abundance Inside PFFC</a:t>
            </a:r>
          </a:p>
        </p:txBody>
      </p:sp>
      <p:sp>
        <p:nvSpPr>
          <p:cNvPr id="39" name="Rectangle 31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Rectangle 33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Rectangle 35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Rectangle 37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Rectangle 85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4495800"/>
            <a:ext cx="1447800" cy="16002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130" y="4504973"/>
            <a:ext cx="12291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PFFC TRAP CATCH</a:t>
            </a:r>
          </a:p>
          <a:p>
            <a:pPr algn="ctr"/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320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0797226"/>
              </p:ext>
            </p:extLst>
          </p:nvPr>
        </p:nvGraphicFramePr>
        <p:xfrm>
          <a:off x="3095625" y="2772568"/>
          <a:ext cx="5986463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2" name="SPW 12.0 Graph" r:id="rId4" imgW="5986401" imgH="4017393" progId="SigmaPlotGraphicObject.11">
                  <p:embed/>
                </p:oleObj>
              </mc:Choice>
              <mc:Fallback>
                <p:oleObj name="SPW 12.0 Graph" r:id="rId4" imgW="5986401" imgH="4017393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95625" y="2772568"/>
                        <a:ext cx="5986463" cy="401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2967755"/>
              </p:ext>
            </p:extLst>
          </p:nvPr>
        </p:nvGraphicFramePr>
        <p:xfrm>
          <a:off x="3095625" y="2773362"/>
          <a:ext cx="5986463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3" name="SPW 12.0 Graph" r:id="rId6" imgW="5986401" imgH="4017393" progId="SigmaPlotGraphicObject.11">
                  <p:embed/>
                </p:oleObj>
              </mc:Choice>
              <mc:Fallback>
                <p:oleObj name="SPW 12.0 Graph" r:id="rId6" imgW="5986401" imgH="4017393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95625" y="2773362"/>
                        <a:ext cx="5986463" cy="401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267222"/>
              </p:ext>
            </p:extLst>
          </p:nvPr>
        </p:nvGraphicFramePr>
        <p:xfrm>
          <a:off x="3095628" y="2772568"/>
          <a:ext cx="5986463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4" name="SPW 12.0 Graph" r:id="rId8" imgW="5986401" imgH="4017393" progId="SigmaPlotGraphicObject.11">
                  <p:embed/>
                </p:oleObj>
              </mc:Choice>
              <mc:Fallback>
                <p:oleObj name="SPW 12.0 Graph" r:id="rId8" imgW="5986401" imgH="4017393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95628" y="2772568"/>
                        <a:ext cx="5986463" cy="401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344245"/>
              </p:ext>
            </p:extLst>
          </p:nvPr>
        </p:nvGraphicFramePr>
        <p:xfrm>
          <a:off x="3100387" y="2772568"/>
          <a:ext cx="5986463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5" name="SPW 12.0 Graph" r:id="rId10" imgW="5986401" imgH="4017393" progId="SigmaPlotGraphicObject.11">
                  <p:embed/>
                </p:oleObj>
              </mc:Choice>
              <mc:Fallback>
                <p:oleObj name="SPW 12.0 Graph" r:id="rId10" imgW="5986401" imgH="4017393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00387" y="2772568"/>
                        <a:ext cx="5986463" cy="401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52271" y="524166"/>
            <a:ext cx="2577093" cy="3967164"/>
          </a:xfrm>
          <a:prstGeom prst="rect">
            <a:avLst/>
          </a:prstGeom>
        </p:spPr>
      </p:pic>
      <p:sp>
        <p:nvSpPr>
          <p:cNvPr id="21" name="Trapezoid 20"/>
          <p:cNvSpPr/>
          <p:nvPr/>
        </p:nvSpPr>
        <p:spPr>
          <a:xfrm rot="16200000">
            <a:off x="3212451" y="1897541"/>
            <a:ext cx="1209010" cy="1311967"/>
          </a:xfrm>
          <a:prstGeom prst="trapezoid">
            <a:avLst>
              <a:gd name="adj" fmla="val 17752"/>
            </a:avLst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Trapezoid 72"/>
          <p:cNvSpPr/>
          <p:nvPr/>
        </p:nvSpPr>
        <p:spPr>
          <a:xfrm rot="16200000">
            <a:off x="3123162" y="2042073"/>
            <a:ext cx="1105651" cy="1030028"/>
          </a:xfrm>
          <a:prstGeom prst="trapezoid">
            <a:avLst>
              <a:gd name="adj" fmla="val 11265"/>
            </a:avLst>
          </a:prstGeom>
          <a:solidFill>
            <a:srgbClr val="8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Trapezoid 73"/>
          <p:cNvSpPr/>
          <p:nvPr/>
        </p:nvSpPr>
        <p:spPr>
          <a:xfrm rot="16200000">
            <a:off x="3002948" y="2164747"/>
            <a:ext cx="1045090" cy="721415"/>
          </a:xfrm>
          <a:prstGeom prst="trapezoid">
            <a:avLst>
              <a:gd name="adj" fmla="val 13257"/>
            </a:avLst>
          </a:prstGeom>
          <a:solidFill>
            <a:srgbClr val="FF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Trapezoid 74"/>
          <p:cNvSpPr/>
          <p:nvPr/>
        </p:nvSpPr>
        <p:spPr>
          <a:xfrm rot="16200000">
            <a:off x="2891472" y="2327066"/>
            <a:ext cx="936735" cy="390112"/>
          </a:xfrm>
          <a:prstGeom prst="trapezoid">
            <a:avLst>
              <a:gd name="adj" fmla="val 1543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2202484" y="1946910"/>
            <a:ext cx="2271710" cy="297484"/>
          </a:xfrm>
          <a:prstGeom prst="line">
            <a:avLst/>
          </a:prstGeom>
          <a:ln w="76200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 flipV="1">
            <a:off x="2202909" y="2842302"/>
            <a:ext cx="2267712" cy="296374"/>
          </a:xfrm>
          <a:prstGeom prst="line">
            <a:avLst/>
          </a:prstGeom>
          <a:ln w="76200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ight Arrow 28"/>
          <p:cNvSpPr/>
          <p:nvPr/>
        </p:nvSpPr>
        <p:spPr>
          <a:xfrm>
            <a:off x="2040834" y="5353433"/>
            <a:ext cx="1143000" cy="2953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505200" y="5274747"/>
            <a:ext cx="879613" cy="40011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53%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126356" y="5275322"/>
            <a:ext cx="879613" cy="40011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24%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917095" y="5268507"/>
            <a:ext cx="879613" cy="40011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27%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724400" y="5274940"/>
            <a:ext cx="879613" cy="40011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476750" y="310991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154222" y="2120900"/>
            <a:ext cx="414478" cy="869950"/>
          </a:xfrm>
          <a:custGeom>
            <a:avLst/>
            <a:gdLst>
              <a:gd name="connsiteX0" fmla="*/ 8078 w 414478"/>
              <a:gd name="connsiteY0" fmla="*/ 38100 h 869950"/>
              <a:gd name="connsiteX1" fmla="*/ 401778 w 414478"/>
              <a:gd name="connsiteY1" fmla="*/ 0 h 869950"/>
              <a:gd name="connsiteX2" fmla="*/ 414478 w 414478"/>
              <a:gd name="connsiteY2" fmla="*/ 869950 h 869950"/>
              <a:gd name="connsiteX3" fmla="*/ 1728 w 414478"/>
              <a:gd name="connsiteY3" fmla="*/ 812800 h 869950"/>
              <a:gd name="connsiteX4" fmla="*/ 8078 w 414478"/>
              <a:gd name="connsiteY4" fmla="*/ 38100 h 86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478" h="869950">
                <a:moveTo>
                  <a:pt x="8078" y="38100"/>
                </a:moveTo>
                <a:lnTo>
                  <a:pt x="401778" y="0"/>
                </a:lnTo>
                <a:lnTo>
                  <a:pt x="414478" y="869950"/>
                </a:lnTo>
                <a:lnTo>
                  <a:pt x="1728" y="812800"/>
                </a:lnTo>
                <a:cubicBezTo>
                  <a:pt x="-389" y="552450"/>
                  <a:pt x="-2505" y="292100"/>
                  <a:pt x="8078" y="3810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172556" y="2070100"/>
            <a:ext cx="713644" cy="946150"/>
          </a:xfrm>
          <a:custGeom>
            <a:avLst/>
            <a:gdLst>
              <a:gd name="connsiteX0" fmla="*/ 2444 w 713644"/>
              <a:gd name="connsiteY0" fmla="*/ 95250 h 946150"/>
              <a:gd name="connsiteX1" fmla="*/ 713644 w 713644"/>
              <a:gd name="connsiteY1" fmla="*/ 0 h 946150"/>
              <a:gd name="connsiteX2" fmla="*/ 713644 w 713644"/>
              <a:gd name="connsiteY2" fmla="*/ 946150 h 946150"/>
              <a:gd name="connsiteX3" fmla="*/ 2444 w 713644"/>
              <a:gd name="connsiteY3" fmla="*/ 863600 h 946150"/>
              <a:gd name="connsiteX4" fmla="*/ 2444 w 713644"/>
              <a:gd name="connsiteY4" fmla="*/ 95250 h 94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644" h="946150">
                <a:moveTo>
                  <a:pt x="2444" y="95250"/>
                </a:moveTo>
                <a:lnTo>
                  <a:pt x="713644" y="0"/>
                </a:lnTo>
                <a:lnTo>
                  <a:pt x="713644" y="946150"/>
                </a:lnTo>
                <a:lnTo>
                  <a:pt x="2444" y="863600"/>
                </a:lnTo>
                <a:cubicBezTo>
                  <a:pt x="327" y="605367"/>
                  <a:pt x="-1789" y="347133"/>
                  <a:pt x="2444" y="9525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162300" y="2032000"/>
            <a:ext cx="1028700" cy="1016000"/>
          </a:xfrm>
          <a:custGeom>
            <a:avLst/>
            <a:gdLst>
              <a:gd name="connsiteX0" fmla="*/ 6350 w 1028700"/>
              <a:gd name="connsiteY0" fmla="*/ 127000 h 1016000"/>
              <a:gd name="connsiteX1" fmla="*/ 1028700 w 1028700"/>
              <a:gd name="connsiteY1" fmla="*/ 0 h 1016000"/>
              <a:gd name="connsiteX2" fmla="*/ 1028700 w 1028700"/>
              <a:gd name="connsiteY2" fmla="*/ 1016000 h 1016000"/>
              <a:gd name="connsiteX3" fmla="*/ 0 w 1028700"/>
              <a:gd name="connsiteY3" fmla="*/ 908050 h 1016000"/>
              <a:gd name="connsiteX4" fmla="*/ 6350 w 1028700"/>
              <a:gd name="connsiteY4" fmla="*/ 1270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700" h="1016000">
                <a:moveTo>
                  <a:pt x="6350" y="127000"/>
                </a:moveTo>
                <a:lnTo>
                  <a:pt x="1028700" y="0"/>
                </a:lnTo>
                <a:lnTo>
                  <a:pt x="1028700" y="1016000"/>
                </a:lnTo>
                <a:lnTo>
                  <a:pt x="0" y="908050"/>
                </a:lnTo>
                <a:cubicBezTo>
                  <a:pt x="2117" y="643467"/>
                  <a:pt x="4233" y="378883"/>
                  <a:pt x="6350" y="12700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175000" y="1993900"/>
            <a:ext cx="1308100" cy="1111250"/>
          </a:xfrm>
          <a:custGeom>
            <a:avLst/>
            <a:gdLst>
              <a:gd name="connsiteX0" fmla="*/ 6350 w 1308100"/>
              <a:gd name="connsiteY0" fmla="*/ 165100 h 1111250"/>
              <a:gd name="connsiteX1" fmla="*/ 1295400 w 1308100"/>
              <a:gd name="connsiteY1" fmla="*/ 0 h 1111250"/>
              <a:gd name="connsiteX2" fmla="*/ 1308100 w 1308100"/>
              <a:gd name="connsiteY2" fmla="*/ 1111250 h 1111250"/>
              <a:gd name="connsiteX3" fmla="*/ 0 w 1308100"/>
              <a:gd name="connsiteY3" fmla="*/ 952500 h 1111250"/>
              <a:gd name="connsiteX4" fmla="*/ 6350 w 1308100"/>
              <a:gd name="connsiteY4" fmla="*/ 16510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0" h="1111250">
                <a:moveTo>
                  <a:pt x="6350" y="165100"/>
                </a:moveTo>
                <a:lnTo>
                  <a:pt x="1295400" y="0"/>
                </a:lnTo>
                <a:lnTo>
                  <a:pt x="1308100" y="1111250"/>
                </a:lnTo>
                <a:lnTo>
                  <a:pt x="0" y="952500"/>
                </a:lnTo>
                <a:cubicBezTo>
                  <a:pt x="2117" y="685800"/>
                  <a:pt x="4233" y="419100"/>
                  <a:pt x="6350" y="16510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4"/>
          <p:cNvSpPr txBox="1">
            <a:spLocks noChangeArrowheads="1"/>
          </p:cNvSpPr>
          <p:nvPr/>
        </p:nvSpPr>
        <p:spPr bwMode="auto">
          <a:xfrm>
            <a:off x="2286000" y="609600"/>
            <a:ext cx="45720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 size 30-250 mm</a:t>
            </a:r>
          </a:p>
        </p:txBody>
      </p:sp>
    </p:spTree>
    <p:extLst>
      <p:ext uri="{BB962C8B-B14F-4D97-AF65-F5344CB8AC3E}">
        <p14:creationId xmlns:p14="http://schemas.microsoft.com/office/powerpoint/2010/main" val="264522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800" y="6074664"/>
            <a:ext cx="3975551" cy="7833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07213"/>
            <a:ext cx="4572000" cy="40649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107213"/>
            <a:ext cx="4571999" cy="4064970"/>
          </a:xfrm>
          <a:prstGeom prst="rect">
            <a:avLst/>
          </a:prstGeom>
        </p:spPr>
      </p:pic>
      <p:sp>
        <p:nvSpPr>
          <p:cNvPr id="31" name="Rectangle 4"/>
          <p:cNvSpPr txBox="1">
            <a:spLocks noChangeArrowheads="1"/>
          </p:cNvSpPr>
          <p:nvPr/>
        </p:nvSpPr>
        <p:spPr bwMode="auto">
          <a:xfrm>
            <a:off x="0" y="1638300"/>
            <a:ext cx="45720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treatment </a:t>
            </a:r>
            <a:r>
              <a:rPr lang="en-US" sz="1800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(~50cfs)</a:t>
            </a:r>
            <a:endParaRPr lang="en-US" sz="2800" kern="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4"/>
          <p:cNvSpPr txBox="1">
            <a:spLocks noChangeArrowheads="1"/>
          </p:cNvSpPr>
          <p:nvPr/>
        </p:nvSpPr>
        <p:spPr bwMode="auto">
          <a:xfrm>
            <a:off x="4572000" y="1630362"/>
            <a:ext cx="45720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treatment </a:t>
            </a:r>
            <a:r>
              <a:rPr lang="en-US" sz="1800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(~100 </a:t>
            </a:r>
            <a:r>
              <a:rPr lang="en-US" sz="1800" kern="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cfs</a:t>
            </a:r>
            <a:r>
              <a:rPr lang="en-US" sz="1800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kern="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2286000" y="1066800"/>
            <a:ext cx="45720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 size 30-250 mm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3955573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Aris</a:t>
            </a:r>
            <a:r>
              <a:rPr lang="en-US" dirty="0" smtClean="0">
                <a:solidFill>
                  <a:srgbClr val="FFFFFF"/>
                </a:solidFill>
              </a:rPr>
              <a:t> - 805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400" y="386560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Aris</a:t>
            </a:r>
            <a:r>
              <a:rPr lang="en-US" dirty="0" smtClean="0">
                <a:solidFill>
                  <a:srgbClr val="FFFFFF"/>
                </a:solidFill>
              </a:rPr>
              <a:t> - 980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5574268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Didson</a:t>
            </a:r>
            <a:r>
              <a:rPr lang="en-US" dirty="0" smtClean="0">
                <a:solidFill>
                  <a:srgbClr val="FFFFFF"/>
                </a:solidFill>
              </a:rPr>
              <a:t> – 2,020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4400" y="556260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Didson</a:t>
            </a:r>
            <a:r>
              <a:rPr lang="en-US" dirty="0" smtClean="0">
                <a:solidFill>
                  <a:srgbClr val="FFFFFF"/>
                </a:solidFill>
              </a:rPr>
              <a:t> – 3,583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-76200" y="228600"/>
            <a:ext cx="9220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 kern="0" dirty="0" smtClean="0">
                <a:solidFill>
                  <a:srgbClr val="FFFF00"/>
                </a:solidFill>
                <a:latin typeface="Arial"/>
              </a:rPr>
              <a:t>Proportional Density </a:t>
            </a:r>
            <a:r>
              <a:rPr lang="en-US" sz="3600" b="1" kern="0" dirty="0">
                <a:solidFill>
                  <a:srgbClr val="FFFF00"/>
                </a:solidFill>
                <a:latin typeface="Arial"/>
              </a:rPr>
              <a:t>U</a:t>
            </a:r>
            <a:r>
              <a:rPr lang="en-US" sz="3600" b="1" kern="0" dirty="0" smtClean="0">
                <a:solidFill>
                  <a:srgbClr val="FFFF00"/>
                </a:solidFill>
                <a:latin typeface="Arial"/>
              </a:rPr>
              <a:t>pstream of PFFC</a:t>
            </a:r>
          </a:p>
        </p:txBody>
      </p:sp>
    </p:spTree>
    <p:extLst>
      <p:ext uri="{BB962C8B-B14F-4D97-AF65-F5344CB8AC3E}">
        <p14:creationId xmlns:p14="http://schemas.microsoft.com/office/powerpoint/2010/main" val="91863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" y="1447800"/>
            <a:ext cx="9143999" cy="4572000"/>
            <a:chOff x="1" y="1219200"/>
            <a:chExt cx="9143999" cy="45720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 flipV="1">
              <a:off x="4572000" y="1219200"/>
              <a:ext cx="4572000" cy="406496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 flipV="1">
              <a:off x="1" y="1219200"/>
              <a:ext cx="4572000" cy="406496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V="1">
              <a:off x="1" y="3962400"/>
              <a:ext cx="4572000" cy="182880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V="1">
              <a:off x="4572000" y="3962400"/>
              <a:ext cx="4572000" cy="1828800"/>
            </a:xfrm>
            <a:prstGeom prst="rect">
              <a:avLst/>
            </a:prstGeom>
          </p:spPr>
        </p:pic>
      </p:grp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600" b="1" kern="0" dirty="0" smtClean="0">
                <a:solidFill>
                  <a:srgbClr val="FFFF00"/>
                </a:solidFill>
                <a:latin typeface="Arial"/>
              </a:rPr>
              <a:t>Direction of Movement at PFFC</a:t>
            </a:r>
            <a:endParaRPr lang="en-US" sz="3600" b="1" kern="0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9" name="Picture 8" descr="Image of small USGS Identifier"/>
          <p:cNvPicPr>
            <a:picLocks noChangeAspect="1" noChangeArrowheads="1"/>
          </p:cNvPicPr>
          <p:nvPr/>
        </p:nvPicPr>
        <p:blipFill>
          <a:blip r:embed="rId5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444504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0" y="1456546"/>
            <a:ext cx="128989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02960" y="1454990"/>
            <a:ext cx="1384414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45266" y="6547616"/>
            <a:ext cx="6075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Watson’s Two-Sample Test for Common Distributions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rapezoid 29"/>
          <p:cNvSpPr/>
          <p:nvPr/>
        </p:nvSpPr>
        <p:spPr>
          <a:xfrm>
            <a:off x="1828800" y="2590800"/>
            <a:ext cx="914400" cy="1524737"/>
          </a:xfrm>
          <a:prstGeom prst="trapezoid">
            <a:avLst>
              <a:gd name="adj" fmla="val 32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rapezoid 30"/>
          <p:cNvSpPr/>
          <p:nvPr/>
        </p:nvSpPr>
        <p:spPr>
          <a:xfrm>
            <a:off x="6400800" y="2590800"/>
            <a:ext cx="914400" cy="1524737"/>
          </a:xfrm>
          <a:prstGeom prst="trapezoid">
            <a:avLst>
              <a:gd name="adj" fmla="val 32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apezoid 36"/>
          <p:cNvSpPr/>
          <p:nvPr/>
        </p:nvSpPr>
        <p:spPr>
          <a:xfrm rot="16811061">
            <a:off x="1815795" y="3533713"/>
            <a:ext cx="1198916" cy="2154248"/>
          </a:xfrm>
          <a:prstGeom prst="trapezoid">
            <a:avLst>
              <a:gd name="adj" fmla="val 32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apezoid 37"/>
          <p:cNvSpPr/>
          <p:nvPr/>
        </p:nvSpPr>
        <p:spPr>
          <a:xfrm rot="16811061">
            <a:off x="6387795" y="3533713"/>
            <a:ext cx="1198916" cy="2154248"/>
          </a:xfrm>
          <a:prstGeom prst="trapezoid">
            <a:avLst>
              <a:gd name="adj" fmla="val 32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31284" y="3001345"/>
            <a:ext cx="9036516" cy="3242077"/>
            <a:chOff x="31284" y="2772745"/>
            <a:chExt cx="9036516" cy="3242077"/>
          </a:xfrm>
        </p:grpSpPr>
        <p:grpSp>
          <p:nvGrpSpPr>
            <p:cNvPr id="5" name="Group 4"/>
            <p:cNvGrpSpPr/>
            <p:nvPr/>
          </p:nvGrpSpPr>
          <p:grpSpPr>
            <a:xfrm>
              <a:off x="5405432" y="2890858"/>
              <a:ext cx="3662368" cy="2982887"/>
              <a:chOff x="5405432" y="2890858"/>
              <a:chExt cx="3662368" cy="2982887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7575084" y="5289328"/>
                <a:ext cx="14927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24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3,532</a:t>
                </a: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05432" y="2890858"/>
                <a:ext cx="2982887" cy="2982887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31284" y="2772745"/>
              <a:ext cx="3914992" cy="3242077"/>
              <a:chOff x="31284" y="2772745"/>
              <a:chExt cx="3914992" cy="3242077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31284" y="5329535"/>
                <a:ext cx="14927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24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2,000</a:t>
                </a: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4199" y="2772745"/>
                <a:ext cx="3242077" cy="3242077"/>
              </a:xfrm>
              <a:prstGeom prst="rect">
                <a:avLst/>
              </a:prstGeom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3696418" y="4382237"/>
              <a:ext cx="2089035" cy="523220"/>
              <a:chOff x="3690670" y="4382237"/>
              <a:chExt cx="2089035" cy="523220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 flipH="1">
                <a:off x="3690670" y="4646811"/>
                <a:ext cx="2089035" cy="7132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3971034" y="4382237"/>
                <a:ext cx="1566811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i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&gt; 0.10</a:t>
                </a: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8135" y="1779041"/>
            <a:ext cx="9135865" cy="3250159"/>
            <a:chOff x="8135" y="1550441"/>
            <a:chExt cx="9135865" cy="3250159"/>
          </a:xfrm>
        </p:grpSpPr>
        <p:grpSp>
          <p:nvGrpSpPr>
            <p:cNvPr id="20" name="Group 19"/>
            <p:cNvGrpSpPr/>
            <p:nvPr/>
          </p:nvGrpSpPr>
          <p:grpSpPr>
            <a:xfrm>
              <a:off x="5172269" y="1600200"/>
              <a:ext cx="3971731" cy="3200400"/>
              <a:chOff x="5172269" y="1600200"/>
              <a:chExt cx="3971731" cy="3200400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7907764" y="2226318"/>
                <a:ext cx="12362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24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941</a:t>
                </a: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72269" y="1600200"/>
                <a:ext cx="3200400" cy="3200400"/>
              </a:xfrm>
              <a:prstGeom prst="rect">
                <a:avLst/>
              </a:prstGeom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8135" y="1550441"/>
              <a:ext cx="3744327" cy="3200400"/>
              <a:chOff x="8135" y="1550441"/>
              <a:chExt cx="3744327" cy="320040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8135" y="2227931"/>
                <a:ext cx="12362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24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758</a:t>
                </a: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062" y="1550441"/>
                <a:ext cx="3200400" cy="3200400"/>
              </a:xfrm>
              <a:prstGeom prst="rect">
                <a:avLst/>
              </a:prstGeom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3696418" y="2895600"/>
              <a:ext cx="2089035" cy="523220"/>
              <a:chOff x="3690670" y="4382237"/>
              <a:chExt cx="2089035" cy="523220"/>
            </a:xfrm>
          </p:grpSpPr>
          <p:cxnSp>
            <p:nvCxnSpPr>
              <p:cNvPr id="42" name="Straight Arrow Connector 41"/>
              <p:cNvCxnSpPr/>
              <p:nvPr/>
            </p:nvCxnSpPr>
            <p:spPr>
              <a:xfrm flipH="1">
                <a:off x="3690670" y="4646811"/>
                <a:ext cx="2089035" cy="7132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3971034" y="4382237"/>
                <a:ext cx="1566811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i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&gt; 0.10</a:t>
                </a:r>
              </a:p>
            </p:txBody>
          </p:sp>
        </p:grpSp>
      </p:grpSp>
      <p:sp>
        <p:nvSpPr>
          <p:cNvPr id="44" name="Rectangle 4"/>
          <p:cNvSpPr txBox="1">
            <a:spLocks noChangeArrowheads="1"/>
          </p:cNvSpPr>
          <p:nvPr/>
        </p:nvSpPr>
        <p:spPr bwMode="auto">
          <a:xfrm>
            <a:off x="2286000" y="914400"/>
            <a:ext cx="45720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 size 30-250 mm</a:t>
            </a:r>
          </a:p>
        </p:txBody>
      </p:sp>
    </p:spTree>
    <p:extLst>
      <p:ext uri="{BB962C8B-B14F-4D97-AF65-F5344CB8AC3E}">
        <p14:creationId xmlns:p14="http://schemas.microsoft.com/office/powerpoint/2010/main" val="564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age of small USGS Identifier"/>
          <p:cNvPicPr>
            <a:picLocks noChangeAspect="1" noChangeArrowheads="1"/>
          </p:cNvPicPr>
          <p:nvPr/>
        </p:nvPicPr>
        <p:blipFill>
          <a:blip r:embed="rId2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513512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77" t="17931" r="1073" b="27569"/>
          <a:stretch/>
        </p:blipFill>
        <p:spPr>
          <a:xfrm>
            <a:off x="457200" y="1819137"/>
            <a:ext cx="7315200" cy="4136304"/>
          </a:xfrm>
          <a:prstGeom prst="rect">
            <a:avLst/>
          </a:prstGeom>
        </p:spPr>
      </p:pic>
      <p:sp>
        <p:nvSpPr>
          <p:cNvPr id="39" name="Rectangle 31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Rectangle 33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Rectangle 35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Rectangle 37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Rectangle 85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Rectangle 4"/>
          <p:cNvSpPr txBox="1">
            <a:spLocks noChangeArrowheads="1"/>
          </p:cNvSpPr>
          <p:nvPr/>
        </p:nvSpPr>
        <p:spPr bwMode="auto">
          <a:xfrm>
            <a:off x="1464589" y="1066800"/>
            <a:ext cx="6204856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kern="0" dirty="0" smtClean="0">
                <a:solidFill>
                  <a:srgbClr val="FFFF00"/>
                </a:solidFill>
                <a:latin typeface="Arial"/>
              </a:rPr>
              <a:t>Low treatment - Fish size 30-250 mm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4599432" y="2530054"/>
            <a:ext cx="2650211" cy="2766061"/>
            <a:chOff x="5051026" y="2530054"/>
            <a:chExt cx="2628385" cy="2766061"/>
          </a:xfrm>
        </p:grpSpPr>
        <p:sp>
          <p:nvSpPr>
            <p:cNvPr id="47" name="Trapezoid 46"/>
            <p:cNvSpPr/>
            <p:nvPr/>
          </p:nvSpPr>
          <p:spPr>
            <a:xfrm rot="16200000">
              <a:off x="4982189" y="2598892"/>
              <a:ext cx="2766060" cy="2628385"/>
            </a:xfrm>
            <a:prstGeom prst="trapezoid">
              <a:avLst>
                <a:gd name="adj" fmla="val 16964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rapezoid 47"/>
            <p:cNvSpPr/>
            <p:nvPr/>
          </p:nvSpPr>
          <p:spPr>
            <a:xfrm rot="16200000">
              <a:off x="5306700" y="2933370"/>
              <a:ext cx="2766060" cy="1959429"/>
            </a:xfrm>
            <a:prstGeom prst="trapezoid">
              <a:avLst>
                <a:gd name="adj" fmla="val 16730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Trapezoid 48"/>
            <p:cNvSpPr/>
            <p:nvPr/>
          </p:nvSpPr>
          <p:spPr>
            <a:xfrm rot="16200000">
              <a:off x="5633272" y="3259941"/>
              <a:ext cx="2766060" cy="1306286"/>
            </a:xfrm>
            <a:prstGeom prst="trapezoid">
              <a:avLst>
                <a:gd name="adj" fmla="val 16974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Trapezoid 49"/>
            <p:cNvSpPr/>
            <p:nvPr/>
          </p:nvSpPr>
          <p:spPr>
            <a:xfrm rot="16200000">
              <a:off x="5959844" y="3586513"/>
              <a:ext cx="2766060" cy="653143"/>
            </a:xfrm>
            <a:prstGeom prst="trapezoid">
              <a:avLst>
                <a:gd name="adj" fmla="val 16288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7" name="Right Arrow 56"/>
          <p:cNvSpPr/>
          <p:nvPr/>
        </p:nvSpPr>
        <p:spPr>
          <a:xfrm>
            <a:off x="7539990" y="4202259"/>
            <a:ext cx="365760" cy="27432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ight Arrow 57"/>
          <p:cNvSpPr/>
          <p:nvPr/>
        </p:nvSpPr>
        <p:spPr>
          <a:xfrm flipH="1">
            <a:off x="7539990" y="3278505"/>
            <a:ext cx="365760" cy="27432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576208" y="3733800"/>
            <a:ext cx="785992" cy="365094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ARIS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5250" y="5955441"/>
            <a:ext cx="4800601" cy="71039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417696" y="6286500"/>
            <a:ext cx="161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</a:rPr>
              <a:t>Velocity (</a:t>
            </a:r>
            <a:r>
              <a:rPr lang="en-US" dirty="0" err="1" smtClean="0">
                <a:solidFill>
                  <a:srgbClr val="FFFFFF"/>
                </a:solidFill>
                <a:latin typeface="Arial"/>
              </a:rPr>
              <a:t>ft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/s)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Direction of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Movement Inside PFFC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881" y="4655488"/>
            <a:ext cx="2468880" cy="128125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57200" y="1819137"/>
            <a:ext cx="5656890" cy="4136304"/>
            <a:chOff x="457200" y="1819137"/>
            <a:chExt cx="5656890" cy="4136304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6114089" y="2286000"/>
              <a:ext cx="0" cy="457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4787840" y="1834377"/>
              <a:ext cx="1326250" cy="466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457200" y="1834377"/>
              <a:ext cx="433064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57200" y="1819137"/>
              <a:ext cx="0" cy="411760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57200" y="5936739"/>
              <a:ext cx="4455600" cy="1870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912800" y="5562600"/>
              <a:ext cx="1201290" cy="39284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098215" y="5108575"/>
              <a:ext cx="0" cy="457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6480878" y="2190024"/>
            <a:ext cx="588933" cy="40011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186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39753" y="2190024"/>
            <a:ext cx="561099" cy="40011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830260" y="2190024"/>
            <a:ext cx="506699" cy="40011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237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55981" y="2224962"/>
            <a:ext cx="463718" cy="33023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879502" y="2190024"/>
            <a:ext cx="383238" cy="40011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08083" y="1822097"/>
            <a:ext cx="285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</a:rPr>
              <a:t>Distance from camera (m)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616357" y="1822097"/>
            <a:ext cx="56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</a:rPr>
              <a:t>5.0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925965" y="1822097"/>
            <a:ext cx="56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</a:rPr>
              <a:t>6.5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307665" y="1822097"/>
            <a:ext cx="56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</a:rPr>
              <a:t>3.5 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224394" y="1822097"/>
            <a:ext cx="683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</a:rPr>
              <a:t>5.75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912800" y="1822097"/>
            <a:ext cx="683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</a:rPr>
              <a:t>4.25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984" y="3026664"/>
            <a:ext cx="2974496" cy="172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3409286" y="363849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36%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6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age of small USGS Identifier"/>
          <p:cNvPicPr>
            <a:picLocks noChangeAspect="1" noChangeArrowheads="1"/>
          </p:cNvPicPr>
          <p:nvPr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513512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77" t="17931" r="1073" b="27569"/>
          <a:stretch/>
        </p:blipFill>
        <p:spPr>
          <a:xfrm>
            <a:off x="457200" y="1819137"/>
            <a:ext cx="7315200" cy="4136304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464589" y="1066800"/>
            <a:ext cx="6204856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kern="0" dirty="0" smtClean="0">
                <a:solidFill>
                  <a:srgbClr val="FFFF00"/>
                </a:solidFill>
                <a:latin typeface="Arial"/>
              </a:rPr>
              <a:t>High treatment - Fish size 30-250 mm</a:t>
            </a:r>
          </a:p>
        </p:txBody>
      </p:sp>
      <p:sp>
        <p:nvSpPr>
          <p:cNvPr id="7" name="Right Arrow 6"/>
          <p:cNvSpPr/>
          <p:nvPr/>
        </p:nvSpPr>
        <p:spPr>
          <a:xfrm>
            <a:off x="7539990" y="4202259"/>
            <a:ext cx="365760" cy="27432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ight Arrow 7"/>
          <p:cNvSpPr/>
          <p:nvPr/>
        </p:nvSpPr>
        <p:spPr>
          <a:xfrm flipH="1">
            <a:off x="7539990" y="3278505"/>
            <a:ext cx="365760" cy="27432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3984" y="3026664"/>
            <a:ext cx="2974496" cy="172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599432" y="2530054"/>
            <a:ext cx="2650211" cy="2766061"/>
            <a:chOff x="5051026" y="2530054"/>
            <a:chExt cx="2628385" cy="2766061"/>
          </a:xfrm>
        </p:grpSpPr>
        <p:sp>
          <p:nvSpPr>
            <p:cNvPr id="11" name="Trapezoid 10"/>
            <p:cNvSpPr/>
            <p:nvPr/>
          </p:nvSpPr>
          <p:spPr>
            <a:xfrm rot="16200000">
              <a:off x="4982189" y="2598892"/>
              <a:ext cx="2766060" cy="2628385"/>
            </a:xfrm>
            <a:prstGeom prst="trapezoid">
              <a:avLst>
                <a:gd name="adj" fmla="val 16964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 rot="16200000">
              <a:off x="5306700" y="2933370"/>
              <a:ext cx="2766060" cy="1959429"/>
            </a:xfrm>
            <a:prstGeom prst="trapezoid">
              <a:avLst>
                <a:gd name="adj" fmla="val 16730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rapezoid 12"/>
            <p:cNvSpPr/>
            <p:nvPr/>
          </p:nvSpPr>
          <p:spPr>
            <a:xfrm rot="16200000">
              <a:off x="5633272" y="3259941"/>
              <a:ext cx="2766060" cy="1306286"/>
            </a:xfrm>
            <a:prstGeom prst="trapezoid">
              <a:avLst>
                <a:gd name="adj" fmla="val 16974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rapezoid 13"/>
            <p:cNvSpPr/>
            <p:nvPr/>
          </p:nvSpPr>
          <p:spPr>
            <a:xfrm rot="16200000">
              <a:off x="5959844" y="3586513"/>
              <a:ext cx="2766060" cy="653143"/>
            </a:xfrm>
            <a:prstGeom prst="trapezoid">
              <a:avLst>
                <a:gd name="adj" fmla="val 16288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652408" y="3733800"/>
            <a:ext cx="785992" cy="365094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ARIS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5250" y="5955441"/>
            <a:ext cx="4800601" cy="71039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417696" y="6286500"/>
            <a:ext cx="161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</a:rPr>
              <a:t>Velocity (</a:t>
            </a:r>
            <a:r>
              <a:rPr lang="en-US" dirty="0" err="1" smtClean="0">
                <a:solidFill>
                  <a:srgbClr val="FFFFFF"/>
                </a:solidFill>
                <a:latin typeface="Arial"/>
              </a:rPr>
              <a:t>ft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/s)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Direction of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Movement Inside PFFC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41960" y="1828800"/>
            <a:ext cx="5656890" cy="4136304"/>
            <a:chOff x="457200" y="1819137"/>
            <a:chExt cx="5656890" cy="4136304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6114089" y="2286000"/>
              <a:ext cx="0" cy="457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 flipV="1">
              <a:off x="4787840" y="1834377"/>
              <a:ext cx="1326250" cy="466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457200" y="1834377"/>
              <a:ext cx="433064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57200" y="1819137"/>
              <a:ext cx="0" cy="411760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57200" y="5936739"/>
              <a:ext cx="4455600" cy="1870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4912800" y="5562600"/>
              <a:ext cx="1201290" cy="39284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6098215" y="5108575"/>
              <a:ext cx="0" cy="457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6480878" y="2190024"/>
            <a:ext cx="588933" cy="40011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39753" y="2190024"/>
            <a:ext cx="561099" cy="40011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124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30260" y="2190024"/>
            <a:ext cx="506699" cy="40011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235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7059" y="2190024"/>
            <a:ext cx="421562" cy="40011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79502" y="2190024"/>
            <a:ext cx="383238" cy="40011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08083" y="1822097"/>
            <a:ext cx="285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</a:rPr>
              <a:t>Distance from camera (m)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16357" y="1822097"/>
            <a:ext cx="56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</a:rPr>
              <a:t>5.0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25965" y="1822097"/>
            <a:ext cx="56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</a:rPr>
              <a:t>6.5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07665" y="1822097"/>
            <a:ext cx="56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</a:rPr>
              <a:t>3.5 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24394" y="1822097"/>
            <a:ext cx="683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</a:rPr>
              <a:t>5.75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12800" y="1822097"/>
            <a:ext cx="683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</a:rPr>
              <a:t>4.25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09286" y="363849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881" y="4655488"/>
            <a:ext cx="2468880" cy="128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2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age of small USGS Identifier"/>
          <p:cNvPicPr>
            <a:picLocks noChangeAspect="1" noChangeArrowheads="1"/>
          </p:cNvPicPr>
          <p:nvPr/>
        </p:nvPicPr>
        <p:blipFill>
          <a:blip r:embed="rId2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513512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1070" y="212586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52400" y="949909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 smtClean="0">
                <a:solidFill>
                  <a:srgbClr val="FFFF00"/>
                </a:solidFill>
              </a:rPr>
              <a:t>Median daily observations were much less upstream of PFFC compared to upstream of WTC tower</a:t>
            </a:r>
            <a:r>
              <a:rPr lang="en-US" sz="2400" b="1" dirty="0"/>
              <a:t>.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52400" y="1752600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FontTx/>
              <a:buChar char="-"/>
            </a:pPr>
            <a:r>
              <a:rPr lang="en-US" sz="2400" b="1" dirty="0"/>
              <a:t>PFFC needs to be moved closer to the tower?</a:t>
            </a:r>
          </a:p>
        </p:txBody>
      </p:sp>
      <p:sp>
        <p:nvSpPr>
          <p:cNvPr id="5" name="Rectangle 4"/>
          <p:cNvSpPr/>
          <p:nvPr/>
        </p:nvSpPr>
        <p:spPr>
          <a:xfrm>
            <a:off x="-152400" y="2438400"/>
            <a:ext cx="922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>
                <a:solidFill>
                  <a:srgbClr val="FFFF00"/>
                </a:solidFill>
              </a:rPr>
              <a:t>Predators appear to play a role in deterring juvenile fish from entering the PFFC.</a:t>
            </a:r>
          </a:p>
        </p:txBody>
      </p:sp>
      <p:sp>
        <p:nvSpPr>
          <p:cNvPr id="7" name="Rectangle 6"/>
          <p:cNvSpPr/>
          <p:nvPr/>
        </p:nvSpPr>
        <p:spPr>
          <a:xfrm>
            <a:off x="-152400" y="3276600"/>
            <a:ext cx="906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FontTx/>
              <a:buChar char="-"/>
            </a:pPr>
            <a:r>
              <a:rPr lang="en-US" sz="2400" b="1" dirty="0"/>
              <a:t>Consider minimizing predator </a:t>
            </a:r>
            <a:r>
              <a:rPr lang="en-US" sz="2400" b="1" dirty="0" smtClean="0"/>
              <a:t>habitat…. </a:t>
            </a:r>
            <a:r>
              <a:rPr lang="en-US" sz="2400" b="1" dirty="0"/>
              <a:t>log boom?</a:t>
            </a:r>
          </a:p>
        </p:txBody>
      </p:sp>
      <p:sp>
        <p:nvSpPr>
          <p:cNvPr id="8" name="Rectangle 7"/>
          <p:cNvSpPr/>
          <p:nvPr/>
        </p:nvSpPr>
        <p:spPr>
          <a:xfrm>
            <a:off x="-152400" y="3886200"/>
            <a:ext cx="8953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>
                <a:solidFill>
                  <a:srgbClr val="FFFF00"/>
                </a:solidFill>
              </a:rPr>
              <a:t>Entrance conditions cause fish to avoid going in the PFFC and the vast majority that </a:t>
            </a:r>
            <a:r>
              <a:rPr lang="en-US" sz="2400" b="1" dirty="0" smtClean="0">
                <a:solidFill>
                  <a:srgbClr val="FFFF00"/>
                </a:solidFill>
              </a:rPr>
              <a:t>did go </a:t>
            </a:r>
            <a:r>
              <a:rPr lang="en-US" sz="2400" b="1" dirty="0">
                <a:solidFill>
                  <a:srgbClr val="FFFF00"/>
                </a:solidFill>
              </a:rPr>
              <a:t>in </a:t>
            </a:r>
            <a:r>
              <a:rPr lang="en-US" sz="2400" b="1" dirty="0" smtClean="0">
                <a:solidFill>
                  <a:srgbClr val="FFFF00"/>
                </a:solidFill>
              </a:rPr>
              <a:t>turned </a:t>
            </a:r>
            <a:r>
              <a:rPr lang="en-US" sz="2400" b="1" dirty="0">
                <a:solidFill>
                  <a:srgbClr val="FFFF00"/>
                </a:solidFill>
              </a:rPr>
              <a:t>around and </a:t>
            </a:r>
            <a:r>
              <a:rPr lang="en-US" sz="2400" b="1" dirty="0" smtClean="0">
                <a:solidFill>
                  <a:srgbClr val="FFFF00"/>
                </a:solidFill>
              </a:rPr>
              <a:t>left.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4724400"/>
            <a:ext cx="8953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Tx/>
              <a:buChar char="-"/>
            </a:pPr>
            <a:r>
              <a:rPr lang="en-US" sz="2400" b="1" dirty="0"/>
              <a:t>Modifications to achieve design flows upstream and inside the PFFC should increase capture efficiency.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52400" y="5646003"/>
            <a:ext cx="8953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 smtClean="0">
                <a:solidFill>
                  <a:srgbClr val="FFFF00"/>
                </a:solidFill>
              </a:rPr>
              <a:t>Multiple evaluation tools provided valuable information to inform changes that could improve PFFC performance.</a:t>
            </a:r>
          </a:p>
        </p:txBody>
      </p:sp>
    </p:spTree>
    <p:extLst>
      <p:ext uri="{BB962C8B-B14F-4D97-AF65-F5344CB8AC3E}">
        <p14:creationId xmlns:p14="http://schemas.microsoft.com/office/powerpoint/2010/main" val="158013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5194652"/>
            <a:ext cx="3313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?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1270" y="219075"/>
            <a:ext cx="499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7085" y="76200"/>
            <a:ext cx="28923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76200" y="1524000"/>
            <a:ext cx="6400800" cy="1752600"/>
          </a:xfrm>
          <a:prstGeom prst="rect">
            <a:avLst/>
          </a:prstGeom>
        </p:spPr>
        <p:txBody>
          <a:bodyPr vert="horz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lvl="2" indent="0">
              <a:buClr>
                <a:schemeClr val="tx1">
                  <a:shade val="95000"/>
                </a:schemeClr>
              </a:buClr>
              <a:buSzPct val="65000"/>
              <a:buNone/>
            </a:pP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USGS</a:t>
            </a:r>
          </a:p>
          <a:p>
            <a:pPr marL="137160" lvl="2" indent="0">
              <a:buClr>
                <a:schemeClr val="tx1">
                  <a:shade val="95000"/>
                </a:schemeClr>
              </a:buClr>
              <a:buSzPct val="65000"/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Beeman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Hal Hansel, Amy Hansen, Scott Evans, Philip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Haner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Tyson Hatton, Eric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Kofoot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Kyle Martens, Jamie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Sprando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Matt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Sholtis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Collin Smith, Nick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Swyers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Craig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Haskell, Glen Holmberg, Russell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Perry, </a:t>
            </a:r>
          </a:p>
          <a:p>
            <a:pPr marL="137160" lvl="2" indent="0">
              <a:buClr>
                <a:schemeClr val="tx1">
                  <a:shade val="95000"/>
                </a:schemeClr>
              </a:buClr>
              <a:buSzPct val="65000"/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John Plumb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370873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USACE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David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Griffith, Wes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Hively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Andrew Janos, Todd Pierce, Mary Karen Scullion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083678" y="2667000"/>
            <a:ext cx="2976920" cy="392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8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304800"/>
            <a:ext cx="30075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>
                <a:solidFill>
                  <a:srgbClr val="FFFF00"/>
                </a:solidFill>
                <a:latin typeface="Arial"/>
              </a:rPr>
              <a:t>G</a:t>
            </a:r>
            <a:r>
              <a:rPr lang="en-US" sz="3200" b="1" u="sng" dirty="0" smtClean="0">
                <a:solidFill>
                  <a:srgbClr val="FFFF00"/>
                </a:solidFill>
                <a:latin typeface="Arial"/>
              </a:rPr>
              <a:t>oals for 2014</a:t>
            </a:r>
            <a:endParaRPr lang="en-US" sz="3200" b="1" u="sng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04799" y="939254"/>
            <a:ext cx="563592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 smtClean="0">
                <a:solidFill>
                  <a:srgbClr val="FFFF00"/>
                </a:solidFill>
                <a:latin typeface="Arial"/>
              </a:rPr>
              <a:t>Use acoustic </a:t>
            </a:r>
            <a:r>
              <a:rPr lang="en-US" sz="2400" b="1" dirty="0">
                <a:solidFill>
                  <a:srgbClr val="FFFF00"/>
                </a:solidFill>
                <a:latin typeface="Arial"/>
              </a:rPr>
              <a:t>c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</a:rPr>
              <a:t>ameras to quantify fish behavior upstream and inside the PFFC. </a:t>
            </a:r>
          </a:p>
          <a:p>
            <a:pPr marL="1257300" lvl="2" indent="-342900">
              <a:buFontTx/>
              <a:buChar char="-"/>
            </a:pPr>
            <a:r>
              <a:rPr lang="en-US" sz="2400" b="1" dirty="0" smtClean="0">
                <a:solidFill>
                  <a:srgbClr val="FFFF00"/>
                </a:solidFill>
                <a:latin typeface="Arial"/>
              </a:rPr>
              <a:t>Fry</a:t>
            </a:r>
          </a:p>
          <a:p>
            <a:pPr marL="1257300" lvl="2" indent="-342900">
              <a:buFontTx/>
              <a:buChar char="-"/>
            </a:pPr>
            <a:r>
              <a:rPr lang="en-US" sz="2400" b="1" dirty="0" smtClean="0">
                <a:solidFill>
                  <a:srgbClr val="FFFF00"/>
                </a:solidFill>
                <a:latin typeface="Arial"/>
              </a:rPr>
              <a:t>Parr</a:t>
            </a:r>
          </a:p>
          <a:p>
            <a:pPr marL="1257300" lvl="2" indent="-342900">
              <a:buFontTx/>
              <a:buChar char="-"/>
            </a:pPr>
            <a:r>
              <a:rPr lang="en-US" sz="2400" b="1" dirty="0" err="1" smtClean="0">
                <a:solidFill>
                  <a:srgbClr val="FFFF00"/>
                </a:solidFill>
                <a:latin typeface="Arial"/>
              </a:rPr>
              <a:t>Smolts</a:t>
            </a:r>
            <a:endParaRPr lang="en-US" sz="2400" b="1" dirty="0" smtClean="0">
              <a:solidFill>
                <a:srgbClr val="FFFF00"/>
              </a:solidFill>
              <a:latin typeface="Arial"/>
            </a:endParaRPr>
          </a:p>
          <a:p>
            <a:pPr marL="800100" lvl="1" indent="-342900">
              <a:buFontTx/>
              <a:buChar char="-"/>
            </a:pPr>
            <a:endParaRPr lang="en-US" sz="2400" b="1" dirty="0" smtClean="0">
              <a:solidFill>
                <a:srgbClr val="FFFF00"/>
              </a:solidFill>
              <a:latin typeface="Arial"/>
            </a:endParaRPr>
          </a:p>
          <a:p>
            <a:pPr marL="800100" lvl="1" indent="-342900">
              <a:buFontTx/>
              <a:buChar char="-"/>
            </a:pPr>
            <a:r>
              <a:rPr lang="en-US" sz="2400" b="1" dirty="0" smtClean="0">
                <a:solidFill>
                  <a:srgbClr val="FFFF00"/>
                </a:solidFill>
                <a:latin typeface="Arial"/>
              </a:rPr>
              <a:t>Estimate number of fish entering and exiting the PFFC and i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dentify areas of rejection.</a:t>
            </a:r>
          </a:p>
          <a:p>
            <a:pPr marL="800100" lvl="1" indent="-342900">
              <a:buFontTx/>
              <a:buChar char="-"/>
            </a:pP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Examine predator activity near the PFFC.   </a:t>
            </a:r>
          </a:p>
          <a:p>
            <a:pPr marL="800100" lvl="1" indent="-342900">
              <a:buFontTx/>
              <a:buChar char="-"/>
            </a:pP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Tx/>
              <a:buChar char="-"/>
            </a:pP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b="1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7" name="Picture 8" descr="Image of small USGS Identifier"/>
          <p:cNvPicPr>
            <a:picLocks noChangeAspect="1" noChangeArrowheads="1"/>
          </p:cNvPicPr>
          <p:nvPr/>
        </p:nvPicPr>
        <p:blipFill>
          <a:blip r:embed="rId2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513512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L:\Willamette_Projects\Cougar Dam\Photos\Photos 2014\CGR FB PFFC 040814 Hansen G\P4080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1125" y="11785"/>
            <a:ext cx="3812875" cy="681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3031" y="1981200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30 - 60 mm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3031" y="2385350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60 - 90 mm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3031" y="2780210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90 - 250 mm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3031" y="5334000"/>
            <a:ext cx="1596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&gt; 300 mm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4325" y="1630100"/>
            <a:ext cx="1274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Targets</a:t>
            </a:r>
            <a:endParaRPr lang="en-US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45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378" y="838200"/>
            <a:ext cx="8001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 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- Equipment</a:t>
            </a: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Data</a:t>
            </a: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- Processing</a:t>
            </a: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- Tracking</a:t>
            </a: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- Analysis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95150" y="0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 descr="Image of small USGS Identifier"/>
          <p:cNvPicPr>
            <a:picLocks noChangeAspect="1" noChangeArrowheads="1"/>
          </p:cNvPicPr>
          <p:nvPr/>
        </p:nvPicPr>
        <p:blipFill>
          <a:blip r:embed="rId2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513512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" y="4038600"/>
            <a:ext cx="8991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</a:t>
            </a: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- Abundance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Density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Movements</a:t>
            </a:r>
          </a:p>
          <a:p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L:\Willamette_Projects\Cougar Dam\Photos\Photos 2014\CGR FB PFFC 040814 Hansen G\P40800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4233" y="2286000"/>
            <a:ext cx="536713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3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9029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Equipment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" y="1120224"/>
            <a:ext cx="2209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0443" y="1120224"/>
            <a:ext cx="2209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220339" y="2743200"/>
            <a:ext cx="2725414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Arial"/>
              </a:rPr>
              <a:t>     DIDSON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Arial"/>
              </a:rPr>
              <a:t>1.8 MHz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"/>
              </a:rPr>
              <a:t>14° x 29°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"/>
              </a:rPr>
              <a:t>~10 m range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Arial"/>
              </a:rPr>
              <a:t>Fish &gt;40 mm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295775" y="2733675"/>
            <a:ext cx="26670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Arial"/>
              </a:rPr>
              <a:t>       ARIS</a:t>
            </a:r>
            <a:endParaRPr lang="en-US" sz="2800" kern="0" dirty="0" smtClean="0">
              <a:solidFill>
                <a:srgbClr val="FFFFFF"/>
              </a:solidFill>
              <a:latin typeface="Arial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Arial"/>
              </a:rPr>
              <a:t>3.0 MHz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"/>
              </a:rPr>
              <a:t>14° x 30°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/>
              </a:rPr>
              <a:t>~</a:t>
            </a:r>
            <a:r>
              <a:rPr lang="en-US" sz="2400" dirty="0" smtClean="0">
                <a:solidFill>
                  <a:srgbClr val="FFFFFF"/>
                </a:solidFill>
                <a:latin typeface="Arial"/>
              </a:rPr>
              <a:t>5 m range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Arial"/>
              </a:rPr>
              <a:t>Fish &gt;30 mm</a:t>
            </a:r>
          </a:p>
        </p:txBody>
      </p:sp>
      <p:pic>
        <p:nvPicPr>
          <p:cNvPr id="11" name="Picture 8" descr="Image of small USGS Identifier"/>
          <p:cNvPicPr>
            <a:picLocks noChangeAspect="1" noChangeArrowheads="1"/>
          </p:cNvPicPr>
          <p:nvPr/>
        </p:nvPicPr>
        <p:blipFill>
          <a:blip r:embed="rId4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513512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409825" y="1120224"/>
            <a:ext cx="1849114" cy="4585251"/>
            <a:chOff x="400050" y="1038224"/>
            <a:chExt cx="2686050" cy="4429125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0050" y="1038224"/>
              <a:ext cx="2686050" cy="442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47725" y="1447800"/>
              <a:ext cx="1866900" cy="1323974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1914525" y="2870200"/>
              <a:ext cx="0" cy="43497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1638300" y="3348037"/>
              <a:ext cx="609600" cy="48577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27066" y="1120224"/>
            <a:ext cx="2126433" cy="4585251"/>
            <a:chOff x="5876925" y="1238250"/>
            <a:chExt cx="2886076" cy="4429125"/>
          </a:xfrm>
        </p:grpSpPr>
        <p:pic>
          <p:nvPicPr>
            <p:cNvPr id="17" name="Picture 16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76925" y="1238250"/>
              <a:ext cx="2886076" cy="442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10312" y="1592272"/>
              <a:ext cx="1943100" cy="1455728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7019925" y="3587750"/>
              <a:ext cx="523875" cy="4921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7281862" y="3127375"/>
              <a:ext cx="0" cy="43497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4543878" y="904875"/>
            <a:ext cx="4466771" cy="49625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24278" y="904875"/>
            <a:ext cx="4238171" cy="49625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9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575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Camera Deployment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 descr="Image of small USGS Identifier"/>
          <p:cNvPicPr>
            <a:picLocks noChangeAspect="1" noChangeArrowheads="1"/>
          </p:cNvPicPr>
          <p:nvPr/>
        </p:nvPicPr>
        <p:blipFill>
          <a:blip r:embed="rId2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513512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903168" y="1062036"/>
            <a:ext cx="7859832" cy="4965934"/>
          </a:xfrm>
          <a:prstGeom prst="rect">
            <a:avLst/>
          </a:prstGeom>
          <a:solidFill>
            <a:srgbClr val="0A2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71549" y="1095372"/>
            <a:ext cx="3371849" cy="489926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6796" y="4451223"/>
            <a:ext cx="3815563" cy="882777"/>
            <a:chOff x="-16796" y="4451223"/>
            <a:chExt cx="3815563" cy="882777"/>
          </a:xfrm>
        </p:grpSpPr>
        <p:sp>
          <p:nvSpPr>
            <p:cNvPr id="13" name="Isosceles Triangle 12"/>
            <p:cNvSpPr/>
            <p:nvPr/>
          </p:nvSpPr>
          <p:spPr>
            <a:xfrm rot="16200000">
              <a:off x="2598558" y="4032426"/>
              <a:ext cx="781412" cy="1619006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rot="10800000">
              <a:off x="1907257" y="4660422"/>
              <a:ext cx="274252" cy="292578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838200" y="4839659"/>
              <a:ext cx="979367" cy="0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-16796" y="4810780"/>
              <a:ext cx="167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DIDSON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145" y="3187396"/>
            <a:ext cx="3197467" cy="1539157"/>
            <a:chOff x="16145" y="3187396"/>
            <a:chExt cx="3197467" cy="1539157"/>
          </a:xfrm>
        </p:grpSpPr>
        <p:sp>
          <p:nvSpPr>
            <p:cNvPr id="14" name="Isosceles Triangle 13"/>
            <p:cNvSpPr/>
            <p:nvPr/>
          </p:nvSpPr>
          <p:spPr>
            <a:xfrm>
              <a:off x="2715697" y="3812153"/>
              <a:ext cx="497915" cy="914400"/>
            </a:xfrm>
            <a:prstGeom prst="triangle">
              <a:avLst/>
            </a:prstGeom>
            <a:solidFill>
              <a:srgbClr val="C0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10800000">
              <a:off x="2839108" y="3568456"/>
              <a:ext cx="274252" cy="29257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45504" y="3662991"/>
              <a:ext cx="2157695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6145" y="3187396"/>
              <a:ext cx="135545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ARIS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886201" y="1152522"/>
            <a:ext cx="838200" cy="1700139"/>
          </a:xfrm>
          <a:prstGeom prst="rect">
            <a:avLst/>
          </a:prstGeom>
          <a:solidFill>
            <a:srgbClr val="0A2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26204" y="1152522"/>
            <a:ext cx="838200" cy="1576317"/>
          </a:xfrm>
          <a:prstGeom prst="rect">
            <a:avLst/>
          </a:prstGeom>
          <a:solidFill>
            <a:srgbClr val="0A2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3829051" y="2004200"/>
            <a:ext cx="5257799" cy="3787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1143000" lvl="2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May </a:t>
            </a:r>
            <a:r>
              <a:rPr lang="en-US" sz="28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3</a:t>
            </a:r>
            <a:r>
              <a:rPr lang="en-US" sz="2800" b="1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December</a:t>
            </a:r>
          </a:p>
          <a:p>
            <a:pPr lvl="2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2800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2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Collected 7,500 hours of video.</a:t>
            </a:r>
          </a:p>
          <a:p>
            <a:pPr lvl="2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2800" b="1" kern="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2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~30 terabytes of data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3200" b="1" kern="0" dirty="0" smtClean="0">
              <a:solidFill>
                <a:srgbClr val="FFFF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828506" y="5719762"/>
            <a:ext cx="304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133306" y="5638800"/>
            <a:ext cx="0" cy="1531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828506" y="5643201"/>
            <a:ext cx="0" cy="1531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044383" y="5530694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715697" y="5771798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80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mage of small USGS Identifier"/>
          <p:cNvPicPr>
            <a:picLocks noChangeAspect="1" noChangeArrowheads="1"/>
          </p:cNvPicPr>
          <p:nvPr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513512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66800" y="152400"/>
            <a:ext cx="6759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Processing and Analysis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947" y="1887280"/>
            <a:ext cx="3496677" cy="37355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5380672"/>
            <a:ext cx="22680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Target 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ize</a:t>
            </a:r>
          </a:p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density</a:t>
            </a:r>
          </a:p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</a:p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</a:p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etc….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304" y="1847671"/>
            <a:ext cx="5577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EchoView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software used for semi – automated data processing and tracking.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29200" y="569589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→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igital target  → Track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28260" y="1447800"/>
            <a:ext cx="3563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Echogram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959" y="914400"/>
            <a:ext cx="6503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processing and quantitative analysis methods were developed during 2013.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3697804"/>
            <a:ext cx="5562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More data can be processed 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933503" y="2852336"/>
            <a:ext cx="7351" cy="84731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52400" y="4607739"/>
            <a:ext cx="52445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Processing yields quantitative target information 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165637" y="4150539"/>
            <a:ext cx="5244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Data processing is constant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2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/>
      <p:bldP spid="17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43000" y="4095893"/>
            <a:ext cx="891540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kern="0" dirty="0" smtClean="0">
                <a:solidFill>
                  <a:srgbClr val="FFFF00"/>
                </a:solidFill>
              </a:rPr>
              <a:t>- ARIS 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R="0" lvl="2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50% of 110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days spread across the season</a:t>
            </a:r>
          </a:p>
          <a:p>
            <a:pPr marR="0" lvl="2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b="1" kern="0" noProof="0" dirty="0" smtClean="0">
                <a:solidFill>
                  <a:srgbClr val="FFFFFF"/>
                </a:solidFill>
              </a:rPr>
              <a:t>(two 15 min. blocks randomly selected for each hour)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00" y="914400"/>
            <a:ext cx="5715000" cy="16002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(for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presentation)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63" y="381000"/>
            <a:ext cx="353270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3000" y="3048000"/>
            <a:ext cx="8915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- </a:t>
            </a:r>
            <a:r>
              <a:rPr lang="en-US" sz="2800" b="1" dirty="0">
                <a:solidFill>
                  <a:srgbClr val="FFFF00"/>
                </a:solidFill>
              </a:rPr>
              <a:t>DIDSON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	</a:t>
            </a:r>
            <a:r>
              <a:rPr lang="en-US" sz="2400" b="1" dirty="0" smtClean="0">
                <a:solidFill>
                  <a:schemeClr val="bg1"/>
                </a:solidFill>
              </a:rPr>
              <a:t>100% of 110 days spread across the season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5305961"/>
            <a:ext cx="8001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- Combined</a:t>
            </a:r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	</a:t>
            </a:r>
            <a:r>
              <a:rPr lang="en-US" sz="2400" b="1" dirty="0" smtClean="0">
                <a:solidFill>
                  <a:schemeClr val="bg1"/>
                </a:solidFill>
              </a:rPr>
              <a:t>~ </a:t>
            </a:r>
            <a:r>
              <a:rPr lang="en-US" sz="2400" b="1" dirty="0">
                <a:solidFill>
                  <a:schemeClr val="bg1"/>
                </a:solidFill>
              </a:rPr>
              <a:t>9,500 fish tracks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	~ </a:t>
            </a:r>
            <a:r>
              <a:rPr lang="en-US" sz="2400" b="1" dirty="0">
                <a:solidFill>
                  <a:schemeClr val="bg1"/>
                </a:solidFill>
              </a:rPr>
              <a:t>300,000 individual track data points</a:t>
            </a:r>
          </a:p>
        </p:txBody>
      </p:sp>
    </p:spTree>
    <p:extLst>
      <p:ext uri="{BB962C8B-B14F-4D97-AF65-F5344CB8AC3E}">
        <p14:creationId xmlns:p14="http://schemas.microsoft.com/office/powerpoint/2010/main" val="4129087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48566"/>
              </p:ext>
            </p:extLst>
          </p:nvPr>
        </p:nvGraphicFramePr>
        <p:xfrm>
          <a:off x="1219200" y="1750500"/>
          <a:ext cx="6272806" cy="457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3" name="SPW 12.0 Graph" r:id="rId4" imgW="5780396" imgH="4215442" progId="SigmaPlotGraphicObject.11">
                  <p:embed/>
                </p:oleObj>
              </mc:Choice>
              <mc:Fallback>
                <p:oleObj name="SPW 12.0 Graph" r:id="rId4" imgW="5780396" imgH="4215442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19200" y="1750500"/>
                        <a:ext cx="6272806" cy="457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Abundance at </a:t>
            </a:r>
            <a:br>
              <a:rPr lang="en-US" sz="3600" b="1" dirty="0" smtClean="0">
                <a:solidFill>
                  <a:srgbClr val="FFFF00"/>
                </a:solidFill>
                <a:latin typeface="+mn-lt"/>
              </a:rPr>
            </a:b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PFFC 2014 vs. </a:t>
            </a:r>
            <a:br>
              <a:rPr lang="en-US" sz="3600" b="1" dirty="0" smtClean="0">
                <a:solidFill>
                  <a:srgbClr val="FFFF00"/>
                </a:solidFill>
                <a:latin typeface="+mn-lt"/>
              </a:rPr>
            </a:b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WTC tower 2013</a:t>
            </a:r>
          </a:p>
        </p:txBody>
      </p:sp>
      <p:sp>
        <p:nvSpPr>
          <p:cNvPr id="6" name="Rectangle 29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33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35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37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85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3144" y="1824335"/>
            <a:ext cx="2297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(DIDSON only)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536065" y="2398047"/>
            <a:ext cx="4224792" cy="3289756"/>
            <a:chOff x="2446911" y="1980569"/>
            <a:chExt cx="4224792" cy="3289756"/>
          </a:xfrm>
        </p:grpSpPr>
        <p:sp>
          <p:nvSpPr>
            <p:cNvPr id="5" name="TextBox 4"/>
            <p:cNvSpPr txBox="1"/>
            <p:nvPr/>
          </p:nvSpPr>
          <p:spPr>
            <a:xfrm>
              <a:off x="2446911" y="1980569"/>
              <a:ext cx="12015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348</a:t>
              </a:r>
              <a:endParaRPr lang="en-US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09246" y="4765224"/>
              <a:ext cx="9651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29</a:t>
              </a:r>
              <a:endParaRPr lang="en-US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76625" y="4389677"/>
              <a:ext cx="9651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72</a:t>
              </a:r>
              <a:endParaRPr lang="en-US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06556" y="4900993"/>
              <a:ext cx="9651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12</a:t>
              </a:r>
              <a:endParaRPr lang="en-US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761660" y="61722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cs typeface="Arial" panose="020B0604020202020204" pitchFamily="34" charset="0"/>
              </a:rPr>
              <a:t>30 - 250 mm</a:t>
            </a:r>
            <a:endParaRPr lang="en-US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10552" y="6167735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cs typeface="Arial" panose="020B0604020202020204" pitchFamily="34" charset="0"/>
              </a:rPr>
              <a:t>&gt; 300 mm</a:t>
            </a:r>
            <a:endParaRPr lang="en-US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6160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Abundance at PFFC by Fish Size</a:t>
            </a:r>
          </a:p>
        </p:txBody>
      </p:sp>
      <p:sp>
        <p:nvSpPr>
          <p:cNvPr id="6" name="Rectangle 29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33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35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37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3"/>
          <p:cNvSpPr>
            <a:spLocks noChangeArrowheads="1"/>
          </p:cNvSpPr>
          <p:nvPr/>
        </p:nvSpPr>
        <p:spPr bwMode="auto">
          <a:xfrm>
            <a:off x="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85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92852" y="762000"/>
            <a:ext cx="2758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(DIDSON + ARIS)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3478114"/>
              </p:ext>
            </p:extLst>
          </p:nvPr>
        </p:nvGraphicFramePr>
        <p:xfrm>
          <a:off x="1143000" y="1103313"/>
          <a:ext cx="6670675" cy="484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2" name="SPW 12.0 Graph" r:id="rId5" imgW="6670684" imgH="4840138" progId="SigmaPlotGraphicObject.11">
                  <p:embed/>
                </p:oleObj>
              </mc:Choice>
              <mc:Fallback>
                <p:oleObj name="SPW 12.0 Graph" r:id="rId5" imgW="6670684" imgH="4840138" progId="SigmaPlotGraphicObject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103313"/>
                        <a:ext cx="6670675" cy="484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71760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20595</TotalTime>
  <Words>685</Words>
  <Application>Microsoft Office PowerPoint</Application>
  <PresentationFormat>On-screen Show (4:3)</PresentationFormat>
  <Paragraphs>186</Paragraphs>
  <Slides>18</Slides>
  <Notes>5</Notes>
  <HiddenSlides>0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Apex</vt:lpstr>
      <vt:lpstr>1_Default Design</vt:lpstr>
      <vt:lpstr>1_Apex</vt:lpstr>
      <vt:lpstr>SPW 12.0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(for today’s presentation) </vt:lpstr>
      <vt:lpstr>Abundance at  PFFC 2014 vs.  WTC tower 2013</vt:lpstr>
      <vt:lpstr>Abundance at PFFC by Fish Size</vt:lpstr>
      <vt:lpstr>Abundance at PFFC by Hour of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crrl</dc:creator>
  <cp:lastModifiedBy>CRRL</cp:lastModifiedBy>
  <cp:revision>400</cp:revision>
  <cp:lastPrinted>2015-01-28T21:49:35Z</cp:lastPrinted>
  <dcterms:created xsi:type="dcterms:W3CDTF">2013-02-21T21:53:31Z</dcterms:created>
  <dcterms:modified xsi:type="dcterms:W3CDTF">2015-02-11T03:11:04Z</dcterms:modified>
</cp:coreProperties>
</file>