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1" r:id="rId2"/>
    <p:sldId id="290" r:id="rId3"/>
    <p:sldId id="383" r:id="rId4"/>
    <p:sldId id="362" r:id="rId5"/>
    <p:sldId id="458" r:id="rId6"/>
    <p:sldId id="384" r:id="rId7"/>
    <p:sldId id="444" r:id="rId8"/>
    <p:sldId id="457" r:id="rId9"/>
    <p:sldId id="407" r:id="rId10"/>
    <p:sldId id="461" r:id="rId11"/>
    <p:sldId id="450" r:id="rId12"/>
    <p:sldId id="462" r:id="rId13"/>
    <p:sldId id="459" r:id="rId14"/>
    <p:sldId id="448" r:id="rId15"/>
    <p:sldId id="460" r:id="rId16"/>
    <p:sldId id="463" r:id="rId17"/>
    <p:sldId id="454" r:id="rId18"/>
    <p:sldId id="4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 Stonewall" initials="AJS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8C0"/>
    <a:srgbClr val="D86506"/>
    <a:srgbClr val="6666FF"/>
    <a:srgbClr val="7467D3"/>
    <a:srgbClr val="26CC8D"/>
    <a:srgbClr val="794591"/>
    <a:srgbClr val="2D7E20"/>
    <a:srgbClr val="F01040"/>
    <a:srgbClr val="30FA3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56" autoAdjust="0"/>
    <p:restoredTop sz="92393" autoAdjust="0"/>
  </p:normalViewPr>
  <p:slideViewPr>
    <p:cSldViewPr>
      <p:cViewPr>
        <p:scale>
          <a:sx n="80" d="100"/>
          <a:sy n="80" d="100"/>
        </p:scale>
        <p:origin x="-138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8D804-6609-491C-9D61-AD9538CCE7A6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30603-68E8-4A43-9F73-89EB69878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7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Detroit Lake Model</a:t>
            </a:r>
          </a:p>
          <a:p>
            <a:r>
              <a:rPr lang="en-US" dirty="0"/>
              <a:t>Stewart Rounds, USGS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October 30,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279F72E3-D0D6-403B-945F-8B40D03A31A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685800"/>
            <a:ext cx="5475287" cy="4106863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 </a:t>
            </a:r>
            <a:r>
              <a:rPr lang="en-US" dirty="0" err="1" smtClean="0"/>
              <a:t>sep</a:t>
            </a:r>
            <a:r>
              <a:rPr lang="en-US" dirty="0" smtClean="0"/>
              <a:t>, 1973 (drought year)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11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12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13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14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15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17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685800"/>
            <a:ext cx="4368800" cy="32766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</a:t>
            </a:r>
            <a:r>
              <a:rPr lang="en-US" baseline="0" dirty="0" smtClean="0"/>
              <a:t>’s anyone out there interested in developing this kind of project, don’t hesitate to call. We’re available to chat.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30603-68E8-4A43-9F73-89EB69878A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6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2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(2008 NMFS Biological Opinion)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Detroit Lake Model</a:t>
            </a:r>
          </a:p>
          <a:p>
            <a:r>
              <a:rPr lang="en-US" dirty="0"/>
              <a:t>Stewart Rounds, USGS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October 30, 2007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279F72E3-D0D6-403B-945F-8B40D03A31A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685800"/>
            <a:ext cx="5475287" cy="4106863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Detroit Lake Modeling, Norman Buccola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January 26, 2011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Page </a:t>
            </a:r>
            <a:fld id="{0C5BF0D7-3A37-4991-BE07-4C0E0235774A}" type="slidenum">
              <a:rPr lang="en-US"/>
              <a:pPr/>
              <a:t>5</a:t>
            </a:fld>
            <a:endParaRPr lang="en-US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527050"/>
            <a:ext cx="5800725" cy="4351338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Hostetler, S.W., Alder, J.R. and Allan, A.M., 2011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Detroit Lake Modeling, Norman Buccola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January 26, 2011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Page </a:t>
            </a:r>
            <a:fld id="{0C5BF0D7-3A37-4991-BE07-4C0E0235774A}" type="slidenum">
              <a:rPr lang="en-US"/>
              <a:pPr/>
              <a:t>6</a:t>
            </a:fld>
            <a:endParaRPr lang="en-US"/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0" y="527050"/>
            <a:ext cx="5800725" cy="4351338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The model we used was CE-QUAL-W2, a Corps of Engineers model that is good for simulating dissolved oxygen, algae, and phosphorus in rivers and long narrow lakes.</a:t>
            </a:r>
          </a:p>
          <a:p>
            <a:r>
              <a:rPr lang="en-US" dirty="0" smtClean="0">
                <a:latin typeface="Times New Roman" pitchFamily="18" charset="0"/>
              </a:rPr>
              <a:t>The model represents the lake along two dimensions:  along its length (longitudinal) and from top to bottom (vertical).  In this way, material can be transported downstream, and any important water-quality variations with depth can be simulated.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7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About a 2 </a:t>
            </a:r>
            <a:r>
              <a:rPr lang="en-US" dirty="0" err="1" smtClean="0">
                <a:latin typeface="Times New Roman" pitchFamily="18" charset="0"/>
              </a:rPr>
              <a:t>deg</a:t>
            </a:r>
            <a:r>
              <a:rPr lang="en-US" dirty="0" smtClean="0">
                <a:latin typeface="Times New Roman" pitchFamily="18" charset="0"/>
              </a:rPr>
              <a:t> C warming from</a:t>
            </a:r>
            <a:r>
              <a:rPr lang="en-US" baseline="0" dirty="0" smtClean="0">
                <a:latin typeface="Times New Roman" pitchFamily="18" charset="0"/>
              </a:rPr>
              <a:t> base to future period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8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About a 23% reduction</a:t>
            </a:r>
            <a:r>
              <a:rPr lang="en-US" baseline="0" dirty="0" smtClean="0">
                <a:latin typeface="Times New Roman" pitchFamily="18" charset="0"/>
              </a:rPr>
              <a:t> in inflow from base </a:t>
            </a:r>
            <a:r>
              <a:rPr lang="en-US" baseline="0" smtClean="0">
                <a:latin typeface="Times New Roman" pitchFamily="18" charset="0"/>
              </a:rPr>
              <a:t>to future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9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Detroit Lake Model</a:t>
            </a:r>
          </a:p>
          <a:p>
            <a:r>
              <a:rPr lang="en-US">
                <a:solidFill>
                  <a:srgbClr val="000000"/>
                </a:solidFill>
              </a:rPr>
              <a:t>Stewart Rounds, USGS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4842" y="0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October 30, 2007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7" tIns="44968" rIns="89937" bIns="44968"/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34480" indent="-282492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29970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581958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33946" indent="-225994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485934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37921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389909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41897" indent="-225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9F22550A-C05E-4F02-BCBC-E307EE620E78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592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Detroit Lake Model</a:t>
            </a:r>
          </a:p>
          <a:p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Stewart Rounds, USGS</a:t>
            </a:r>
          </a:p>
        </p:txBody>
      </p:sp>
      <p:sp>
        <p:nvSpPr>
          <p:cNvPr id="26630" name="Rectangle 3"/>
          <p:cNvSpPr txBox="1">
            <a:spLocks noGrp="1" noChangeArrowheads="1"/>
          </p:cNvSpPr>
          <p:nvPr/>
        </p:nvSpPr>
        <p:spPr bwMode="auto">
          <a:xfrm>
            <a:off x="3886410" y="0"/>
            <a:ext cx="2971591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Apr 5, 2007</a:t>
            </a:r>
          </a:p>
        </p:txBody>
      </p:sp>
      <p:sp>
        <p:nvSpPr>
          <p:cNvPr id="26631" name="Rectangle 7"/>
          <p:cNvSpPr txBox="1">
            <a:spLocks noGrp="1" noChangeArrowheads="1"/>
          </p:cNvSpPr>
          <p:nvPr/>
        </p:nvSpPr>
        <p:spPr bwMode="auto">
          <a:xfrm>
            <a:off x="0" y="8686643"/>
            <a:ext cx="68580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6" tIns="45729" rIns="91456" bIns="45729" anchor="b"/>
          <a:lstStyle>
            <a:lvl1pPr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>
                <a:solidFill>
                  <a:srgbClr val="000000"/>
                </a:solidFill>
                <a:latin typeface="Arial Narrow" pitchFamily="34" charset="0"/>
              </a:rPr>
              <a:t>Page </a:t>
            </a:r>
            <a:fld id="{1F4A0178-306D-49E3-9DD7-C03656C7929F}" type="slidenum">
              <a:rPr lang="en-US" sz="1000">
                <a:solidFill>
                  <a:srgbClr val="000000"/>
                </a:solidFill>
                <a:latin typeface="Arial Narrow" pitchFamily="34" charset="0"/>
              </a:rPr>
              <a:pPr algn="ctr"/>
              <a:t>10</a:t>
            </a:fld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4455" name="Rectangle 7"/>
          <p:cNvSpPr>
            <a:spLocks noChangeArrowheads="1"/>
          </p:cNvSpPr>
          <p:nvPr userDrawn="1"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</a:rPr>
              <a:t>U.S. Department of the Interior</a:t>
            </a:r>
          </a:p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</a:rPr>
              <a:t>U.S. Geological Survey</a:t>
            </a:r>
          </a:p>
        </p:txBody>
      </p:sp>
      <p:pic>
        <p:nvPicPr>
          <p:cNvPr id="104457" name="Picture 9" descr="D:\Vugraph Info\Vugraph Templates\Templates-NEW-NMP and Bureau\ident_4_onscreen_png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1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83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65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01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17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35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46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3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7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36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" name="Picture 5" descr="ident-small_4_onscreen_png"/>
          <p:cNvPicPr>
            <a:picLocks noChangeAspect="1" noChangeArrowheads="1"/>
          </p:cNvPicPr>
          <p:nvPr userDrawn="1"/>
        </p:nvPicPr>
        <p:blipFill>
          <a:blip r:embed="rId13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37312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2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125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125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125000"/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pubs.usgs.gov/sir/2012/5231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arounds@usgs.gov" TargetMode="External"/><Relationship Id="rId5" Type="http://schemas.openxmlformats.org/officeDocument/2006/relationships/hyperlink" Target="mailto:jrisley@usgs.gov" TargetMode="External"/><Relationship Id="rId4" Type="http://schemas.openxmlformats.org/officeDocument/2006/relationships/hyperlink" Target="mailto:nbuccola@usgs.gov" TargetMode="Externa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d-wc.usace.army.mil/nwp/teacup/willamette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sers\nbuccola\Detroit-BigCliff\longterm_nsant_products\800px-DETROIT_LAKE_AT_SHOWN_AT_AN_ALLTIME_LOW_IN_THE_FALL_OF_1973_DUE_TO_INFREQUENT_SNOWFALL_AND_RAIN_THE_YEAR_BEFORE._LACK..._-_NARA_-_555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60" y="0"/>
            <a:ext cx="1031400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886199" y="1066800"/>
            <a:ext cx="4898457" cy="3886200"/>
          </a:xfrm>
        </p:spPr>
        <p:txBody>
          <a:bodyPr/>
          <a:lstStyle/>
          <a:p>
            <a:pPr algn="r" eaLnBrk="1" hangingPunct="1"/>
            <a:r>
              <a:rPr lang="en-US" altLang="en-US" sz="2800" dirty="0">
                <a:solidFill>
                  <a:schemeClr val="bg1"/>
                </a:solidFill>
              </a:rPr>
              <a:t>Simulating Temperature Management </a:t>
            </a:r>
            <a:r>
              <a:rPr lang="en-US" altLang="en-US" sz="2800" dirty="0" smtClean="0">
                <a:solidFill>
                  <a:schemeClr val="bg1"/>
                </a:solidFill>
              </a:rPr>
              <a:t>under </a:t>
            </a:r>
            <a:r>
              <a:rPr lang="en-US" altLang="en-US" sz="2800" dirty="0">
                <a:solidFill>
                  <a:schemeClr val="bg1"/>
                </a:solidFill>
              </a:rPr>
              <a:t>Climate Change at Detroit Lake, OR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3" name="Rectangle 8"/>
          <p:cNvSpPr txBox="1">
            <a:spLocks noChangeArrowheads="1"/>
          </p:cNvSpPr>
          <p:nvPr/>
        </p:nvSpPr>
        <p:spPr bwMode="auto">
          <a:xfrm>
            <a:off x="2514600" y="5334000"/>
            <a:ext cx="625026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en-US" altLang="en-US" sz="1800" dirty="0"/>
              <a:t>Norman </a:t>
            </a:r>
            <a:r>
              <a:rPr lang="en-US" altLang="en-US" sz="1800" dirty="0" smtClean="0"/>
              <a:t>Buccola, John </a:t>
            </a:r>
            <a:r>
              <a:rPr lang="en-US" altLang="en-US" sz="1800" dirty="0" err="1" smtClean="0"/>
              <a:t>Risley</a:t>
            </a:r>
            <a:r>
              <a:rPr lang="en-US" altLang="en-US" sz="1800" dirty="0" smtClean="0"/>
              <a:t>, and Stewart Rounds</a:t>
            </a:r>
            <a:endParaRPr lang="en-US" altLang="en-US" sz="1800" dirty="0"/>
          </a:p>
          <a:p>
            <a:pPr algn="r" eaLnBrk="1" hangingPunct="1">
              <a:buFont typeface="Wingdings" pitchFamily="2" charset="2"/>
              <a:buNone/>
            </a:pPr>
            <a:r>
              <a:rPr lang="en-US" altLang="en-US" sz="1800" dirty="0"/>
              <a:t> USGS Oregon Water Science Center, Portland, OR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altLang="en-US" sz="1600" dirty="0" smtClean="0"/>
              <a:t>2014 Willamette Fisheries Science Review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altLang="en-US" sz="1600" dirty="0" smtClean="0"/>
              <a:t>Portland, Oregon, February 12, 2015</a:t>
            </a:r>
            <a:endParaRPr lang="en-US" altLang="en-US" sz="1600" dirty="0"/>
          </a:p>
        </p:txBody>
      </p:sp>
      <p:pic>
        <p:nvPicPr>
          <p:cNvPr id="57" name="Picture 9" descr="D:\Vugraph Info\Vugraph Templates\Templates-NEW-NMP and Bureau\ident_4_onscreen_png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92024" y="152400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267330" y="6235700"/>
            <a:ext cx="201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</a:rPr>
              <a:t>U.S. Department of the Interior</a:t>
            </a:r>
          </a:p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</a:rPr>
              <a:t>U.S. Geological Survey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07186" y="6553200"/>
            <a:ext cx="15408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P</a:t>
            </a:r>
            <a:r>
              <a:rPr lang="en-US" sz="1100" b="1" dirty="0" smtClean="0">
                <a:solidFill>
                  <a:schemeClr val="bg1"/>
                </a:solidFill>
              </a:rPr>
              <a:t>hoto </a:t>
            </a:r>
            <a:r>
              <a:rPr lang="en-US" sz="1100" b="1" dirty="0">
                <a:solidFill>
                  <a:schemeClr val="bg1"/>
                </a:solidFill>
              </a:rPr>
              <a:t>from </a:t>
            </a:r>
            <a:r>
              <a:rPr lang="en-US" sz="1100" b="1" dirty="0" smtClean="0">
                <a:solidFill>
                  <a:schemeClr val="bg1"/>
                </a:solidFill>
              </a:rPr>
              <a:t>U.S.EPA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9"/>
    </mc:Choice>
    <mc:Fallback xmlns="">
      <p:transition spd="slow" advTm="21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Outflows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0668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351413"/>
      </p:ext>
    </p:extLst>
  </p:cSld>
  <p:clrMapOvr>
    <a:masterClrMapping/>
  </p:clrMapOvr>
  <p:transition advTm="1877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429305" y="0"/>
            <a:ext cx="8305800" cy="1143000"/>
          </a:xfrm>
        </p:spPr>
        <p:txBody>
          <a:bodyPr/>
          <a:lstStyle/>
          <a:p>
            <a:r>
              <a:rPr lang="en-US" dirty="0" smtClean="0"/>
              <a:t>Detroit Lake Elevation Change</a:t>
            </a:r>
          </a:p>
        </p:txBody>
      </p:sp>
      <p:pic>
        <p:nvPicPr>
          <p:cNvPr id="7171" name="Picture 3" descr="E:\Users\nbuccola\Detroit-BigCliff\longterm_nsant_products\DetroitClimate2014WFSR_BuccolaRounds_figures\AllScenarios.elws4pp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613431"/>
      </p:ext>
    </p:extLst>
  </p:cSld>
  <p:clrMapOvr>
    <a:masterClrMapping/>
  </p:clrMapOvr>
  <p:transition advTm="7160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Users\nbuccola\Detroit-BigCliff\longterm_nsant_products\DetroitClimate2014WFSR_BuccolaRounds_figures\Base-FutureNdaysAbvSpillBoxplots4ppt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389" r="896" b="1478"/>
          <a:stretch/>
        </p:blipFill>
        <p:spPr bwMode="auto">
          <a:xfrm>
            <a:off x="226142" y="914400"/>
            <a:ext cx="8082116" cy="53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14400"/>
          </a:xfrm>
        </p:spPr>
        <p:txBody>
          <a:bodyPr/>
          <a:lstStyle/>
          <a:p>
            <a:r>
              <a:rPr lang="en-US" dirty="0" smtClean="0"/>
              <a:t>Number of Days Above Spillway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1187" y="4495800"/>
            <a:ext cx="2362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Altered operations needed to fill reservoir more often and keep full longer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553200" y="1066800"/>
            <a:ext cx="1333500" cy="243840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 title="Significantly Different from 2000-2007"/>
          <p:cNvCxnSpPr>
            <a:stCxn id="7" idx="0"/>
            <a:endCxn id="8" idx="2"/>
          </p:cNvCxnSpPr>
          <p:nvPr/>
        </p:nvCxnSpPr>
        <p:spPr bwMode="auto">
          <a:xfrm flipH="1" flipV="1">
            <a:off x="7219950" y="3505200"/>
            <a:ext cx="632337" cy="990600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solidFill>
              <a:schemeClr val="tx1"/>
            </a:solidFill>
            <a:prstDash val="lg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130330"/>
      </p:ext>
    </p:extLst>
  </p:cSld>
  <p:clrMapOvr>
    <a:masterClrMapping/>
  </p:clrMapOvr>
  <p:transition advTm="564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Inflow Temp</a:t>
            </a:r>
          </a:p>
        </p:txBody>
      </p:sp>
      <p:pic>
        <p:nvPicPr>
          <p:cNvPr id="2051" name="Picture 3" descr="E:\Users\nbuccola\Detroit-BigCliff\climate_change\noDamsTemps\NoDamsBouldBreitAtDET1977-2013CompareW-GCMs_BaseFuturemohsenismall4pp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6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956190"/>
      </p:ext>
    </p:extLst>
  </p:cSld>
  <p:clrMapOvr>
    <a:masterClrMapping/>
  </p:clrMapOvr>
  <p:transition advTm="1877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Detroit </a:t>
            </a:r>
            <a:r>
              <a:rPr lang="en-US" sz="3200" dirty="0" smtClean="0"/>
              <a:t>Release Temperature</a:t>
            </a:r>
          </a:p>
        </p:txBody>
      </p:sp>
      <p:pic>
        <p:nvPicPr>
          <p:cNvPr id="5123" name="Picture 3" descr="E:\Users\nbuccola\Detroit-BigCliff\longterm_nsant_products\DetroitClimate2014WFSR_BuccolaRounds_figures\AllScenarios.Tout.sum4pp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727710708"/>
      </p:ext>
    </p:extLst>
  </p:cSld>
  <p:clrMapOvr>
    <a:masterClrMapping/>
  </p:clrMapOvr>
  <p:transition advTm="1555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Detroit </a:t>
            </a:r>
            <a:r>
              <a:rPr lang="en-US" sz="3200" dirty="0" smtClean="0"/>
              <a:t>Release Temperature</a:t>
            </a:r>
          </a:p>
        </p:txBody>
      </p:sp>
      <p:pic>
        <p:nvPicPr>
          <p:cNvPr id="2" name="Picture 2" descr="E:\Users\nbuccola\Detroit-BigCliff\longterm_nsant_products\DetroitClimate2014WFSR_BuccolaRounds_figures\ReleaseTBoxPlots4ppt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926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234388915"/>
      </p:ext>
    </p:extLst>
  </p:cSld>
  <p:clrMapOvr>
    <a:masterClrMapping/>
  </p:clrMapOvr>
  <p:transition advTm="1555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Upstream</a:t>
            </a:r>
          </a:p>
          <a:p>
            <a:pPr lvl="1"/>
            <a:r>
              <a:rPr lang="en-US" dirty="0" smtClean="0"/>
              <a:t>23% reduction in annual inflow</a:t>
            </a:r>
          </a:p>
          <a:p>
            <a:pPr lvl="1"/>
            <a:r>
              <a:rPr lang="en-US" dirty="0"/>
              <a:t>1°C increase in mean annual inflow </a:t>
            </a:r>
            <a:r>
              <a:rPr lang="en-US" dirty="0" smtClean="0"/>
              <a:t>temp</a:t>
            </a:r>
          </a:p>
          <a:p>
            <a:r>
              <a:rPr lang="en-US" dirty="0" smtClean="0"/>
              <a:t>Downstream ~1.5</a:t>
            </a:r>
            <a:r>
              <a:rPr lang="en-US" dirty="0"/>
              <a:t>°C </a:t>
            </a:r>
            <a:r>
              <a:rPr lang="en-US" dirty="0" smtClean="0"/>
              <a:t>warming in fall*</a:t>
            </a:r>
          </a:p>
          <a:p>
            <a:pPr marL="457200" lvl="1" indent="0">
              <a:buNone/>
            </a:pPr>
            <a:r>
              <a:rPr lang="en-US" sz="1600" dirty="0" smtClean="0"/>
              <a:t>*using current operational rules</a:t>
            </a:r>
          </a:p>
          <a:p>
            <a:r>
              <a:rPr lang="en-US" dirty="0" smtClean="0"/>
              <a:t>Potential Future Temperature Mitigations</a:t>
            </a:r>
          </a:p>
          <a:p>
            <a:pPr lvl="1"/>
            <a:r>
              <a:rPr lang="en-US" dirty="0" smtClean="0"/>
              <a:t>Begin refill earlier</a:t>
            </a:r>
          </a:p>
          <a:p>
            <a:pPr lvl="1"/>
            <a:r>
              <a:rPr lang="en-US" dirty="0" smtClean="0"/>
              <a:t>Reduce minimum late-summer releases</a:t>
            </a:r>
          </a:p>
          <a:p>
            <a:pPr lvl="1"/>
            <a:r>
              <a:rPr lang="en-US" dirty="0" smtClean="0"/>
              <a:t>Hypothetical floating release structure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1801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 bwMode="auto">
          <a:xfrm>
            <a:off x="3984885" y="4152900"/>
            <a:ext cx="838200" cy="457200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71434" y="3962400"/>
            <a:ext cx="7467600" cy="190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2762071"/>
            <a:ext cx="2979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Lake Elevation</a:t>
            </a:r>
          </a:p>
          <a:p>
            <a:pPr algn="ctr"/>
            <a:r>
              <a:rPr lang="en-US" sz="2400" dirty="0" smtClean="0"/>
              <a:t>Recreation</a:t>
            </a:r>
          </a:p>
          <a:p>
            <a:pPr algn="ctr"/>
            <a:r>
              <a:rPr lang="en-US" sz="2400" dirty="0" smtClean="0"/>
              <a:t>Temperature 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42967" y="2762070"/>
            <a:ext cx="4648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/>
              <a:t>Flood </a:t>
            </a:r>
            <a:r>
              <a:rPr lang="en-US" sz="2400"/>
              <a:t>management </a:t>
            </a:r>
            <a:r>
              <a:rPr lang="en-US" sz="2400" dirty="0" smtClean="0"/>
              <a:t>(spring)</a:t>
            </a:r>
          </a:p>
          <a:p>
            <a:pPr algn="ctr"/>
            <a:r>
              <a:rPr lang="en-US" sz="2400" dirty="0"/>
              <a:t>Flow </a:t>
            </a:r>
            <a:r>
              <a:rPr lang="en-US" sz="2400" dirty="0" smtClean="0"/>
              <a:t>augmentation (summer)</a:t>
            </a:r>
          </a:p>
          <a:p>
            <a:pPr algn="ctr"/>
            <a:r>
              <a:rPr lang="en-US" sz="2400" dirty="0" smtClean="0"/>
              <a:t>Hydropower (summer/fall)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342900" y="304800"/>
            <a:ext cx="830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Impacts of Climate Change</a:t>
            </a:r>
          </a:p>
          <a:p>
            <a:pPr marL="0" lvl="1"/>
            <a:r>
              <a:rPr lang="en-US" kern="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Lower+warmer</a:t>
            </a:r>
            <a:r>
              <a:rPr lang="en-US" sz="2800" dirty="0" smtClean="0">
                <a:solidFill>
                  <a:schemeClr val="tx1"/>
                </a:solidFill>
              </a:rPr>
              <a:t> inflows in spring/summer)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  </a:t>
            </a:r>
            <a:endParaRPr lang="en-US" i="1" kern="0" dirty="0" smtClean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7200" y="1447800"/>
            <a:ext cx="304800" cy="3810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762000" y="12954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r>
              <a:rPr lang="en-US" sz="3200" i="1" kern="0" dirty="0" smtClean="0">
                <a:solidFill>
                  <a:srgbClr val="FF0000"/>
                </a:solidFill>
              </a:rPr>
              <a:t>Operational</a:t>
            </a:r>
            <a:r>
              <a:rPr lang="en-US" i="1" kern="0" dirty="0" smtClean="0">
                <a:solidFill>
                  <a:srgbClr val="FF0000"/>
                </a:solidFill>
              </a:rPr>
              <a:t> trade-offs more visible</a:t>
            </a:r>
          </a:p>
        </p:txBody>
      </p:sp>
    </p:spTree>
    <p:extLst>
      <p:ext uri="{BB962C8B-B14F-4D97-AF65-F5344CB8AC3E}">
        <p14:creationId xmlns:p14="http://schemas.microsoft.com/office/powerpoint/2010/main" val="1455713386"/>
      </p:ext>
    </p:extLst>
  </p:cSld>
  <p:clrMapOvr>
    <a:masterClrMapping/>
  </p:clrMapOvr>
  <p:transition advTm="1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en-US" dirty="0" smtClean="0"/>
              <a:t>Thanks!  </a:t>
            </a:r>
            <a:br>
              <a:rPr lang="en-US" dirty="0" smtClean="0"/>
            </a:br>
            <a:r>
              <a:rPr lang="en-US" sz="2800" dirty="0" smtClean="0"/>
              <a:t>Publications to date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990600"/>
            <a:ext cx="6705600" cy="914401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Simulating Potential Structural and Operational </a:t>
            </a:r>
            <a:r>
              <a:rPr lang="en-US" sz="1200" dirty="0" smtClean="0"/>
              <a:t>Changes </a:t>
            </a:r>
            <a:r>
              <a:rPr lang="en-US" sz="1200" dirty="0"/>
              <a:t>for Detroit Dam on the North Santiam River, Oregon, for Downstream Temperature Management  </a:t>
            </a:r>
          </a:p>
          <a:p>
            <a:pPr marL="0" indent="0">
              <a:buNone/>
            </a:pPr>
            <a:r>
              <a:rPr lang="en-US" sz="1200" dirty="0"/>
              <a:t>Buccola, N.L., and Rounds, S.A., 2011, Sullivan, A.B., </a:t>
            </a:r>
            <a:r>
              <a:rPr lang="en-US" sz="1200" dirty="0" err="1" smtClean="0"/>
              <a:t>Risley</a:t>
            </a:r>
            <a:r>
              <a:rPr lang="en-US" sz="1200" dirty="0" smtClean="0"/>
              <a:t>, J.C., 2012</a:t>
            </a:r>
          </a:p>
          <a:p>
            <a:pPr marL="0" indent="0">
              <a:buNone/>
            </a:pPr>
            <a:r>
              <a:rPr lang="en-US" sz="1200" kern="1200" dirty="0">
                <a:hlinkClick r:id="rId3"/>
              </a:rPr>
              <a:t>http://pubs.usgs.gov/sir/2012/5231/</a:t>
            </a:r>
            <a:endParaRPr lang="en-US" sz="1200" kern="1200" dirty="0"/>
          </a:p>
          <a:p>
            <a:pPr marL="0" indent="0">
              <a:buNone/>
            </a:pPr>
            <a:endParaRPr lang="en-US" sz="1200" b="0" dirty="0"/>
          </a:p>
        </p:txBody>
      </p:sp>
      <p:sp>
        <p:nvSpPr>
          <p:cNvPr id="3" name="Rectangle 2"/>
          <p:cNvSpPr/>
          <p:nvPr/>
        </p:nvSpPr>
        <p:spPr>
          <a:xfrm>
            <a:off x="2417618" y="4114800"/>
            <a:ext cx="6650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Contact: </a:t>
            </a:r>
          </a:p>
          <a:p>
            <a:r>
              <a:rPr lang="en-US" b="1" i="1" dirty="0"/>
              <a:t>Norman Buccola -  </a:t>
            </a:r>
            <a:r>
              <a:rPr lang="en-US" b="1" i="1" dirty="0">
                <a:hlinkClick r:id="rId4"/>
              </a:rPr>
              <a:t>nbuccola@usgs.gov</a:t>
            </a:r>
            <a:r>
              <a:rPr lang="en-US" b="1" i="1" dirty="0"/>
              <a:t> 503-235-3245</a:t>
            </a:r>
          </a:p>
          <a:p>
            <a:r>
              <a:rPr lang="en-US" b="1" i="1" dirty="0" smtClean="0"/>
              <a:t>John </a:t>
            </a:r>
            <a:r>
              <a:rPr lang="en-US" b="1" i="1" dirty="0" err="1"/>
              <a:t>Risley</a:t>
            </a:r>
            <a:r>
              <a:rPr lang="en-US" b="1" i="1" dirty="0"/>
              <a:t> – </a:t>
            </a:r>
            <a:r>
              <a:rPr lang="en-US" b="1" i="1" dirty="0" smtClean="0">
                <a:hlinkClick r:id="rId5"/>
              </a:rPr>
              <a:t>jrisley@usgs.gov</a:t>
            </a:r>
            <a:r>
              <a:rPr lang="en-US" b="1" i="1" dirty="0"/>
              <a:t> </a:t>
            </a:r>
            <a:r>
              <a:rPr lang="en-US" b="1" i="1" dirty="0" smtClean="0"/>
              <a:t>503-251-3279</a:t>
            </a:r>
            <a:endParaRPr lang="en-US" b="1" i="1" dirty="0"/>
          </a:p>
          <a:p>
            <a:r>
              <a:rPr lang="en-US" b="1" i="1" dirty="0" smtClean="0"/>
              <a:t>Stewart Rounds </a:t>
            </a:r>
            <a:r>
              <a:rPr lang="en-US" b="1" i="1" dirty="0"/>
              <a:t> </a:t>
            </a:r>
            <a:r>
              <a:rPr lang="en-US" b="1" i="1" dirty="0" smtClean="0"/>
              <a:t>- </a:t>
            </a:r>
            <a:r>
              <a:rPr lang="en-US" b="1" i="1" dirty="0">
                <a:hlinkClick r:id="rId6"/>
              </a:rPr>
              <a:t>sarounds@usgs.gov</a:t>
            </a:r>
            <a:r>
              <a:rPr lang="en-US" b="1" i="1" dirty="0" smtClean="0"/>
              <a:t> 503-235-3280</a:t>
            </a:r>
            <a:r>
              <a:rPr lang="en-US" b="1" i="1" dirty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5770930"/>
            <a:ext cx="962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5277479"/>
            <a:ext cx="8915400" cy="135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Acknowledgements:</a:t>
            </a:r>
          </a:p>
          <a:p>
            <a:r>
              <a:rPr lang="en-US" sz="1800" dirty="0" smtClean="0"/>
              <a:t>USACE Portland District: Kathryn </a:t>
            </a:r>
            <a:r>
              <a:rPr lang="en-US" sz="1800" dirty="0" err="1" smtClean="0"/>
              <a:t>Tackley</a:t>
            </a:r>
            <a:r>
              <a:rPr lang="en-US" sz="1800" dirty="0" smtClean="0"/>
              <a:t> and Dan Turner</a:t>
            </a:r>
          </a:p>
        </p:txBody>
      </p:sp>
      <p:pic>
        <p:nvPicPr>
          <p:cNvPr id="6146" name="Picture 2" descr="Thumbnail of and link to report PDF (XX MB)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4516" r="4112" b="3760"/>
          <a:stretch/>
        </p:blipFill>
        <p:spPr bwMode="auto">
          <a:xfrm rot="20915943">
            <a:off x="367153" y="1228924"/>
            <a:ext cx="1788376" cy="23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umbnail of and link to report PDF (3.9 MB)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8" b="9098"/>
          <a:stretch/>
        </p:blipFill>
        <p:spPr bwMode="auto">
          <a:xfrm rot="20630954">
            <a:off x="368702" y="2470166"/>
            <a:ext cx="1788376" cy="23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0" y="1905000"/>
            <a:ext cx="67056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Development </a:t>
            </a:r>
            <a:r>
              <a:rPr lang="en-US" sz="1200" dirty="0"/>
              <a:t>of CE-QUAL-W2 models for the Middle Fork Willamette and South Santiam Rivers, </a:t>
            </a:r>
            <a:r>
              <a:rPr lang="en-US" sz="1200" dirty="0" smtClean="0"/>
              <a:t>Oregon</a:t>
            </a:r>
          </a:p>
          <a:p>
            <a:pPr marL="0" indent="0">
              <a:buNone/>
            </a:pPr>
            <a:r>
              <a:rPr lang="en-US" sz="1200" dirty="0" smtClean="0"/>
              <a:t>Buccola</a:t>
            </a:r>
            <a:r>
              <a:rPr lang="en-US" sz="1200" dirty="0"/>
              <a:t>, N.L., Stonewall, A.J., Sullivan, A.B., Kim, </a:t>
            </a:r>
            <a:r>
              <a:rPr lang="en-US" sz="1200" dirty="0" err="1"/>
              <a:t>Yoonhee</a:t>
            </a:r>
            <a:r>
              <a:rPr lang="en-US" sz="1200" dirty="0"/>
              <a:t>, and Rounds, S.A., </a:t>
            </a:r>
            <a:r>
              <a:rPr lang="en-US" sz="1200" dirty="0" smtClean="0"/>
              <a:t>2013</a:t>
            </a:r>
            <a:endParaRPr lang="en-US" sz="1200" kern="1200" dirty="0" smtClean="0">
              <a:hlinkClick r:id="rId3"/>
            </a:endParaRPr>
          </a:p>
          <a:p>
            <a:pPr marL="0" indent="0">
              <a:buNone/>
            </a:pPr>
            <a:r>
              <a:rPr lang="en-US" sz="1200" u="sng" kern="1200" dirty="0" smtClean="0">
                <a:solidFill>
                  <a:srgbClr val="FF0000"/>
                </a:solidFill>
                <a:hlinkClick r:id="rId3"/>
              </a:rPr>
              <a:t>http://pubs.usgs.gov/</a:t>
            </a:r>
            <a:r>
              <a:rPr lang="en-US" sz="1200" u="sng" dirty="0" smtClean="0">
                <a:solidFill>
                  <a:srgbClr val="FF0000"/>
                </a:solidFill>
              </a:rPr>
              <a:t>of/2013/1186</a:t>
            </a:r>
            <a:endParaRPr lang="en-US" sz="1200" u="sng" kern="120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1200" b="0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0" y="2895601"/>
            <a:ext cx="6705600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dirty="0"/>
              <a:t>Simulations of a Hypothetical Temperature Control Structure at Detroit Dam on the North Santiam River, </a:t>
            </a:r>
            <a:r>
              <a:rPr lang="en-US" sz="1200" dirty="0" smtClean="0"/>
              <a:t> Oregon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Buccola</a:t>
            </a:r>
            <a:r>
              <a:rPr lang="en-US" sz="1200" dirty="0"/>
              <a:t>, N.L., Stonewall, A.J</a:t>
            </a:r>
            <a:r>
              <a:rPr lang="en-US" sz="1200" dirty="0" smtClean="0"/>
              <a:t>., </a:t>
            </a:r>
            <a:r>
              <a:rPr lang="en-US" sz="1200" dirty="0"/>
              <a:t>and Rounds, S.A., </a:t>
            </a:r>
            <a:r>
              <a:rPr lang="en-US" sz="1200" dirty="0" smtClean="0"/>
              <a:t>in press</a:t>
            </a:r>
            <a:endParaRPr lang="en-US" sz="1200" kern="1200" dirty="0" smtClean="0">
              <a:hlinkClick r:id="rId3"/>
            </a:endParaRPr>
          </a:p>
          <a:p>
            <a:pPr marL="0" indent="0">
              <a:buFont typeface="Wingdings" pitchFamily="2" charset="2"/>
              <a:buNone/>
            </a:pPr>
            <a:endParaRPr lang="en-US" sz="1200" b="0" kern="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0" y="3626375"/>
            <a:ext cx="6705600" cy="56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dirty="0"/>
              <a:t>Simulating Future Water Temperature in the North Santiam River, </a:t>
            </a:r>
            <a:r>
              <a:rPr lang="en-US" sz="1200" dirty="0" smtClean="0"/>
              <a:t>Oregon</a:t>
            </a:r>
          </a:p>
          <a:p>
            <a:pPr marL="0" indent="0">
              <a:buNone/>
            </a:pPr>
            <a:r>
              <a:rPr lang="en-US" sz="1200" dirty="0" smtClean="0"/>
              <a:t>Buccola</a:t>
            </a:r>
            <a:r>
              <a:rPr lang="en-US" sz="1200" dirty="0"/>
              <a:t>, N.L., </a:t>
            </a:r>
            <a:r>
              <a:rPr lang="en-US" sz="1200" dirty="0" err="1" smtClean="0"/>
              <a:t>Risley</a:t>
            </a:r>
            <a:r>
              <a:rPr lang="en-US" sz="1200" dirty="0" smtClean="0"/>
              <a:t>, J.C., and </a:t>
            </a:r>
            <a:r>
              <a:rPr lang="en-US" sz="1200" dirty="0"/>
              <a:t>Rounds, S.A., </a:t>
            </a:r>
            <a:r>
              <a:rPr lang="en-US" sz="1200" dirty="0" smtClean="0"/>
              <a:t>draft</a:t>
            </a:r>
            <a:endParaRPr lang="en-US" sz="1200" kern="1200" dirty="0" smtClean="0"/>
          </a:p>
          <a:p>
            <a:pPr marL="0" indent="0">
              <a:buFont typeface="Wingdings" pitchFamily="2" charset="2"/>
              <a:buNone/>
            </a:pPr>
            <a:endParaRPr lang="en-US" sz="1200" b="0" kern="0" dirty="0"/>
          </a:p>
        </p:txBody>
      </p:sp>
    </p:spTree>
    <p:extLst>
      <p:ext uri="{BB962C8B-B14F-4D97-AF65-F5344CB8AC3E}">
        <p14:creationId xmlns:p14="http://schemas.microsoft.com/office/powerpoint/2010/main" val="38771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43262"/>
            <a:ext cx="3336143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92906"/>
            <a:ext cx="3305175" cy="44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Temperature Modeling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382000" cy="2209800"/>
          </a:xfrm>
        </p:spPr>
        <p:txBody>
          <a:bodyPr/>
          <a:lstStyle/>
          <a:p>
            <a:r>
              <a:rPr lang="en-US" dirty="0" smtClean="0"/>
              <a:t>Endangered/Threatened Salmon</a:t>
            </a:r>
          </a:p>
          <a:p>
            <a:r>
              <a:rPr lang="en-US" dirty="0" smtClean="0"/>
              <a:t>What can USACE do to improve water temperature downstream of Willamette dams?</a:t>
            </a:r>
          </a:p>
          <a:p>
            <a:r>
              <a:rPr lang="en-US" dirty="0" smtClean="0"/>
              <a:t>Water temperature under future climate: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5738" y="6419850"/>
            <a:ext cx="1042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wikimedia.org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57200" y="3243262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How will current operations work in the future?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How </a:t>
            </a:r>
            <a:r>
              <a:rPr lang="en-US" sz="2400" b="1" dirty="0"/>
              <a:t>to improve conditions?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Can dams help </a:t>
            </a:r>
            <a:r>
              <a:rPr lang="en-US" sz="2400" b="1" i="1" dirty="0" smtClean="0"/>
              <a:t>mask climate </a:t>
            </a:r>
            <a:r>
              <a:rPr lang="en-US" sz="2400" b="1" i="1" dirty="0"/>
              <a:t>change effects?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79146"/>
      </p:ext>
    </p:extLst>
  </p:cSld>
  <p:clrMapOvr>
    <a:masterClrMapping/>
  </p:clrMapOvr>
  <p:transition advTm="77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438" name="Picture 6" descr="usace_detroit_dam"/>
          <p:cNvPicPr>
            <a:picLocks noChangeAspect="1" noChangeArrowheads="1"/>
          </p:cNvPicPr>
          <p:nvPr/>
        </p:nvPicPr>
        <p:blipFill rotWithShape="1">
          <a:blip r:embed="rId4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7948"/>
          <a:stretch/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6388100" y="1549400"/>
            <a:ext cx="2844799" cy="20313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300" indent="-114300"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2895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Detroit Dam</a:t>
            </a:r>
          </a:p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463 feet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</a:rPr>
              <a:t>tall</a:t>
            </a:r>
            <a:endParaRPr lang="en-US" sz="1800" dirty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Multiple outlets: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Spillway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Power penstocks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Upper regulating outlets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itchFamily="34" charset="0"/>
              </a:rPr>
              <a:t>Lower regulating outlets</a:t>
            </a:r>
          </a:p>
        </p:txBody>
      </p:sp>
      <p:pic>
        <p:nvPicPr>
          <p:cNvPr id="530437" name="Picture 5" descr="USGSid_N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8" y="6482194"/>
            <a:ext cx="909638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4243388" y="2832891"/>
            <a:ext cx="2235205" cy="2698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652963" y="3112295"/>
            <a:ext cx="1825630" cy="1928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652963" y="3382164"/>
            <a:ext cx="1825630" cy="1817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/>
          <p:cNvCxnSpPr/>
          <p:nvPr/>
        </p:nvCxnSpPr>
        <p:spPr bwMode="auto">
          <a:xfrm flipH="1">
            <a:off x="4795838" y="2556669"/>
            <a:ext cx="1687519" cy="88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5237011" y="3836295"/>
            <a:ext cx="4245263" cy="2837431"/>
            <a:chOff x="5663412" y="3836295"/>
            <a:chExt cx="3569487" cy="2385759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 flipH="1">
              <a:off x="5867354" y="3836295"/>
              <a:ext cx="3365545" cy="2385759"/>
              <a:chOff x="702" y="1128"/>
              <a:chExt cx="3830" cy="2715"/>
            </a:xfrm>
          </p:grpSpPr>
          <p:pic>
            <p:nvPicPr>
              <p:cNvPr id="27" name="Picture 4" descr="00_T_sect_8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760" r="8760"/>
              <a:stretch>
                <a:fillRect/>
              </a:stretch>
            </p:blipFill>
            <p:spPr bwMode="auto">
              <a:xfrm>
                <a:off x="702" y="1128"/>
                <a:ext cx="3829" cy="2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5"/>
              <p:cNvSpPr>
                <a:spLocks noChangeArrowheads="1"/>
              </p:cNvSpPr>
              <p:nvPr/>
            </p:nvSpPr>
            <p:spPr bwMode="auto">
              <a:xfrm>
                <a:off x="4453" y="2516"/>
                <a:ext cx="79" cy="17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34063" y="4300538"/>
              <a:ext cx="115466" cy="95250"/>
              <a:chOff x="5834063" y="4300538"/>
              <a:chExt cx="115466" cy="9525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5867354" y="4300538"/>
                <a:ext cx="82175" cy="95250"/>
              </a:xfrm>
              <a:prstGeom prst="rect">
                <a:avLst/>
              </a:prstGeom>
              <a:solidFill>
                <a:srgbClr val="FF44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flipH="1">
                <a:off x="5834063" y="4300538"/>
                <a:ext cx="1047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5834063" y="4395788"/>
                <a:ext cx="1047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39"/>
            <p:cNvGrpSpPr/>
            <p:nvPr/>
          </p:nvGrpSpPr>
          <p:grpSpPr>
            <a:xfrm>
              <a:off x="5834063" y="4779169"/>
              <a:ext cx="115466" cy="95250"/>
              <a:chOff x="5834063" y="4300538"/>
              <a:chExt cx="115466" cy="9525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5867354" y="4300538"/>
                <a:ext cx="82175" cy="9525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5834063" y="4300538"/>
                <a:ext cx="1047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5834063" y="4395788"/>
                <a:ext cx="1047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4" name="Group 43"/>
            <p:cNvGrpSpPr/>
            <p:nvPr/>
          </p:nvGrpSpPr>
          <p:grpSpPr>
            <a:xfrm>
              <a:off x="5834063" y="5205335"/>
              <a:ext cx="115466" cy="95250"/>
              <a:chOff x="5834063" y="4300538"/>
              <a:chExt cx="115466" cy="9525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5867354" y="4300538"/>
                <a:ext cx="82175" cy="95250"/>
              </a:xfrm>
              <a:prstGeom prst="rect">
                <a:avLst/>
              </a:prstGeom>
              <a:solidFill>
                <a:srgbClr val="117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5834063" y="4300538"/>
                <a:ext cx="104776" cy="0"/>
              </a:xfrm>
              <a:prstGeom prst="line">
                <a:avLst/>
              </a:prstGeom>
              <a:solidFill>
                <a:srgbClr val="1171FF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5834063" y="4395788"/>
                <a:ext cx="104776" cy="0"/>
              </a:xfrm>
              <a:prstGeom prst="line">
                <a:avLst/>
              </a:prstGeom>
              <a:solidFill>
                <a:srgbClr val="1171FF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Group 47"/>
            <p:cNvGrpSpPr/>
            <p:nvPr/>
          </p:nvGrpSpPr>
          <p:grpSpPr>
            <a:xfrm>
              <a:off x="5834077" y="5603030"/>
              <a:ext cx="213232" cy="95250"/>
              <a:chOff x="5834063" y="4300538"/>
              <a:chExt cx="113040" cy="95250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5851712" y="4300538"/>
                <a:ext cx="95391" cy="95250"/>
              </a:xfrm>
              <a:prstGeom prst="rect">
                <a:avLst/>
              </a:prstGeom>
              <a:solidFill>
                <a:srgbClr val="1171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5834063" y="4300538"/>
                <a:ext cx="1047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5834063" y="4395788"/>
                <a:ext cx="10477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D4D4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" name="Straight Arrow Connector 29"/>
            <p:cNvCxnSpPr/>
            <p:nvPr/>
          </p:nvCxnSpPr>
          <p:spPr bwMode="auto">
            <a:xfrm flipH="1">
              <a:off x="5663412" y="4348163"/>
              <a:ext cx="1944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44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H="1">
              <a:off x="5663412" y="4826794"/>
              <a:ext cx="1944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5663412" y="5252960"/>
              <a:ext cx="1944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171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5663412" y="5645894"/>
              <a:ext cx="1944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6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288" y="120259"/>
            <a:ext cx="6629400" cy="865393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99CCFF"/>
                </a:solidFill>
              </a:rPr>
              <a:t>Changed Dam Operations to Modify</a:t>
            </a:r>
            <a:br>
              <a:rPr lang="en-US" sz="2800" dirty="0" smtClean="0">
                <a:solidFill>
                  <a:srgbClr val="99CCFF"/>
                </a:solidFill>
              </a:rPr>
            </a:br>
            <a:r>
              <a:rPr lang="en-US" sz="2800" dirty="0" smtClean="0">
                <a:solidFill>
                  <a:srgbClr val="99CCFF"/>
                </a:solidFill>
              </a:rPr>
              <a:t>Downstream Water Temperature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415" y="4353639"/>
            <a:ext cx="4188553" cy="1487606"/>
          </a:xfrm>
          <a:solidFill>
            <a:srgbClr val="000000">
              <a:alpha val="50196"/>
            </a:srgbClr>
          </a:solidFill>
        </p:spPr>
        <p:txBody>
          <a:bodyPr/>
          <a:lstStyle/>
          <a:p>
            <a:pPr algn="l">
              <a:spcBef>
                <a:spcPct val="60000"/>
              </a:spcBef>
              <a:tabLst>
                <a:tab pos="1885950" algn="r"/>
                <a:tab pos="2000250" algn="l"/>
              </a:tabLst>
            </a:pPr>
            <a:r>
              <a:rPr lang="en-US" sz="2200" dirty="0" smtClean="0">
                <a:solidFill>
                  <a:schemeClr val="bg1"/>
                </a:solidFill>
              </a:rPr>
              <a:t>Temperature affects fish habitat and the timing of migration, spawning, egg incubation and emergence, etc.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902033" y="4456944"/>
            <a:ext cx="1686299" cy="1480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ct val="60000"/>
              </a:spcBef>
              <a:tabLst>
                <a:tab pos="1885950" algn="r"/>
                <a:tab pos="2000250" algn="l"/>
              </a:tabLs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Warm or cool temperatures accessed with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different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outlets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141472" y="6575425"/>
            <a:ext cx="29803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Photo </a:t>
            </a:r>
            <a:r>
              <a:rPr lang="en-US" sz="1100" b="1" dirty="0">
                <a:solidFill>
                  <a:schemeClr val="bg1"/>
                </a:solidFill>
              </a:rPr>
              <a:t>from U.S. Army Corps of Engineers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25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34"/>
    </mc:Choice>
    <mc:Fallback xmlns="">
      <p:transition spd="slow" advTm="8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nimBg="1"/>
      <p:bldP spid="59" grpId="0" animBg="1"/>
      <p:bldP spid="60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45150" y="6627168"/>
            <a:ext cx="32385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dirty="0">
                <a:hlinkClick r:id="rId3"/>
              </a:rPr>
              <a:t>http://www.nwd-wc.usace.army.mil/nwp/teacup/willamette/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81400" y="97858"/>
            <a:ext cx="5460052" cy="6645343"/>
            <a:chOff x="1083" y="-27"/>
            <a:chExt cx="3594" cy="4374"/>
          </a:xfrm>
        </p:grpSpPr>
        <p:pic>
          <p:nvPicPr>
            <p:cNvPr id="6" name="Picture 5" descr="willamette_basin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-27"/>
              <a:ext cx="3594" cy="4374"/>
            </a:xfrm>
            <a:prstGeom prst="rect">
              <a:avLst/>
            </a:prstGeom>
            <a:solidFill>
              <a:srgbClr val="EAEAEA">
                <a:alpha val="65098"/>
              </a:srgbClr>
            </a:solidFill>
            <a:extLst/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714" y="1723"/>
              <a:ext cx="69" cy="69"/>
            </a:xfrm>
            <a:prstGeom prst="ellipse">
              <a:avLst/>
            </a:prstGeom>
            <a:solidFill>
              <a:srgbClr val="04105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830" y="1815"/>
              <a:ext cx="67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468" y="1791"/>
              <a:ext cx="30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B7D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/>
            <a:p>
              <a:pPr algn="ctr">
                <a:spcBef>
                  <a:spcPct val="50000"/>
                </a:spcBef>
              </a:pPr>
              <a:r>
                <a:rPr lang="en-US" sz="800" b="1" i="1">
                  <a:solidFill>
                    <a:srgbClr val="07195B"/>
                  </a:solidFill>
                </a:rPr>
                <a:t>Big Cliff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64" y="1866"/>
              <a:ext cx="37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 i="1">
                  <a:solidFill>
                    <a:srgbClr val="FB9A7B"/>
                  </a:solidFill>
                </a:rPr>
                <a:t>Detroit</a:t>
              </a:r>
            </a:p>
          </p:txBody>
        </p:sp>
      </p:grp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76200" y="152400"/>
            <a:ext cx="3810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25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600" kern="0" dirty="0" smtClean="0"/>
              <a:t>Detroit Dam</a:t>
            </a:r>
          </a:p>
          <a:p>
            <a:pPr eaLnBrk="1" hangingPunct="1"/>
            <a:r>
              <a:rPr lang="en-US" altLang="en-US" kern="0" dirty="0" smtClean="0"/>
              <a:t>Built in 1953</a:t>
            </a:r>
          </a:p>
          <a:p>
            <a:pPr eaLnBrk="1" hangingPunct="1"/>
            <a:r>
              <a:rPr lang="en-US" altLang="en-US" kern="0" dirty="0" smtClean="0"/>
              <a:t>463 </a:t>
            </a:r>
            <a:r>
              <a:rPr lang="en-US" altLang="en-US" kern="0" dirty="0" err="1" smtClean="0"/>
              <a:t>ft</a:t>
            </a:r>
            <a:r>
              <a:rPr lang="en-US" altLang="en-US" kern="0" dirty="0" smtClean="0"/>
              <a:t> tall</a:t>
            </a:r>
          </a:p>
          <a:p>
            <a:pPr eaLnBrk="1" hangingPunct="1"/>
            <a:r>
              <a:rPr lang="en-US" altLang="en-US" kern="0" dirty="0" smtClean="0"/>
              <a:t>Uses/Functions:</a:t>
            </a:r>
          </a:p>
          <a:p>
            <a:pPr lvl="1" eaLnBrk="1" hangingPunct="1"/>
            <a:r>
              <a:rPr lang="en-US" altLang="en-US" kern="0" dirty="0" smtClean="0"/>
              <a:t>Flood management</a:t>
            </a:r>
          </a:p>
          <a:p>
            <a:pPr lvl="1" eaLnBrk="1" hangingPunct="1"/>
            <a:r>
              <a:rPr lang="en-US" altLang="en-US" kern="0" dirty="0" smtClean="0"/>
              <a:t>Hydropower (100MW capacity)</a:t>
            </a:r>
          </a:p>
          <a:p>
            <a:pPr lvl="1" eaLnBrk="1" hangingPunct="1"/>
            <a:r>
              <a:rPr lang="en-US" altLang="en-US" kern="0" dirty="0" smtClean="0"/>
              <a:t>Water quality Improvement</a:t>
            </a:r>
          </a:p>
          <a:p>
            <a:pPr lvl="1" eaLnBrk="1" hangingPunct="1"/>
            <a:r>
              <a:rPr lang="en-US" altLang="en-US" kern="0" dirty="0" smtClean="0"/>
              <a:t>Irrigation</a:t>
            </a:r>
          </a:p>
          <a:p>
            <a:pPr lvl="1" eaLnBrk="1" hangingPunct="1"/>
            <a:r>
              <a:rPr lang="en-US" altLang="en-US" kern="0" dirty="0" smtClean="0"/>
              <a:t>Recreation</a:t>
            </a:r>
          </a:p>
          <a:p>
            <a:pPr lvl="1" eaLnBrk="1" hangingPunct="1"/>
            <a:r>
              <a:rPr lang="en-US" altLang="en-US" kern="0" dirty="0" smtClean="0"/>
              <a:t>Fish and wildlife habitat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67050" y="1192213"/>
            <a:ext cx="4687628" cy="1704164"/>
          </a:xfrm>
          <a:prstGeom prst="straightConnector1">
            <a:avLst/>
          </a:prstGeom>
          <a:ln w="38100" cap="rnd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3143389"/>
      </p:ext>
    </p:extLst>
  </p:cSld>
  <p:clrMapOvr>
    <a:masterClrMapping/>
  </p:clrMapOvr>
  <p:transition advTm="371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Flowpath</a:t>
            </a:r>
            <a:endParaRPr lang="en-US" dirty="0" smtClean="0"/>
          </a:p>
        </p:txBody>
      </p:sp>
      <p:pic>
        <p:nvPicPr>
          <p:cNvPr id="4" name="Picture 2" descr="E:\Users\nbuccola\Detroit-BigCliff\longterm_nsant_products\ModFlowPath4pp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15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046559"/>
      </p:ext>
    </p:extLst>
  </p:cSld>
  <p:clrMapOvr>
    <a:masterClrMapping/>
  </p:clrMapOvr>
  <p:transition spd="slow" advTm="532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Quality Model: CE-QUAL-W2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495800"/>
          </a:xfrm>
        </p:spPr>
        <p:txBody>
          <a:bodyPr/>
          <a:lstStyle/>
          <a:p>
            <a:pPr>
              <a:spcBef>
                <a:spcPct val="40000"/>
              </a:spcBef>
              <a:buSzPct val="120000"/>
              <a:buFontTx/>
              <a:buChar char="•"/>
              <a:tabLst>
                <a:tab pos="1943100" algn="l"/>
                <a:tab pos="3886200" algn="l"/>
              </a:tabLst>
            </a:pPr>
            <a:r>
              <a:rPr lang="en-US" dirty="0" smtClean="0"/>
              <a:t>Corps of Engineers model</a:t>
            </a:r>
          </a:p>
          <a:p>
            <a:pPr>
              <a:spcBef>
                <a:spcPct val="40000"/>
              </a:spcBef>
              <a:buSzPct val="120000"/>
              <a:buFontTx/>
              <a:buChar char="•"/>
              <a:tabLst>
                <a:tab pos="1943100" algn="l"/>
                <a:tab pos="3886200" algn="l"/>
              </a:tabLst>
            </a:pPr>
            <a:r>
              <a:rPr lang="en-US" dirty="0" smtClean="0"/>
              <a:t>Lakes, reservoirs, rivers, estuaries</a:t>
            </a:r>
          </a:p>
          <a:p>
            <a:pPr>
              <a:spcBef>
                <a:spcPct val="40000"/>
              </a:spcBef>
              <a:buSzPct val="120000"/>
              <a:buFontTx/>
              <a:buChar char="•"/>
              <a:tabLst>
                <a:tab pos="1943100" algn="l"/>
                <a:tab pos="3886200" algn="l"/>
              </a:tabLst>
            </a:pPr>
            <a:r>
              <a:rPr lang="en-US" dirty="0" smtClean="0"/>
              <a:t>2-D:  longitudinal, vertical</a:t>
            </a:r>
          </a:p>
          <a:p>
            <a:pPr>
              <a:spcBef>
                <a:spcPct val="40000"/>
              </a:spcBef>
              <a:buSzPct val="120000"/>
              <a:buFontTx/>
              <a:buChar char="•"/>
              <a:tabLst>
                <a:tab pos="1943100" algn="l"/>
                <a:tab pos="3886200" algn="l"/>
              </a:tabLst>
            </a:pPr>
            <a:r>
              <a:rPr lang="en-US" dirty="0" smtClean="0"/>
              <a:t>Dynamic</a:t>
            </a:r>
          </a:p>
          <a:p>
            <a:pPr>
              <a:spcBef>
                <a:spcPct val="40000"/>
              </a:spcBef>
              <a:buSzPct val="120000"/>
              <a:buFontTx/>
              <a:buChar char="•"/>
              <a:tabLst>
                <a:tab pos="1943100" algn="l"/>
                <a:tab pos="3886200" algn="l"/>
              </a:tabLst>
            </a:pPr>
            <a:r>
              <a:rPr lang="en-US" dirty="0" smtClean="0"/>
              <a:t>Flow, temperature, water quality</a:t>
            </a:r>
          </a:p>
          <a:p>
            <a:pPr marL="457200" lvl="1" indent="0">
              <a:buFont typeface="Wingdings" pitchFamily="2" charset="2"/>
              <a:buNone/>
              <a:tabLst>
                <a:tab pos="1943100" algn="l"/>
                <a:tab pos="3886200" algn="l"/>
              </a:tabLst>
            </a:pPr>
            <a:r>
              <a:rPr lang="en-US" sz="1800" dirty="0" smtClean="0"/>
              <a:t>DO	phytoplankton	zooplankton</a:t>
            </a:r>
          </a:p>
          <a:p>
            <a:pPr marL="457200" lvl="1" indent="0">
              <a:buFont typeface="Wingdings" pitchFamily="2" charset="2"/>
              <a:buNone/>
              <a:tabLst>
                <a:tab pos="1943100" algn="l"/>
                <a:tab pos="3886200" algn="l"/>
              </a:tabLst>
            </a:pPr>
            <a:r>
              <a:rPr lang="en-US" sz="1800" dirty="0" smtClean="0"/>
              <a:t>ammonia	phosphorus	dissolved OM</a:t>
            </a:r>
          </a:p>
          <a:p>
            <a:pPr marL="457200" lvl="1" indent="0">
              <a:buFont typeface="Wingdings" pitchFamily="2" charset="2"/>
              <a:buNone/>
              <a:tabLst>
                <a:tab pos="1943100" algn="l"/>
                <a:tab pos="3886200" algn="l"/>
              </a:tabLst>
            </a:pPr>
            <a:r>
              <a:rPr lang="en-US" sz="1800" dirty="0" smtClean="0"/>
              <a:t>nitrate	detritus	sediment OM</a:t>
            </a:r>
          </a:p>
          <a:p>
            <a:pPr marL="457200" lvl="1" indent="0">
              <a:buFont typeface="Wingdings" pitchFamily="2" charset="2"/>
              <a:buNone/>
              <a:tabLst>
                <a:tab pos="1943100" algn="l"/>
                <a:tab pos="3886200" algn="l"/>
              </a:tabLst>
            </a:pPr>
            <a:r>
              <a:rPr lang="en-US" sz="1800" dirty="0" smtClean="0"/>
              <a:t>alkalinity	pH	suspended sediment</a:t>
            </a:r>
          </a:p>
          <a:p>
            <a:pPr marL="457200" lvl="1" indent="0">
              <a:buFont typeface="Wingdings" pitchFamily="2" charset="2"/>
              <a:buNone/>
              <a:tabLst>
                <a:tab pos="1943100" algn="l"/>
                <a:tab pos="3886200" algn="l"/>
              </a:tabLst>
            </a:pPr>
            <a:r>
              <a:rPr lang="en-US" sz="1800" dirty="0" smtClean="0"/>
              <a:t>TDS	chloride</a:t>
            </a: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5105400" y="2271713"/>
            <a:ext cx="3790950" cy="2757487"/>
            <a:chOff x="3031" y="1210"/>
            <a:chExt cx="2388" cy="1737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 flipH="1">
              <a:off x="4001" y="1977"/>
              <a:ext cx="1418" cy="1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 flipH="1">
              <a:off x="4124" y="2139"/>
              <a:ext cx="1172" cy="1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 flipH="1">
              <a:off x="4202" y="2301"/>
              <a:ext cx="1016" cy="15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 flipH="1">
              <a:off x="4312" y="2463"/>
              <a:ext cx="796" cy="158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 flipH="1">
              <a:off x="4457" y="2786"/>
              <a:ext cx="506" cy="15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 flipH="1">
              <a:off x="4369" y="2624"/>
              <a:ext cx="682" cy="159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 flipH="1">
              <a:off x="4206" y="2371"/>
              <a:ext cx="1007" cy="8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auto">
            <a:xfrm flipH="1">
              <a:off x="3037" y="1646"/>
              <a:ext cx="2378" cy="335"/>
            </a:xfrm>
            <a:custGeom>
              <a:avLst/>
              <a:gdLst>
                <a:gd name="T0" fmla="*/ 0 w 3552"/>
                <a:gd name="T1" fmla="*/ 206 h 546"/>
                <a:gd name="T2" fmla="*/ 949 w 3552"/>
                <a:gd name="T3" fmla="*/ 206 h 546"/>
                <a:gd name="T4" fmla="*/ 1592 w 3552"/>
                <a:gd name="T5" fmla="*/ 0 h 546"/>
                <a:gd name="T6" fmla="*/ 877 w 3552"/>
                <a:gd name="T7" fmla="*/ 0 h 546"/>
                <a:gd name="T8" fmla="*/ 0 w 3552"/>
                <a:gd name="T9" fmla="*/ 206 h 5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2"/>
                <a:gd name="T16" fmla="*/ 0 h 546"/>
                <a:gd name="T17" fmla="*/ 3552 w 3552"/>
                <a:gd name="T18" fmla="*/ 546 h 5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2" h="546">
                  <a:moveTo>
                    <a:pt x="0" y="546"/>
                  </a:moveTo>
                  <a:lnTo>
                    <a:pt x="2118" y="546"/>
                  </a:lnTo>
                  <a:lnTo>
                    <a:pt x="3552" y="0"/>
                  </a:lnTo>
                  <a:lnTo>
                    <a:pt x="1956" y="0"/>
                  </a:lnTo>
                  <a:lnTo>
                    <a:pt x="0" y="54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auto">
            <a:xfrm flipH="1">
              <a:off x="3038" y="1647"/>
              <a:ext cx="963" cy="489"/>
            </a:xfrm>
            <a:custGeom>
              <a:avLst/>
              <a:gdLst>
                <a:gd name="T0" fmla="*/ 0 w 1440"/>
                <a:gd name="T1" fmla="*/ 300 h 798"/>
                <a:gd name="T2" fmla="*/ 16 w 1440"/>
                <a:gd name="T3" fmla="*/ 297 h 798"/>
                <a:gd name="T4" fmla="*/ 644 w 1440"/>
                <a:gd name="T5" fmla="*/ 61 h 798"/>
                <a:gd name="T6" fmla="*/ 644 w 1440"/>
                <a:gd name="T7" fmla="*/ 0 h 798"/>
                <a:gd name="T8" fmla="*/ 0 w 1440"/>
                <a:gd name="T9" fmla="*/ 207 h 798"/>
                <a:gd name="T10" fmla="*/ 0 w 1440"/>
                <a:gd name="T11" fmla="*/ 300 h 7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0"/>
                <a:gd name="T19" fmla="*/ 0 h 798"/>
                <a:gd name="T20" fmla="*/ 1440 w 1440"/>
                <a:gd name="T21" fmla="*/ 798 h 7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0" h="798">
                  <a:moveTo>
                    <a:pt x="0" y="798"/>
                  </a:moveTo>
                  <a:cubicBezTo>
                    <a:pt x="28" y="791"/>
                    <a:pt x="16" y="792"/>
                    <a:pt x="36" y="792"/>
                  </a:cubicBezTo>
                  <a:lnTo>
                    <a:pt x="1440" y="162"/>
                  </a:lnTo>
                  <a:lnTo>
                    <a:pt x="1440" y="0"/>
                  </a:lnTo>
                  <a:lnTo>
                    <a:pt x="0" y="552"/>
                  </a:lnTo>
                  <a:lnTo>
                    <a:pt x="0" y="79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3672" y="1660"/>
              <a:ext cx="813" cy="272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H="1" flipV="1">
              <a:off x="3787" y="2162"/>
              <a:ext cx="33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H="1" flipV="1">
              <a:off x="3919" y="2345"/>
              <a:ext cx="28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 flipV="1">
              <a:off x="4045" y="2515"/>
              <a:ext cx="265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H="1" flipV="1">
              <a:off x="4136" y="2688"/>
              <a:ext cx="229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H="1" flipV="1">
              <a:off x="4247" y="2862"/>
              <a:ext cx="209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3031" y="1434"/>
              <a:ext cx="1601" cy="212"/>
            </a:xfrm>
            <a:custGeom>
              <a:avLst/>
              <a:gdLst>
                <a:gd name="T0" fmla="*/ 1059 w 1601"/>
                <a:gd name="T1" fmla="*/ 212 h 212"/>
                <a:gd name="T2" fmla="*/ 1601 w 1601"/>
                <a:gd name="T3" fmla="*/ 0 h 212"/>
                <a:gd name="T4" fmla="*/ 831 w 1601"/>
                <a:gd name="T5" fmla="*/ 0 h 212"/>
                <a:gd name="T6" fmla="*/ 0 w 1601"/>
                <a:gd name="T7" fmla="*/ 212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1"/>
                <a:gd name="T13" fmla="*/ 0 h 212"/>
                <a:gd name="T14" fmla="*/ 1601 w 1601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1" h="212">
                  <a:moveTo>
                    <a:pt x="1059" y="212"/>
                  </a:moveTo>
                  <a:lnTo>
                    <a:pt x="1601" y="0"/>
                  </a:lnTo>
                  <a:lnTo>
                    <a:pt x="831" y="0"/>
                  </a:lnTo>
                  <a:lnTo>
                    <a:pt x="0" y="2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H="1">
              <a:off x="3694" y="1458"/>
              <a:ext cx="450" cy="15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3492" y="1235"/>
              <a:ext cx="382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>
              <a:off x="3987" y="1210"/>
              <a:ext cx="643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3763" y="1212"/>
              <a:ext cx="372" cy="18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0053877"/>
      </p:ext>
    </p:extLst>
  </p:cSld>
  <p:clrMapOvr>
    <a:masterClrMapping/>
  </p:clrMapOvr>
  <p:transition spd="slow" advTm="9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dirty="0" smtClean="0"/>
              <a:t>Air Temperature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7620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446074890"/>
      </p:ext>
    </p:extLst>
  </p:cSld>
  <p:clrMapOvr>
    <a:masterClrMapping/>
  </p:clrMapOvr>
  <p:transition advTm="2325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Detroit Inflows</a:t>
            </a:r>
          </a:p>
        </p:txBody>
      </p:sp>
      <p:pic>
        <p:nvPicPr>
          <p:cNvPr id="4098" name="Picture 2" descr="E:\Users\nbuccola\Detroit-BigCliff\longterm_nsant_products\DetroitClimate2014WFSR_BuccolaRounds_figures\long-term_future-base_davg_Qin-Percdiff_SepPRMS4ppt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/>
          <a:stretch/>
        </p:blipFill>
        <p:spPr bwMode="auto">
          <a:xfrm>
            <a:off x="948154" y="1066800"/>
            <a:ext cx="78910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1545223" y="3221623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PRMS percent change                 Inflow [m</a:t>
            </a:r>
            <a:r>
              <a:rPr lang="en-US" sz="1600" b="1" baseline="30000" dirty="0" smtClean="0"/>
              <a:t>3/</a:t>
            </a:r>
            <a:r>
              <a:rPr lang="en-US" sz="1600" b="1" dirty="0" smtClean="0"/>
              <a:t>/s]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65532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Provisional data, subject to revision</a:t>
            </a:r>
            <a:endParaRPr lang="en-US" sz="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573502"/>
      </p:ext>
    </p:extLst>
  </p:cSld>
  <p:clrMapOvr>
    <a:masterClrMapping/>
  </p:clrMapOvr>
  <p:transition advTm="1877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5"/>
          <p:cNvSpPr txBox="1">
            <a:spLocks/>
          </p:cNvSpPr>
          <p:nvPr/>
        </p:nvSpPr>
        <p:spPr bwMode="auto">
          <a:xfrm>
            <a:off x="228600" y="4276724"/>
            <a:ext cx="8620125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pPr marL="571500" indent="-571500">
              <a:buSzPct val="80000"/>
              <a:buFont typeface="Arial" panose="020B0604020202020204" pitchFamily="34" charset="0"/>
              <a:buChar char="•"/>
            </a:pPr>
            <a:r>
              <a:rPr lang="en-US" kern="0" dirty="0" err="1" smtClean="0">
                <a:solidFill>
                  <a:srgbClr val="C858C0"/>
                </a:solidFill>
              </a:rPr>
              <a:t>curmins_fl</a:t>
            </a:r>
            <a:r>
              <a:rPr lang="en-US" kern="0" dirty="0" smtClean="0">
                <a:solidFill>
                  <a:srgbClr val="C858C0"/>
                </a:solidFill>
              </a:rPr>
              <a:t> – </a:t>
            </a:r>
            <a:r>
              <a:rPr lang="en-US" kern="0" dirty="0" err="1" smtClean="0">
                <a:solidFill>
                  <a:srgbClr val="92D050"/>
                </a:solidFill>
              </a:rPr>
              <a:t>curmins</a:t>
            </a:r>
            <a:r>
              <a:rPr lang="en-US" kern="0" dirty="0" smtClean="0">
                <a:solidFill>
                  <a:srgbClr val="92D050"/>
                </a:solidFill>
              </a:rPr>
              <a:t> </a:t>
            </a:r>
            <a:r>
              <a:rPr lang="en-US" kern="0" dirty="0">
                <a:solidFill>
                  <a:srgbClr val="C858C0"/>
                </a:solidFill>
              </a:rPr>
              <a:t>with a hypothetical floating release outlet</a:t>
            </a:r>
          </a:p>
        </p:txBody>
      </p:sp>
      <p:sp>
        <p:nvSpPr>
          <p:cNvPr id="22" name="Title 5"/>
          <p:cNvSpPr txBox="1">
            <a:spLocks/>
          </p:cNvSpPr>
          <p:nvPr/>
        </p:nvSpPr>
        <p:spPr bwMode="auto">
          <a:xfrm>
            <a:off x="228600" y="1066800"/>
            <a:ext cx="8620125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pPr marL="571500" indent="-571500">
              <a:buSzPct val="80000"/>
              <a:buFont typeface="Arial" panose="020B0604020202020204" pitchFamily="34" charset="0"/>
              <a:buChar char="•"/>
            </a:pPr>
            <a:r>
              <a:rPr lang="en-US" kern="0" dirty="0" err="1" smtClean="0">
                <a:solidFill>
                  <a:srgbClr val="92D050"/>
                </a:solidFill>
              </a:rPr>
              <a:t>curmins</a:t>
            </a:r>
            <a:r>
              <a:rPr lang="en-US" kern="0" dirty="0" smtClean="0">
                <a:solidFill>
                  <a:srgbClr val="92D050"/>
                </a:solidFill>
              </a:rPr>
              <a:t> </a:t>
            </a:r>
            <a:r>
              <a:rPr lang="en-US" kern="0" dirty="0">
                <a:solidFill>
                  <a:srgbClr val="92D050"/>
                </a:solidFill>
              </a:rPr>
              <a:t>–</a:t>
            </a:r>
            <a:r>
              <a:rPr lang="en-US" kern="0" dirty="0" smtClean="0">
                <a:solidFill>
                  <a:srgbClr val="92D050"/>
                </a:solidFill>
              </a:rPr>
              <a:t> </a:t>
            </a:r>
            <a:r>
              <a:rPr lang="en-US" kern="0" dirty="0">
                <a:solidFill>
                  <a:srgbClr val="92D050"/>
                </a:solidFill>
              </a:rPr>
              <a:t>Current operating </a:t>
            </a:r>
            <a:r>
              <a:rPr lang="en-US" kern="0" dirty="0" smtClean="0">
                <a:solidFill>
                  <a:srgbClr val="92D050"/>
                </a:solidFill>
              </a:rPr>
              <a:t>rules*</a:t>
            </a:r>
          </a:p>
          <a:p>
            <a:pPr marL="571500" indent="-571500">
              <a:buSzPct val="80000"/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rgbClr val="6666FF"/>
                </a:solidFill>
              </a:rPr>
              <a:t>curmins_rc30 – Begin refill on Jan 1</a:t>
            </a:r>
          </a:p>
          <a:p>
            <a:pPr marL="571500" indent="-571500">
              <a:buSzPct val="80000"/>
              <a:buFont typeface="Arial" panose="020B0604020202020204" pitchFamily="34" charset="0"/>
              <a:buChar char="•"/>
            </a:pPr>
            <a:r>
              <a:rPr lang="en-US" kern="0" dirty="0" err="1" smtClean="0">
                <a:solidFill>
                  <a:srgbClr val="D86506"/>
                </a:solidFill>
              </a:rPr>
              <a:t>lowmins</a:t>
            </a:r>
            <a:r>
              <a:rPr lang="en-US" kern="0" dirty="0" smtClean="0">
                <a:solidFill>
                  <a:srgbClr val="D86506"/>
                </a:solidFill>
              </a:rPr>
              <a:t> – Lower release rates</a:t>
            </a:r>
          </a:p>
        </p:txBody>
      </p:sp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914400"/>
          </a:xfrm>
        </p:spPr>
        <p:txBody>
          <a:bodyPr/>
          <a:lstStyle/>
          <a:p>
            <a:r>
              <a:rPr lang="en-US" dirty="0" smtClean="0"/>
              <a:t>Operational Scenarios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 bwMode="auto">
          <a:xfrm>
            <a:off x="228600" y="3667124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Structural Scenarios</a:t>
            </a:r>
          </a:p>
        </p:txBody>
      </p:sp>
      <p:sp>
        <p:nvSpPr>
          <p:cNvPr id="23" name="Title 5"/>
          <p:cNvSpPr txBox="1">
            <a:spLocks/>
          </p:cNvSpPr>
          <p:nvPr/>
        </p:nvSpPr>
        <p:spPr bwMode="auto">
          <a:xfrm>
            <a:off x="838200" y="2809876"/>
            <a:ext cx="502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92D050"/>
                </a:solidFill>
              </a:rPr>
              <a:t>*lower release rates in drought years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997726"/>
      </p:ext>
    </p:extLst>
  </p:cSld>
  <p:clrMapOvr>
    <a:masterClrMapping/>
  </p:clrMapOvr>
  <p:transition advTm="5643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1.7|19.1|15.7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0.7|0.6|1.2|0.7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|16.6|15.9"/>
</p:tagLst>
</file>

<file path=ppt/theme/theme1.xml><?xml version="1.0" encoding="utf-8"?>
<a:theme xmlns:a="http://schemas.openxmlformats.org/drawingml/2006/main" name="Desktop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10371</TotalTime>
  <Words>1070</Words>
  <Application>Microsoft Office PowerPoint</Application>
  <PresentationFormat>On-screen Show (4:3)</PresentationFormat>
  <Paragraphs>225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Desktop</vt:lpstr>
      <vt:lpstr>Simulating Temperature Management under Climate Change at Detroit Lake, OR</vt:lpstr>
      <vt:lpstr>Motivation for Temperature Modeling</vt:lpstr>
      <vt:lpstr>Changed Dam Operations to Modify Downstream Water Temperature</vt:lpstr>
      <vt:lpstr>PowerPoint Presentation</vt:lpstr>
      <vt:lpstr>Model Flowpath</vt:lpstr>
      <vt:lpstr>Water Quality Model: CE-QUAL-W2</vt:lpstr>
      <vt:lpstr>Air Temperature</vt:lpstr>
      <vt:lpstr>Detroit Inflows</vt:lpstr>
      <vt:lpstr>Operational Scenarios</vt:lpstr>
      <vt:lpstr>Detroit Outflows</vt:lpstr>
      <vt:lpstr>Detroit Lake Elevation Change</vt:lpstr>
      <vt:lpstr>Number of Days Above Spillway</vt:lpstr>
      <vt:lpstr>Detroit Inflow Temp</vt:lpstr>
      <vt:lpstr>Detroit Release Temperature</vt:lpstr>
      <vt:lpstr>Detroit Release Temperature</vt:lpstr>
      <vt:lpstr>Future Impacts </vt:lpstr>
      <vt:lpstr>PowerPoint Presentation</vt:lpstr>
      <vt:lpstr>Thanks!   Publications to date</vt:lpstr>
    </vt:vector>
  </TitlesOfParts>
  <Company>USGS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Stonewall</dc:creator>
  <cp:lastModifiedBy>Norman Buccola</cp:lastModifiedBy>
  <cp:revision>466</cp:revision>
  <dcterms:created xsi:type="dcterms:W3CDTF">2012-09-17T20:52:09Z</dcterms:created>
  <dcterms:modified xsi:type="dcterms:W3CDTF">2015-02-12T17:30:06Z</dcterms:modified>
</cp:coreProperties>
</file>