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 id="2147483728" r:id="rId2"/>
    <p:sldMasterId id="2147483752" r:id="rId3"/>
  </p:sldMasterIdLst>
  <p:notesMasterIdLst>
    <p:notesMasterId r:id="rId23"/>
  </p:notesMasterIdLst>
  <p:handoutMasterIdLst>
    <p:handoutMasterId r:id="rId24"/>
  </p:handoutMasterIdLst>
  <p:sldIdLst>
    <p:sldId id="264" r:id="rId4"/>
    <p:sldId id="341" r:id="rId5"/>
    <p:sldId id="267" r:id="rId6"/>
    <p:sldId id="335" r:id="rId7"/>
    <p:sldId id="332" r:id="rId8"/>
    <p:sldId id="360" r:id="rId9"/>
    <p:sldId id="336" r:id="rId10"/>
    <p:sldId id="350" r:id="rId11"/>
    <p:sldId id="363" r:id="rId12"/>
    <p:sldId id="364" r:id="rId13"/>
    <p:sldId id="359" r:id="rId14"/>
    <p:sldId id="365" r:id="rId15"/>
    <p:sldId id="351" r:id="rId16"/>
    <p:sldId id="354" r:id="rId17"/>
    <p:sldId id="368" r:id="rId18"/>
    <p:sldId id="367" r:id="rId19"/>
    <p:sldId id="355" r:id="rId20"/>
    <p:sldId id="340" r:id="rId21"/>
    <p:sldId id="356"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SH" initials="JSH" lastIdx="3" clrIdx="0"/>
  <p:cmAuthor id="1" name="Brian Bellgraph" initials="BB" lastIdx="5" clrIdx="1"/>
  <p:cmAuthor id="2" name="James" initials="JSH" lastIdx="21" clrIdx="2"/>
  <p:cmAuthor id="3" name="Khan" initials="FK" lastIdx="2" clrIdx="3"/>
  <p:cmAuthor id="4" name="GEJ" initials="GEJ" lastIdx="4" clrIdx="4"/>
  <p:cmAuthor id="5" name="Jose Vazquez" initials="JAV"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3366FF"/>
    <a:srgbClr val="C6D9F4"/>
    <a:srgbClr val="3333CC"/>
    <a:srgbClr val="707276"/>
    <a:srgbClr val="D57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6" autoAdjust="0"/>
    <p:restoredTop sz="84221" autoAdjust="0"/>
  </p:normalViewPr>
  <p:slideViewPr>
    <p:cSldViewPr snapToGrid="0">
      <p:cViewPr varScale="1">
        <p:scale>
          <a:sx n="117" d="100"/>
          <a:sy n="117" d="100"/>
        </p:scale>
        <p:origin x="-1464" y="-90"/>
      </p:cViewPr>
      <p:guideLst>
        <p:guide orient="horz" pos="866"/>
        <p:guide orient="horz" pos="3889"/>
        <p:guide orient="horz" pos="2381"/>
        <p:guide orient="horz" pos="1622"/>
        <p:guide orient="horz" pos="3138"/>
        <p:guide pos="2880"/>
        <p:guide pos="287"/>
        <p:guide pos="5473"/>
        <p:guide pos="1586"/>
        <p:guide pos="4174"/>
      </p:guideLst>
    </p:cSldViewPr>
  </p:slid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F0A31A-19FD-E948-84FE-618494EECCDF}" type="datetimeFigureOut">
              <a:rPr lang="en-US" smtClean="0"/>
              <a:pPr/>
              <a:t>2/9/2015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07CE1B3-C980-6846-8849-6B0FF407A7C5}" type="slidenum">
              <a:rPr lang="en-US" smtClean="0"/>
              <a:pPr/>
              <a:t>‹#›</a:t>
            </a:fld>
            <a:endParaRPr lang="en-US"/>
          </a:p>
        </p:txBody>
      </p:sp>
    </p:spTree>
    <p:extLst>
      <p:ext uri="{BB962C8B-B14F-4D97-AF65-F5344CB8AC3E}">
        <p14:creationId xmlns:p14="http://schemas.microsoft.com/office/powerpoint/2010/main" val="3941866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44DB9A1-F6A1-9D40-82E7-3633A601FD23}" type="datetimeFigureOut">
              <a:rPr lang="en-US" smtClean="0"/>
              <a:pPr/>
              <a:t>2/9/2015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4F5324A-0D9B-9A43-AE72-6DBF24439625}" type="slidenum">
              <a:rPr lang="en-US" smtClean="0"/>
              <a:pPr/>
              <a:t>‹#›</a:t>
            </a:fld>
            <a:endParaRPr lang="en-US"/>
          </a:p>
        </p:txBody>
      </p:sp>
    </p:spTree>
    <p:extLst>
      <p:ext uri="{BB962C8B-B14F-4D97-AF65-F5344CB8AC3E}">
        <p14:creationId xmlns:p14="http://schemas.microsoft.com/office/powerpoint/2010/main" val="13802889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a:t>
            </a:fld>
            <a:endParaRPr lang="en-US" dirty="0"/>
          </a:p>
        </p:txBody>
      </p:sp>
    </p:spTree>
    <p:extLst>
      <p:ext uri="{BB962C8B-B14F-4D97-AF65-F5344CB8AC3E}">
        <p14:creationId xmlns:p14="http://schemas.microsoft.com/office/powerpoint/2010/main" val="3594065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10</a:t>
            </a:fld>
            <a:endParaRPr lang="en-US"/>
          </a:p>
        </p:txBody>
      </p:sp>
    </p:spTree>
    <p:extLst>
      <p:ext uri="{BB962C8B-B14F-4D97-AF65-F5344CB8AC3E}">
        <p14:creationId xmlns:p14="http://schemas.microsoft.com/office/powerpoint/2010/main" val="197808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season by season.  </a:t>
            </a:r>
          </a:p>
          <a:p>
            <a:r>
              <a:rPr lang="en-US" dirty="0" smtClean="0"/>
              <a:t>Bi-modal in spring 2014.</a:t>
            </a:r>
          </a:p>
          <a:p>
            <a:r>
              <a:rPr lang="en-US" dirty="0" smtClean="0"/>
              <a:t>Temperature string is</a:t>
            </a:r>
            <a:r>
              <a:rPr lang="en-US" baseline="0" dirty="0" smtClean="0"/>
              <a:t> located .25 km upstream</a:t>
            </a:r>
            <a:endParaRPr lang="en-US" dirty="0" smtClean="0"/>
          </a:p>
          <a:p>
            <a:endParaRPr lang="en-US" dirty="0" smtClean="0"/>
          </a:p>
          <a:p>
            <a:r>
              <a:rPr lang="en-US" sz="1200" b="0" kern="1200" dirty="0" smtClean="0">
                <a:solidFill>
                  <a:schemeClr val="tx1"/>
                </a:solidFill>
                <a:effectLst/>
                <a:latin typeface="+mn-lt"/>
                <a:ea typeface="+mn-ea"/>
                <a:cs typeface="+mn-cs"/>
              </a:rPr>
              <a:t>Vertical Distribution of Juvenile-Size Targets and Forebay Water Temperature (ºC) at the Forebay Dam Face Presented Separately by the Four Distinct Pool Elevation Periods.  Red bars represent fish distributions throughout all hours of the day.  Gray areas indicate where data were not available.  Water temperature data were obtained from the USACE Portland Office.  No temperature data were logged deeper than 80 m. All vertical distributions depths are relative to the forebay elevation at the time of detection and therefore depths are standardized relative to the fluctuating forebay elevation. </a:t>
            </a:r>
            <a:endParaRPr lang="en-US" b="0"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11</a:t>
            </a:fld>
            <a:endParaRPr lang="en-US"/>
          </a:p>
        </p:txBody>
      </p:sp>
    </p:spTree>
    <p:extLst>
      <p:ext uri="{BB962C8B-B14F-4D97-AF65-F5344CB8AC3E}">
        <p14:creationId xmlns:p14="http://schemas.microsoft.com/office/powerpoint/2010/main" val="4034273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special weir test was conducted during summer 2013 to determine whether using the weir decreased turbine passage rates.  Passage rates during the turbine plus weir (T+W) treatment, when both the turbines and weir were operated, indicated that 84% of all juvenile-size targets passing under these conditions did so via the weir; 571 ± 48 (95% CI) fish at the turbines vs 2,869 ± 49 (95% CI) fish at the weir (Table 3.8).</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12</a:t>
            </a:fld>
            <a:endParaRPr lang="en-US"/>
          </a:p>
        </p:txBody>
      </p:sp>
    </p:spTree>
    <p:extLst>
      <p:ext uri="{BB962C8B-B14F-4D97-AF65-F5344CB8AC3E}">
        <p14:creationId xmlns:p14="http://schemas.microsoft.com/office/powerpoint/2010/main" val="2054144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these are kelts</a:t>
            </a:r>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13</a:t>
            </a:fld>
            <a:endParaRPr lang="en-US"/>
          </a:p>
        </p:txBody>
      </p:sp>
    </p:spTree>
    <p:extLst>
      <p:ext uri="{BB962C8B-B14F-4D97-AF65-F5344CB8AC3E}">
        <p14:creationId xmlns:p14="http://schemas.microsoft.com/office/powerpoint/2010/main" val="197808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14</a:t>
            </a:fld>
            <a:endParaRPr lang="en-US"/>
          </a:p>
        </p:txBody>
      </p:sp>
    </p:spTree>
    <p:extLst>
      <p:ext uri="{BB962C8B-B14F-4D97-AF65-F5344CB8AC3E}">
        <p14:creationId xmlns:p14="http://schemas.microsoft.com/office/powerpoint/2010/main" val="4034273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bullet 2 state that fish held</a:t>
            </a:r>
            <a:r>
              <a:rPr lang="en-US" baseline="0" dirty="0" smtClean="0"/>
              <a:t> until weir was opening and not sounding to pass the turbines when weir was closed</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15</a:t>
            </a:fld>
            <a:endParaRPr lang="en-US"/>
          </a:p>
        </p:txBody>
      </p:sp>
    </p:spTree>
    <p:extLst>
      <p:ext uri="{BB962C8B-B14F-4D97-AF65-F5344CB8AC3E}">
        <p14:creationId xmlns:p14="http://schemas.microsoft.com/office/powerpoint/2010/main" val="1744743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16</a:t>
            </a:fld>
            <a:endParaRPr lang="en-US"/>
          </a:p>
        </p:txBody>
      </p:sp>
    </p:spTree>
    <p:extLst>
      <p:ext uri="{BB962C8B-B14F-4D97-AF65-F5344CB8AC3E}">
        <p14:creationId xmlns:p14="http://schemas.microsoft.com/office/powerpoint/2010/main" val="904865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temperature string in lower left figure</a:t>
            </a:r>
          </a:p>
          <a:p>
            <a:endParaRPr lang="en-US" dirty="0" smtClean="0"/>
          </a:p>
          <a:p>
            <a:r>
              <a:rPr lang="en-US" dirty="0" smtClean="0"/>
              <a:t>State</a:t>
            </a:r>
            <a:r>
              <a:rPr lang="en-US" baseline="0" dirty="0" smtClean="0"/>
              <a:t> that we recommended an on/off test for spillway passage assessment for FOS RT</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17</a:t>
            </a:fld>
            <a:endParaRPr lang="en-US"/>
          </a:p>
        </p:txBody>
      </p:sp>
    </p:spTree>
    <p:extLst>
      <p:ext uri="{BB962C8B-B14F-4D97-AF65-F5344CB8AC3E}">
        <p14:creationId xmlns:p14="http://schemas.microsoft.com/office/powerpoint/2010/main" val="4034273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18</a:t>
            </a:fld>
            <a:endParaRPr lang="en-US"/>
          </a:p>
        </p:txBody>
      </p:sp>
    </p:spTree>
    <p:extLst>
      <p:ext uri="{BB962C8B-B14F-4D97-AF65-F5344CB8AC3E}">
        <p14:creationId xmlns:p14="http://schemas.microsoft.com/office/powerpoint/2010/main" val="357503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Draft data presented last WSR this is</a:t>
            </a:r>
            <a:r>
              <a:rPr lang="en-US" baseline="0" dirty="0" smtClean="0"/>
              <a:t> final results</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a:t>
            </a:fld>
            <a:endParaRPr lang="en-US" dirty="0"/>
          </a:p>
        </p:txBody>
      </p:sp>
    </p:spTree>
    <p:extLst>
      <p:ext uri="{BB962C8B-B14F-4D97-AF65-F5344CB8AC3E}">
        <p14:creationId xmlns:p14="http://schemas.microsoft.com/office/powerpoint/2010/main" val="142093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FF0000"/>
                </a:solidFill>
                <a:effectLst/>
                <a:latin typeface="+mn-lt"/>
                <a:ea typeface="+mn-ea"/>
                <a:cs typeface="+mn-cs"/>
              </a:rPr>
              <a:t>Verbally define</a:t>
            </a:r>
            <a:r>
              <a:rPr lang="en-US" sz="1200" kern="1200" baseline="0" dirty="0" smtClean="0">
                <a:solidFill>
                  <a:srgbClr val="FF0000"/>
                </a:solidFill>
                <a:effectLst/>
                <a:latin typeface="+mn-lt"/>
                <a:ea typeface="+mn-ea"/>
                <a:cs typeface="+mn-cs"/>
              </a:rPr>
              <a:t> “juvenile-sized” and “adult-sized” targets</a:t>
            </a:r>
          </a:p>
          <a:p>
            <a:r>
              <a:rPr lang="en-US" sz="1200" kern="1200" baseline="0" dirty="0" smtClean="0">
                <a:solidFill>
                  <a:srgbClr val="FF0000"/>
                </a:solidFill>
                <a:effectLst/>
                <a:latin typeface="+mn-lt"/>
                <a:ea typeface="+mn-ea"/>
                <a:cs typeface="+mn-cs"/>
              </a:rPr>
              <a:t>Note that we’re reporting April 2013 thru May 2014 data.</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4F5324A-0D9B-9A43-AE72-6DBF24439625}" type="slidenum">
              <a:rPr lang="en-US" smtClean="0"/>
              <a:pPr/>
              <a:t>3</a:t>
            </a:fld>
            <a:endParaRPr lang="en-US" dirty="0"/>
          </a:p>
        </p:txBody>
      </p:sp>
    </p:spTree>
    <p:extLst>
      <p:ext uri="{BB962C8B-B14F-4D97-AF65-F5344CB8AC3E}">
        <p14:creationId xmlns:p14="http://schemas.microsoft.com/office/powerpoint/2010/main" val="1420936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View is upstream to downstream  </a:t>
            </a:r>
          </a:p>
          <a:p>
            <a:r>
              <a:rPr lang="en-US" baseline="0" dirty="0" smtClean="0"/>
              <a:t>State that I will explain more shortly about the two sets of xducers at Bay 4 fish weir.</a:t>
            </a:r>
          </a:p>
          <a:p>
            <a:r>
              <a:rPr lang="en-US" baseline="0" dirty="0" smtClean="0"/>
              <a:t>Explain why no </a:t>
            </a:r>
            <a:r>
              <a:rPr lang="en-US" baseline="0" dirty="0" err="1" smtClean="0"/>
              <a:t>xducer</a:t>
            </a:r>
            <a:r>
              <a:rPr lang="en-US" baseline="0" dirty="0" smtClean="0"/>
              <a:t> at Bay 1.</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4</a:t>
            </a:fld>
            <a:endParaRPr lang="en-US"/>
          </a:p>
        </p:txBody>
      </p:sp>
    </p:spTree>
    <p:extLst>
      <p:ext uri="{BB962C8B-B14F-4D97-AF65-F5344CB8AC3E}">
        <p14:creationId xmlns:p14="http://schemas.microsoft.com/office/powerpoint/2010/main" val="26262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explain this slide thoroughly. Mention greyed out data</a:t>
            </a:r>
          </a:p>
          <a:p>
            <a:r>
              <a:rPr lang="en-US" baseline="0" dirty="0" smtClean="0"/>
              <a:t>Walk through forebay elevation data by season.  </a:t>
            </a:r>
          </a:p>
          <a:p>
            <a:r>
              <a:rPr lang="en-US" baseline="0" dirty="0" smtClean="0"/>
              <a:t>Then note thermocline in summer and its depth.</a:t>
            </a:r>
          </a:p>
          <a:p>
            <a:endParaRPr lang="en-US" baseline="0" dirty="0" smtClean="0"/>
          </a:p>
          <a:p>
            <a:r>
              <a:rPr lang="en-US" sz="1200" kern="1200" dirty="0" smtClean="0">
                <a:solidFill>
                  <a:schemeClr val="tx1"/>
                </a:solidFill>
                <a:effectLst/>
                <a:latin typeface="+mn-lt"/>
                <a:ea typeface="+mn-ea"/>
                <a:cs typeface="+mn-cs"/>
              </a:rPr>
              <a:t>Daily Average Surface Elevation (solid white line; right y axis) and Temperature (°C) of the Water Column (contour plot; left y axis) of the Forebay at Foster from April 1, 2013 through May 31, 2014.  The five seasonal study periods are designated above the graph. </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5</a:t>
            </a:fld>
            <a:endParaRPr lang="en-US"/>
          </a:p>
        </p:txBody>
      </p:sp>
    </p:spTree>
    <p:extLst>
      <p:ext uri="{BB962C8B-B14F-4D97-AF65-F5344CB8AC3E}">
        <p14:creationId xmlns:p14="http://schemas.microsoft.com/office/powerpoint/2010/main" val="3895099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Start w/ explaining overall total project discharge through the study period.</a:t>
            </a:r>
          </a:p>
          <a:p>
            <a:r>
              <a:rPr lang="en-US" baseline="0" dirty="0" smtClean="0"/>
              <a:t>Next, explain spill and why it happened when it did.</a:t>
            </a:r>
          </a:p>
          <a:p>
            <a:r>
              <a:rPr lang="en-US" baseline="0" dirty="0" smtClean="0"/>
              <a:t>Then explain the weir op’s/, e.g., the bumps in summer.</a:t>
            </a:r>
          </a:p>
          <a:p>
            <a:endParaRPr lang="en-US" baseline="0" dirty="0" smtClean="0"/>
          </a:p>
          <a:p>
            <a:r>
              <a:rPr lang="en-US" sz="1200" kern="1200" dirty="0" smtClean="0">
                <a:solidFill>
                  <a:schemeClr val="tx1"/>
                </a:solidFill>
                <a:effectLst/>
                <a:latin typeface="+mn-lt"/>
                <a:ea typeface="+mn-ea"/>
                <a:cs typeface="+mn-cs"/>
              </a:rPr>
              <a:t>Foster Daily Average Discharge from April 1, 2013 through May 31, 2014.  Estimates of discharge over the weir were determined by assuming a linear relationship between forebay elevation and weir discharge. </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6</a:t>
            </a:fld>
            <a:endParaRPr lang="en-US"/>
          </a:p>
        </p:txBody>
      </p:sp>
    </p:spTree>
    <p:extLst>
      <p:ext uri="{BB962C8B-B14F-4D97-AF65-F5344CB8AC3E}">
        <p14:creationId xmlns:p14="http://schemas.microsoft.com/office/powerpoint/2010/main" val="115520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Discuss fish weir operations in this slide dates that the weir</a:t>
            </a:r>
            <a:r>
              <a:rPr lang="en-US" baseline="0" dirty="0" smtClean="0"/>
              <a:t> was operated at which elevation, spend a lot of time on this slide</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7</a:t>
            </a:fld>
            <a:endParaRPr lang="en-US"/>
          </a:p>
        </p:txBody>
      </p:sp>
    </p:spTree>
    <p:extLst>
      <p:ext uri="{BB962C8B-B14F-4D97-AF65-F5344CB8AC3E}">
        <p14:creationId xmlns:p14="http://schemas.microsoft.com/office/powerpoint/2010/main" val="197808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Turbines – </a:t>
            </a:r>
            <a:r>
              <a:rPr lang="en-US" sz="1200" kern="1200" dirty="0" smtClean="0">
                <a:solidFill>
                  <a:schemeClr val="tx1"/>
                </a:solidFill>
                <a:effectLst/>
                <a:latin typeface="+mn-lt"/>
                <a:ea typeface="+mn-ea"/>
                <a:cs typeface="+mn-cs"/>
              </a:rPr>
              <a:t>Total fish passage by turbine unit during hours when both turbine units were operated simultaneously was skewed toward Unit 1.  Unit 1 passed almost eight times as many fish as Unit 2 (89% and 11%, respectively).  Each turbine unit was passing about the same amount of water and power generation was similar for both units. </a:t>
            </a:r>
            <a:endParaRPr lang="en-US" dirty="0" smtClean="0"/>
          </a:p>
          <a:p>
            <a:endParaRPr lang="en-US" dirty="0" smtClean="0"/>
          </a:p>
          <a:p>
            <a:r>
              <a:rPr lang="en-US" dirty="0" smtClean="0"/>
              <a:t>Spillway --</a:t>
            </a:r>
            <a:r>
              <a:rPr lang="en-US" baseline="0" dirty="0" smtClean="0"/>
              <a:t> </a:t>
            </a:r>
            <a:r>
              <a:rPr lang="en-US" sz="1200" kern="1200" dirty="0" smtClean="0">
                <a:solidFill>
                  <a:schemeClr val="tx1"/>
                </a:solidFill>
                <a:effectLst/>
                <a:latin typeface="+mn-lt"/>
                <a:ea typeface="+mn-ea"/>
                <a:cs typeface="+mn-cs"/>
              </a:rPr>
              <a:t>Horizontal distribution of fish passage when both Spill Bays 2 and 3 were operated simultaneously (58 days) indicates Spill Bay 2 passed more than twice the number of fish; Spill Bay 2 − 70% passage proportion and Spill Bay 3 − 30%.  Each bay passed about the same amount of water, because the gate openings were similar and each operated for the same amount of time.</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8</a:t>
            </a:fld>
            <a:endParaRPr lang="en-US"/>
          </a:p>
        </p:txBody>
      </p:sp>
    </p:spTree>
    <p:extLst>
      <p:ext uri="{BB962C8B-B14F-4D97-AF65-F5344CB8AC3E}">
        <p14:creationId xmlns:p14="http://schemas.microsoft.com/office/powerpoint/2010/main" val="197808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Turbines -- </a:t>
            </a:r>
            <a:r>
              <a:rPr lang="en-US" sz="1200" kern="1200" baseline="0" dirty="0" smtClean="0">
                <a:solidFill>
                  <a:srgbClr val="FF0000"/>
                </a:solidFill>
                <a:effectLst/>
                <a:latin typeface="+mn-lt"/>
                <a:ea typeface="+mn-ea"/>
                <a:cs typeface="+mn-cs"/>
              </a:rPr>
              <a:t>Diel distribution for juvenile-size targets for all seasons shows a distinct peak in passage between late afternoon and early morning with lower passage midday (Figure 3.9).  Separate diel distributions by seasonal periods revealed similar trends of pulses in fish passage in late afternoon and early morning hrs (Figure 3.10).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Spillway -- Diel distribution for juvenile-size targets for all seasons during periods when the spillway (either Spill Bays 2 or 3 or both) was operated 24 h/d and fish passed via that route shows a distinct peak in passage between early morning and noon and lower passage during late afternoon and early evening (Figure 3.13).  This peak in fish passage coincided with a peak in spillway discharge, although it was not as wide-ranging. </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9</a:t>
            </a:fld>
            <a:endParaRPr lang="en-US"/>
          </a:p>
        </p:txBody>
      </p:sp>
    </p:spTree>
    <p:extLst>
      <p:ext uri="{BB962C8B-B14F-4D97-AF65-F5344CB8AC3E}">
        <p14:creationId xmlns:p14="http://schemas.microsoft.com/office/powerpoint/2010/main" val="19780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srgbClr val="707276"/>
                </a:solidFill>
              </a:defRPr>
            </a:lvl1pPr>
          </a:lstStyle>
          <a:p>
            <a:fld id="{9A080766-0BF8-8348-AE6A-8A4A559F6D3E}" type="datetime4">
              <a:rPr lang="en-US" smtClean="0"/>
              <a:pPr/>
              <a:t>February 9, 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solidFill>
                  <a:srgbClr val="707276"/>
                </a:solidFill>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
        <p:nvSpPr>
          <p:cNvPr id="7" name="Title 1"/>
          <p:cNvSpPr>
            <a:spLocks noGrp="1"/>
          </p:cNvSpPr>
          <p:nvPr>
            <p:ph type="ctrTitle"/>
          </p:nvPr>
        </p:nvSpPr>
        <p:spPr>
          <a:xfrm>
            <a:off x="0" y="2628782"/>
            <a:ext cx="9144000" cy="1600438"/>
          </a:xfrm>
          <a:noFill/>
          <a:ln w="25400">
            <a:noFill/>
          </a:ln>
          <a:effectLst/>
        </p:spPr>
        <p:txBody>
          <a:bodyPr lIns="457200" tIns="457200" rIns="457200" bIns="457200" anchor="ctr">
            <a:spAutoFit/>
          </a:bodyPr>
          <a:lstStyle>
            <a:lvl1pPr algn="l">
              <a:defRPr sz="4400" b="1">
                <a:solidFill>
                  <a:srgbClr val="D57500"/>
                </a:solidFill>
              </a:defRPr>
            </a:lvl1pPr>
          </a:lstStyle>
          <a:p>
            <a:r>
              <a:rPr lang="en-US" dirty="0" smtClean="0"/>
              <a:t>Click to edit Master title style</a:t>
            </a:r>
            <a:endParaRPr lang="en-US" dirty="0"/>
          </a:p>
        </p:txBody>
      </p:sp>
      <p:sp>
        <p:nvSpPr>
          <p:cNvPr id="8" name="Subtitle 2"/>
          <p:cNvSpPr>
            <a:spLocks noGrp="1"/>
          </p:cNvSpPr>
          <p:nvPr>
            <p:ph type="subTitle" idx="1" hasCustomPrompt="1"/>
          </p:nvPr>
        </p:nvSpPr>
        <p:spPr>
          <a:xfrm>
            <a:off x="457200" y="4800600"/>
            <a:ext cx="8229600" cy="457200"/>
          </a:xfrm>
        </p:spPr>
        <p:txBody>
          <a:bodyPr anchor="t"/>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Presenter </a:t>
            </a:r>
            <a:r>
              <a:rPr lang="en-US" dirty="0" err="1" smtClean="0"/>
              <a:t>Name(S</a:t>
            </a:r>
            <a:r>
              <a:rPr lang="en-US" dirty="0" smtClean="0"/>
              <a:t>)</a:t>
            </a:r>
          </a:p>
        </p:txBody>
      </p:sp>
      <p:sp>
        <p:nvSpPr>
          <p:cNvPr id="9" name="Text Placeholder 6"/>
          <p:cNvSpPr>
            <a:spLocks noGrp="1"/>
          </p:cNvSpPr>
          <p:nvPr>
            <p:ph type="body" sz="quarter" idx="14" hasCustomPrompt="1"/>
          </p:nvPr>
        </p:nvSpPr>
        <p:spPr>
          <a:xfrm>
            <a:off x="455613" y="5257800"/>
            <a:ext cx="8229600" cy="228600"/>
          </a:xfrm>
        </p:spPr>
        <p:txBody>
          <a:bodyPr>
            <a:normAutofit/>
          </a:bodyPr>
          <a:lstStyle>
            <a:lvl1pPr marL="0" indent="0">
              <a:spcBef>
                <a:spcPts val="0"/>
              </a:spcBef>
              <a:buNone/>
              <a:defRPr sz="1400" baseline="0">
                <a:solidFill>
                  <a:srgbClr val="000000"/>
                </a:solidFill>
              </a:defRPr>
            </a:lvl1pPr>
          </a:lstStyle>
          <a:p>
            <a:pPr lvl="0"/>
            <a:r>
              <a:rPr lang="en-US" dirty="0" smtClean="0"/>
              <a:t>Click to add presenter organization</a:t>
            </a:r>
          </a:p>
        </p:txBody>
      </p:sp>
      <p:sp>
        <p:nvSpPr>
          <p:cNvPr id="10" name="Text Placeholder 6"/>
          <p:cNvSpPr>
            <a:spLocks noGrp="1"/>
          </p:cNvSpPr>
          <p:nvPr>
            <p:ph type="body" sz="quarter" idx="15" hasCustomPrompt="1"/>
          </p:nvPr>
        </p:nvSpPr>
        <p:spPr>
          <a:xfrm>
            <a:off x="457200" y="5540477"/>
            <a:ext cx="8229600" cy="228600"/>
          </a:xfrm>
        </p:spPr>
        <p:txBody>
          <a:bodyPr>
            <a:normAutofit/>
          </a:bodyPr>
          <a:lstStyle>
            <a:lvl1pPr marL="0" indent="0">
              <a:spcBef>
                <a:spcPts val="0"/>
              </a:spcBef>
              <a:buNone/>
              <a:defRPr sz="1400" baseline="0">
                <a:solidFill>
                  <a:srgbClr val="000000"/>
                </a:solidFill>
              </a:defRPr>
            </a:lvl1pPr>
          </a:lstStyle>
          <a:p>
            <a:pPr lvl="0"/>
            <a:r>
              <a:rPr lang="en-US" dirty="0" smtClean="0"/>
              <a:t>Click to add presentation event or location</a:t>
            </a:r>
          </a:p>
        </p:txBody>
      </p:sp>
    </p:spTree>
    <p:extLst>
      <p:ext uri="{BB962C8B-B14F-4D97-AF65-F5344CB8AC3E}">
        <p14:creationId xmlns:p14="http://schemas.microsoft.com/office/powerpoint/2010/main" val="2506769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90AEF710-8C28-6546-9604-880FB4645B21}" type="datetime4">
              <a:rPr lang="en-US" smtClean="0"/>
              <a:pPr/>
              <a:t>February 9, 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
        <p:nvSpPr>
          <p:cNvPr id="12" name="Content Placeholder 2"/>
          <p:cNvSpPr>
            <a:spLocks noGrp="1"/>
          </p:cNvSpPr>
          <p:nvPr>
            <p:ph idx="1"/>
          </p:nvPr>
        </p:nvSpPr>
        <p:spPr>
          <a:xfrm>
            <a:off x="457200" y="1828796"/>
            <a:ext cx="8229600" cy="4343400"/>
          </a:xfrm>
        </p:spPr>
        <p:txBody>
          <a:bodyPr lIns="0" tIns="0" rIns="0" bIns="0">
            <a:spAutoFit/>
          </a:bodyPr>
          <a:lstStyle>
            <a:lvl1pPr>
              <a:defRPr sz="2000">
                <a:solidFill>
                  <a:srgbClr val="242424"/>
                </a:solidFill>
                <a:latin typeface="Arial"/>
                <a:cs typeface="Arial"/>
              </a:defRPr>
            </a:lvl1pPr>
            <a:lvl2pPr>
              <a:defRPr sz="1800">
                <a:solidFill>
                  <a:srgbClr val="242424"/>
                </a:solidFill>
                <a:latin typeface="Arial"/>
                <a:cs typeface="Arial"/>
              </a:defRPr>
            </a:lvl2pPr>
            <a:lvl3pPr>
              <a:defRPr sz="1600">
                <a:solidFill>
                  <a:srgbClr val="242424"/>
                </a:solidFill>
                <a:latin typeface="Arial"/>
                <a:cs typeface="Arial"/>
              </a:defRPr>
            </a:lvl3pPr>
            <a:lvl4pPr>
              <a:defRPr sz="1400">
                <a:solidFill>
                  <a:srgbClr val="242424"/>
                </a:solidFill>
                <a:latin typeface="Arial"/>
                <a:cs typeface="Arial"/>
              </a:defRPr>
            </a:lvl4pPr>
            <a:lvl5pPr>
              <a:defRPr sz="1400">
                <a:solidFill>
                  <a:srgbClr val="242424"/>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359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CDDA9E2A-8607-5C4E-8C0A-43148951D912}" type="datetime4">
              <a:rPr lang="en-US" smtClean="0"/>
              <a:pPr/>
              <a:t>February 9, 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
        <p:nvSpPr>
          <p:cNvPr id="7" name="Content Placeholder 2"/>
          <p:cNvSpPr>
            <a:spLocks noGrp="1"/>
          </p:cNvSpPr>
          <p:nvPr>
            <p:ph sz="half" idx="1"/>
          </p:nvPr>
        </p:nvSpPr>
        <p:spPr>
          <a:xfrm>
            <a:off x="457200" y="1828797"/>
            <a:ext cx="3886200" cy="4343400"/>
          </a:xfrm>
        </p:spPr>
        <p:txBody>
          <a:bodyPr lIns="0" tIns="0" rIns="0" bIns="0">
            <a:spAutoFit/>
          </a:bodyPr>
          <a:lstStyle>
            <a:lvl1pPr>
              <a:defRPr sz="2000">
                <a:solidFill>
                  <a:srgbClr val="000000"/>
                </a:solidFill>
                <a:latin typeface="Arial"/>
                <a:cs typeface="Arial"/>
              </a:defRPr>
            </a:lvl1pPr>
            <a:lvl2pPr>
              <a:defRPr sz="1800">
                <a:solidFill>
                  <a:srgbClr val="000000"/>
                </a:solidFill>
                <a:latin typeface="Arial"/>
                <a:cs typeface="Arial"/>
              </a:defRPr>
            </a:lvl2pPr>
            <a:lvl3pPr>
              <a:defRPr sz="1600">
                <a:solidFill>
                  <a:srgbClr val="000000"/>
                </a:solidFill>
                <a:latin typeface="Arial"/>
                <a:cs typeface="Arial"/>
              </a:defRPr>
            </a:lvl3pPr>
            <a:lvl4pPr>
              <a:defRPr sz="1400">
                <a:solidFill>
                  <a:srgbClr val="000000"/>
                </a:solidFill>
                <a:latin typeface="Arial"/>
                <a:cs typeface="Arial"/>
              </a:defRPr>
            </a:lvl4pPr>
            <a:lvl5pPr>
              <a:defRPr sz="1400">
                <a:solidFill>
                  <a:srgbClr val="000000"/>
                </a:solidFill>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2"/>
          </p:nvPr>
        </p:nvSpPr>
        <p:spPr>
          <a:xfrm>
            <a:off x="4800600" y="1828797"/>
            <a:ext cx="3886200" cy="4343400"/>
          </a:xfrm>
        </p:spPr>
        <p:txBody>
          <a:bodyPr lIns="0" tIns="0" bIns="0">
            <a:spAutoFit/>
          </a:bodyPr>
          <a:lstStyle>
            <a:lvl1pPr>
              <a:defRPr sz="2000">
                <a:solidFill>
                  <a:srgbClr val="000000"/>
                </a:solidFill>
                <a:latin typeface="Arial"/>
                <a:cs typeface="Arial"/>
              </a:defRPr>
            </a:lvl1pPr>
            <a:lvl2pPr>
              <a:defRPr sz="1800">
                <a:solidFill>
                  <a:srgbClr val="000000"/>
                </a:solidFill>
                <a:latin typeface="Arial"/>
                <a:cs typeface="Arial"/>
              </a:defRPr>
            </a:lvl2pPr>
            <a:lvl3pPr>
              <a:defRPr sz="1600">
                <a:solidFill>
                  <a:srgbClr val="000000"/>
                </a:solidFill>
                <a:latin typeface="Arial"/>
                <a:cs typeface="Arial"/>
              </a:defRPr>
            </a:lvl3pPr>
            <a:lvl4pPr>
              <a:defRPr sz="1400">
                <a:solidFill>
                  <a:srgbClr val="000000"/>
                </a:solidFill>
                <a:latin typeface="Arial"/>
                <a:cs typeface="Arial"/>
              </a:defRPr>
            </a:lvl4pPr>
            <a:lvl5pPr>
              <a:defRPr sz="1400">
                <a:solidFill>
                  <a:srgbClr val="000000"/>
                </a:solidFill>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3710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178605C4-A25A-B649-99D1-F205BCD3665C}" type="datetime4">
              <a:rPr lang="en-US" smtClean="0"/>
              <a:pPr/>
              <a:t>February 9, 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
        <p:nvSpPr>
          <p:cNvPr id="14" name="Text Placeholder 2"/>
          <p:cNvSpPr>
            <a:spLocks noGrp="1"/>
          </p:cNvSpPr>
          <p:nvPr>
            <p:ph type="body" idx="1"/>
          </p:nvPr>
        </p:nvSpPr>
        <p:spPr>
          <a:xfrm>
            <a:off x="457200" y="18287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Content Placeholder 3"/>
          <p:cNvSpPr>
            <a:spLocks noGrp="1"/>
          </p:cNvSpPr>
          <p:nvPr>
            <p:ph sz="half" idx="2"/>
          </p:nvPr>
        </p:nvSpPr>
        <p:spPr>
          <a:xfrm>
            <a:off x="457200" y="2514599"/>
            <a:ext cx="3886200" cy="3657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4"/>
          <p:cNvSpPr>
            <a:spLocks noGrp="1"/>
          </p:cNvSpPr>
          <p:nvPr>
            <p:ph type="body" sz="quarter" idx="3"/>
          </p:nvPr>
        </p:nvSpPr>
        <p:spPr>
          <a:xfrm>
            <a:off x="4800600" y="18287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Content Placeholder 5"/>
          <p:cNvSpPr>
            <a:spLocks noGrp="1"/>
          </p:cNvSpPr>
          <p:nvPr>
            <p:ph sz="quarter" idx="4"/>
          </p:nvPr>
        </p:nvSpPr>
        <p:spPr>
          <a:xfrm>
            <a:off x="4800600" y="2514599"/>
            <a:ext cx="3886200" cy="3657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3765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Color Background + Picture with Caption">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28CD72E9-4AED-4D4C-8150-C415CA6AC4E9}" type="datetime4">
              <a:rPr lang="en-US" smtClean="0"/>
              <a:pPr/>
              <a:t>February 9, 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
        <p:nvSpPr>
          <p:cNvPr id="10" name="Picture Placeholder 2"/>
          <p:cNvSpPr>
            <a:spLocks noGrp="1"/>
          </p:cNvSpPr>
          <p:nvPr>
            <p:ph type="pic" idx="1"/>
          </p:nvPr>
        </p:nvSpPr>
        <p:spPr>
          <a:xfrm>
            <a:off x="457200" y="1828800"/>
            <a:ext cx="8229600" cy="3429000"/>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Text Placeholder 3"/>
          <p:cNvSpPr>
            <a:spLocks noGrp="1"/>
          </p:cNvSpPr>
          <p:nvPr>
            <p:ph type="body" sz="half" idx="2"/>
          </p:nvPr>
        </p:nvSpPr>
        <p:spPr>
          <a:xfrm>
            <a:off x="457200" y="5486400"/>
            <a:ext cx="8229600" cy="685800"/>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4637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Color Background + Title Only">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93F589BE-4EC2-DF4F-9D75-1E8273666669}" type="datetime4">
              <a:rPr lang="en-US" smtClean="0"/>
              <a:pPr/>
              <a:t>February 9, 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Tree>
    <p:extLst>
      <p:ext uri="{BB962C8B-B14F-4D97-AF65-F5344CB8AC3E}">
        <p14:creationId xmlns:p14="http://schemas.microsoft.com/office/powerpoint/2010/main" val="1551734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0" y="2628782"/>
            <a:ext cx="9144000" cy="1600438"/>
          </a:xfrm>
          <a:noFill/>
          <a:ln w="25400">
            <a:noFill/>
          </a:ln>
          <a:effectLst/>
        </p:spPr>
        <p:txBody>
          <a:bodyPr lIns="457200" tIns="457200" rIns="457200" bIns="457200" anchor="ctr">
            <a:spAutoFit/>
          </a:bodyPr>
          <a:lstStyle>
            <a:lvl1pPr algn="l">
              <a:defRPr sz="4400" b="1">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hasCustomPrompt="1"/>
          </p:nvPr>
        </p:nvSpPr>
        <p:spPr>
          <a:xfrm>
            <a:off x="457200" y="4800600"/>
            <a:ext cx="8229600" cy="457200"/>
          </a:xfrm>
        </p:spPr>
        <p:txBody>
          <a:bodyPr anchor="t"/>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Presenter </a:t>
            </a:r>
            <a:r>
              <a:rPr lang="en-US" dirty="0" err="1" smtClean="0"/>
              <a:t>Name(S</a:t>
            </a:r>
            <a:r>
              <a:rPr lang="en-US" dirty="0" smtClean="0"/>
              <a:t>)</a:t>
            </a:r>
          </a:p>
        </p:txBody>
      </p:sp>
      <p:sp>
        <p:nvSpPr>
          <p:cNvPr id="9" name="Date Placeholder 3"/>
          <p:cNvSpPr>
            <a:spLocks noGrp="1"/>
          </p:cNvSpPr>
          <p:nvPr>
            <p:ph type="dt" sz="half" idx="10"/>
          </p:nvPr>
        </p:nvSpPr>
        <p:spPr>
          <a:xfrm>
            <a:off x="457200" y="6356350"/>
            <a:ext cx="2133600" cy="365125"/>
          </a:xfrm>
        </p:spPr>
        <p:txBody>
          <a:bodyPr/>
          <a:lstStyle>
            <a:lvl1pPr>
              <a:defRPr sz="900">
                <a:solidFill>
                  <a:srgbClr val="FFFFFF"/>
                </a:solidFill>
              </a:defRPr>
            </a:lvl1pPr>
          </a:lstStyle>
          <a:p>
            <a:fld id="{72722D68-B255-A94C-A3CB-3E687CBC89EF}" type="datetime4">
              <a:rPr lang="en-US" smtClean="0"/>
              <a:pPr/>
              <a:t>February 9, 2015</a:t>
            </a:fld>
            <a:endParaRPr lang="en-US"/>
          </a:p>
        </p:txBody>
      </p:sp>
      <p:sp>
        <p:nvSpPr>
          <p:cNvPr id="10" name="Footer Placeholder 4"/>
          <p:cNvSpPr>
            <a:spLocks noGrp="1"/>
          </p:cNvSpPr>
          <p:nvPr>
            <p:ph type="ftr" sz="quarter" idx="11"/>
          </p:nvPr>
        </p:nvSpPr>
        <p:spPr>
          <a:xfrm>
            <a:off x="3124200" y="6356350"/>
            <a:ext cx="2895600" cy="365125"/>
          </a:xfrm>
        </p:spPr>
        <p:txBody>
          <a:bodyPr/>
          <a:lstStyle>
            <a:lvl1pPr>
              <a:defRPr sz="900">
                <a:solidFill>
                  <a:srgbClr val="FFFFFF"/>
                </a:solidFill>
              </a:defRPr>
            </a:lvl1pPr>
          </a:lstStyle>
          <a:p>
            <a:endParaRPr lang="en-US"/>
          </a:p>
        </p:txBody>
      </p:sp>
      <p:sp>
        <p:nvSpPr>
          <p:cNvPr id="11" name="Slide Number Placeholder 5"/>
          <p:cNvSpPr>
            <a:spLocks noGrp="1"/>
          </p:cNvSpPr>
          <p:nvPr>
            <p:ph type="sldNum" sz="quarter" idx="12"/>
          </p:nvPr>
        </p:nvSpPr>
        <p:spPr>
          <a:xfrm>
            <a:off x="6553200" y="6356350"/>
            <a:ext cx="2133600" cy="365125"/>
          </a:xfrm>
        </p:spPr>
        <p:txBody>
          <a:bodyPr/>
          <a:lstStyle>
            <a:lvl1pPr>
              <a:defRPr sz="900">
                <a:solidFill>
                  <a:srgbClr val="FFFFFF"/>
                </a:solidFill>
              </a:defRPr>
            </a:lvl1pPr>
          </a:lstStyle>
          <a:p>
            <a:fld id="{03722D57-58D6-9447-A6D5-A97F6C35A8FB}" type="slidenum">
              <a:rPr lang="en-US" smtClean="0"/>
              <a:pPr/>
              <a:t>‹#›</a:t>
            </a:fld>
            <a:endParaRPr lang="en-US"/>
          </a:p>
        </p:txBody>
      </p:sp>
      <p:sp>
        <p:nvSpPr>
          <p:cNvPr id="12" name="Text Placeholder 6"/>
          <p:cNvSpPr>
            <a:spLocks noGrp="1"/>
          </p:cNvSpPr>
          <p:nvPr>
            <p:ph type="body" sz="quarter" idx="14" hasCustomPrompt="1"/>
          </p:nvPr>
        </p:nvSpPr>
        <p:spPr>
          <a:xfrm>
            <a:off x="455613" y="5257800"/>
            <a:ext cx="8229600" cy="228600"/>
          </a:xfrm>
        </p:spPr>
        <p:txBody>
          <a:bodyPr>
            <a:normAutofit/>
          </a:bodyPr>
          <a:lstStyle>
            <a:lvl1pPr marL="0" indent="0">
              <a:spcBef>
                <a:spcPts val="0"/>
              </a:spcBef>
              <a:buNone/>
              <a:defRPr sz="1400" baseline="0">
                <a:solidFill>
                  <a:srgbClr val="FFFFFF"/>
                </a:solidFill>
              </a:defRPr>
            </a:lvl1pPr>
          </a:lstStyle>
          <a:p>
            <a:pPr lvl="0"/>
            <a:r>
              <a:rPr lang="en-US" dirty="0" smtClean="0"/>
              <a:t>Click to add presenter organization</a:t>
            </a:r>
          </a:p>
        </p:txBody>
      </p:sp>
      <p:sp>
        <p:nvSpPr>
          <p:cNvPr id="13" name="Text Placeholder 6"/>
          <p:cNvSpPr>
            <a:spLocks noGrp="1"/>
          </p:cNvSpPr>
          <p:nvPr>
            <p:ph type="body" sz="quarter" idx="15" hasCustomPrompt="1"/>
          </p:nvPr>
        </p:nvSpPr>
        <p:spPr>
          <a:xfrm>
            <a:off x="457200" y="5540477"/>
            <a:ext cx="8229600" cy="228600"/>
          </a:xfrm>
        </p:spPr>
        <p:txBody>
          <a:bodyPr>
            <a:normAutofit/>
          </a:bodyPr>
          <a:lstStyle>
            <a:lvl1pPr marL="0" indent="0">
              <a:spcBef>
                <a:spcPts val="0"/>
              </a:spcBef>
              <a:buNone/>
              <a:defRPr sz="1400" baseline="0">
                <a:solidFill>
                  <a:srgbClr val="FFFFFF"/>
                </a:solidFill>
              </a:defRPr>
            </a:lvl1pPr>
          </a:lstStyle>
          <a:p>
            <a:pPr lvl="0"/>
            <a:r>
              <a:rPr lang="en-US" dirty="0" smtClean="0"/>
              <a:t>Click to add presentation event or location</a:t>
            </a:r>
          </a:p>
        </p:txBody>
      </p:sp>
    </p:spTree>
    <p:extLst>
      <p:ext uri="{BB962C8B-B14F-4D97-AF65-F5344CB8AC3E}">
        <p14:creationId xmlns:p14="http://schemas.microsoft.com/office/powerpoint/2010/main" val="3169911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13" name="Rectangle 12"/>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7" name="Title 1"/>
          <p:cNvSpPr>
            <a:spLocks noGrp="1"/>
          </p:cNvSpPr>
          <p:nvPr>
            <p:ph type="title"/>
          </p:nvPr>
        </p:nvSpPr>
        <p:spPr>
          <a:xfrm>
            <a:off x="457200" y="356614"/>
            <a:ext cx="6629400" cy="621792"/>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8" name="Content Placeholder 2"/>
          <p:cNvSpPr>
            <a:spLocks noGrp="1"/>
          </p:cNvSpPr>
          <p:nvPr>
            <p:ph idx="1"/>
          </p:nvPr>
        </p:nvSpPr>
        <p:spPr>
          <a:xfrm>
            <a:off x="457200" y="1371596"/>
            <a:ext cx="82296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a:xfrm>
            <a:off x="457200" y="6356350"/>
            <a:ext cx="2133600" cy="365125"/>
          </a:xfrm>
        </p:spPr>
        <p:txBody>
          <a:bodyPr lIns="0" tIns="0" rIns="0" bIns="0"/>
          <a:lstStyle>
            <a:lvl1pPr>
              <a:defRPr sz="900">
                <a:latin typeface="Arial"/>
                <a:cs typeface="Arial"/>
              </a:defRPr>
            </a:lvl1pPr>
          </a:lstStyle>
          <a:p>
            <a:fld id="{D11E647B-2526-554A-8D8B-54D170A77B52}" type="datetime4">
              <a:rPr lang="en-US" smtClean="0"/>
              <a:pPr/>
              <a:t>February 9, 2015</a:t>
            </a:fld>
            <a:endParaRPr lang="en-US" dirty="0"/>
          </a:p>
        </p:txBody>
      </p:sp>
      <p:sp>
        <p:nvSpPr>
          <p:cNvPr id="10" name="Slide Number Placeholder 9"/>
          <p:cNvSpPr>
            <a:spLocks noGrp="1"/>
          </p:cNvSpPr>
          <p:nvPr>
            <p:ph type="sldNum" sz="quarter" idx="11"/>
          </p:nvPr>
        </p:nvSpPr>
        <p:spPr>
          <a:xfrm>
            <a:off x="6553200" y="6356350"/>
            <a:ext cx="21336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1" name="Footer Placeholder 10"/>
          <p:cNvSpPr>
            <a:spLocks noGrp="1"/>
          </p:cNvSpPr>
          <p:nvPr>
            <p:ph type="ftr" sz="quarter" idx="12"/>
          </p:nvPr>
        </p:nvSpPr>
        <p:spPr>
          <a:xfrm>
            <a:off x="3124200" y="6356350"/>
            <a:ext cx="2895600" cy="365125"/>
          </a:xfrm>
        </p:spPr>
        <p:txBody>
          <a:bodyPr lIns="0" tIns="0" rIns="0" bIns="0"/>
          <a:lstStyle>
            <a:lvl1pPr>
              <a:defRPr sz="900">
                <a:latin typeface="Arial"/>
                <a:cs typeface="Arial"/>
              </a:defRPr>
            </a:lvl1pPr>
          </a:lstStyle>
          <a:p>
            <a:endParaRPr lang="en-US"/>
          </a:p>
        </p:txBody>
      </p:sp>
    </p:spTree>
    <p:extLst>
      <p:ext uri="{BB962C8B-B14F-4D97-AF65-F5344CB8AC3E}">
        <p14:creationId xmlns:p14="http://schemas.microsoft.com/office/powerpoint/2010/main" val="934356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9" name="Rectangle 8"/>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14" name="Title 1"/>
          <p:cNvSpPr>
            <a:spLocks noGrp="1"/>
          </p:cNvSpPr>
          <p:nvPr>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7" name="Date Placeholder 4"/>
          <p:cNvSpPr>
            <a:spLocks noGrp="1"/>
          </p:cNvSpPr>
          <p:nvPr>
            <p:ph type="dt" sz="half" idx="10"/>
          </p:nvPr>
        </p:nvSpPr>
        <p:spPr>
          <a:xfrm>
            <a:off x="457200" y="6356350"/>
            <a:ext cx="2133600" cy="365125"/>
          </a:xfrm>
        </p:spPr>
        <p:txBody>
          <a:bodyPr lIns="0" tIns="0" rIns="0" bIns="0"/>
          <a:lstStyle>
            <a:lvl1pPr>
              <a:defRPr sz="900">
                <a:latin typeface="Arial"/>
                <a:cs typeface="Arial"/>
              </a:defRPr>
            </a:lvl1pPr>
          </a:lstStyle>
          <a:p>
            <a:fld id="{5516A233-C441-7B49-8728-983BDB24CC5F}" type="datetime4">
              <a:rPr lang="en-US" smtClean="0"/>
              <a:pPr/>
              <a:t>February 9, 2015</a:t>
            </a:fld>
            <a:endParaRPr lang="en-US"/>
          </a:p>
        </p:txBody>
      </p:sp>
      <p:sp>
        <p:nvSpPr>
          <p:cNvPr id="18" name="Footer Placeholder 5"/>
          <p:cNvSpPr>
            <a:spLocks noGrp="1"/>
          </p:cNvSpPr>
          <p:nvPr>
            <p:ph type="ftr" sz="quarter" idx="11"/>
          </p:nvPr>
        </p:nvSpPr>
        <p:spPr>
          <a:xfrm>
            <a:off x="3124200" y="6356350"/>
            <a:ext cx="2895600" cy="365125"/>
          </a:xfrm>
        </p:spPr>
        <p:txBody>
          <a:bodyPr lIns="0" tIns="0" rIns="0" bIns="0"/>
          <a:lstStyle>
            <a:lvl1pPr>
              <a:defRPr sz="900">
                <a:latin typeface="Arial"/>
                <a:cs typeface="Arial"/>
              </a:defRPr>
            </a:lvl1pPr>
          </a:lstStyle>
          <a:p>
            <a:endParaRPr lang="en-US" dirty="0"/>
          </a:p>
        </p:txBody>
      </p:sp>
      <p:sp>
        <p:nvSpPr>
          <p:cNvPr id="19" name="Slide Number Placeholder 6"/>
          <p:cNvSpPr>
            <a:spLocks noGrp="1"/>
          </p:cNvSpPr>
          <p:nvPr>
            <p:ph type="sldNum" sz="quarter" idx="12"/>
          </p:nvPr>
        </p:nvSpPr>
        <p:spPr>
          <a:xfrm>
            <a:off x="6553200" y="6356350"/>
            <a:ext cx="21336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2" name="Content Placeholder 2"/>
          <p:cNvSpPr>
            <a:spLocks noGrp="1"/>
          </p:cNvSpPr>
          <p:nvPr>
            <p:ph idx="1"/>
          </p:nvPr>
        </p:nvSpPr>
        <p:spPr>
          <a:xfrm>
            <a:off x="457200" y="1371596"/>
            <a:ext cx="38862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3"/>
          </p:nvPr>
        </p:nvSpPr>
        <p:spPr>
          <a:xfrm>
            <a:off x="4800600" y="1369118"/>
            <a:ext cx="38862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798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13" name="Rectangle 12"/>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10" name="Title 1"/>
          <p:cNvSpPr>
            <a:spLocks noGrp="1"/>
          </p:cNvSpPr>
          <p:nvPr>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1" name="Text Placeholder 2"/>
          <p:cNvSpPr>
            <a:spLocks noGrp="1"/>
          </p:cNvSpPr>
          <p:nvPr>
            <p:ph type="body" idx="1"/>
          </p:nvPr>
        </p:nvSpPr>
        <p:spPr>
          <a:xfrm>
            <a:off x="457200" y="13716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Text Placeholder 4"/>
          <p:cNvSpPr>
            <a:spLocks noGrp="1"/>
          </p:cNvSpPr>
          <p:nvPr>
            <p:ph type="body" sz="quarter" idx="3"/>
          </p:nvPr>
        </p:nvSpPr>
        <p:spPr>
          <a:xfrm>
            <a:off x="4800600" y="13715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2" name="Date Placeholder 6"/>
          <p:cNvSpPr>
            <a:spLocks noGrp="1"/>
          </p:cNvSpPr>
          <p:nvPr>
            <p:ph type="dt" sz="half" idx="10"/>
          </p:nvPr>
        </p:nvSpPr>
        <p:spPr>
          <a:xfrm>
            <a:off x="457200" y="6356350"/>
            <a:ext cx="2133600" cy="365125"/>
          </a:xfrm>
        </p:spPr>
        <p:txBody>
          <a:bodyPr lIns="0" tIns="0" rIns="0" bIns="0"/>
          <a:lstStyle>
            <a:lvl1pPr>
              <a:defRPr sz="900">
                <a:latin typeface="Arial"/>
                <a:cs typeface="Arial"/>
              </a:defRPr>
            </a:lvl1pPr>
          </a:lstStyle>
          <a:p>
            <a:fld id="{9ADF8008-A3A8-D94F-BA03-3F18FE570F74}" type="datetime4">
              <a:rPr lang="en-US" smtClean="0"/>
              <a:pPr/>
              <a:t>February 9, 2015</a:t>
            </a:fld>
            <a:endParaRPr lang="en-US" dirty="0"/>
          </a:p>
        </p:txBody>
      </p:sp>
      <p:sp>
        <p:nvSpPr>
          <p:cNvPr id="23" name="Footer Placeholder 7"/>
          <p:cNvSpPr>
            <a:spLocks noGrp="1"/>
          </p:cNvSpPr>
          <p:nvPr>
            <p:ph type="ftr" sz="quarter" idx="11"/>
          </p:nvPr>
        </p:nvSpPr>
        <p:spPr>
          <a:xfrm>
            <a:off x="3124200" y="6356350"/>
            <a:ext cx="2895600" cy="365125"/>
          </a:xfrm>
        </p:spPr>
        <p:txBody>
          <a:bodyPr lIns="0" tIns="0" rIns="0" bIns="0"/>
          <a:lstStyle>
            <a:lvl1pPr>
              <a:defRPr sz="900">
                <a:latin typeface="Arial"/>
                <a:cs typeface="Arial"/>
              </a:defRPr>
            </a:lvl1pPr>
          </a:lstStyle>
          <a:p>
            <a:endParaRPr lang="en-US"/>
          </a:p>
        </p:txBody>
      </p:sp>
      <p:sp>
        <p:nvSpPr>
          <p:cNvPr id="24" name="Slide Number Placeholder 8"/>
          <p:cNvSpPr>
            <a:spLocks noGrp="1"/>
          </p:cNvSpPr>
          <p:nvPr>
            <p:ph type="sldNum" sz="quarter" idx="12"/>
          </p:nvPr>
        </p:nvSpPr>
        <p:spPr>
          <a:xfrm>
            <a:off x="6553200" y="6356350"/>
            <a:ext cx="21336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6" name="Content Placeholder 2"/>
          <p:cNvSpPr>
            <a:spLocks noGrp="1"/>
          </p:cNvSpPr>
          <p:nvPr>
            <p:ph idx="15"/>
          </p:nvPr>
        </p:nvSpPr>
        <p:spPr>
          <a:xfrm>
            <a:off x="457200" y="2059241"/>
            <a:ext cx="3886200" cy="41148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16"/>
          </p:nvPr>
        </p:nvSpPr>
        <p:spPr>
          <a:xfrm>
            <a:off x="4800600" y="2056763"/>
            <a:ext cx="3886200" cy="41148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3287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Line Title + Picture with Caption">
    <p:spTree>
      <p:nvGrpSpPr>
        <p:cNvPr id="1" name=""/>
        <p:cNvGrpSpPr/>
        <p:nvPr/>
      </p:nvGrpSpPr>
      <p:grpSpPr>
        <a:xfrm>
          <a:off x="0" y="0"/>
          <a:ext cx="0" cy="0"/>
          <a:chOff x="0" y="0"/>
          <a:chExt cx="0" cy="0"/>
        </a:xfrm>
      </p:grpSpPr>
      <p:sp>
        <p:nvSpPr>
          <p:cNvPr id="9" name="Rectangle 8"/>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14" name="Title 1"/>
          <p:cNvSpPr>
            <a:spLocks noGrp="1"/>
          </p:cNvSpPr>
          <p:nvPr>
            <p:ph type="title"/>
          </p:nvPr>
        </p:nvSpPr>
        <p:spPr>
          <a:xfrm>
            <a:off x="457200" y="356614"/>
            <a:ext cx="6629400" cy="621792"/>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5" name="Picture Placeholder 2"/>
          <p:cNvSpPr>
            <a:spLocks noGrp="1"/>
          </p:cNvSpPr>
          <p:nvPr>
            <p:ph type="pic" idx="1"/>
          </p:nvPr>
        </p:nvSpPr>
        <p:spPr>
          <a:xfrm>
            <a:off x="457200" y="1371600"/>
            <a:ext cx="8229600" cy="3886200"/>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3"/>
          <p:cNvSpPr>
            <a:spLocks noGrp="1"/>
          </p:cNvSpPr>
          <p:nvPr>
            <p:ph type="body" sz="half" idx="2"/>
          </p:nvPr>
        </p:nvSpPr>
        <p:spPr>
          <a:xfrm>
            <a:off x="457200" y="5486400"/>
            <a:ext cx="8229600" cy="685800"/>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7" name="Date Placeholder 4"/>
          <p:cNvSpPr>
            <a:spLocks noGrp="1"/>
          </p:cNvSpPr>
          <p:nvPr>
            <p:ph type="dt" sz="half" idx="10"/>
          </p:nvPr>
        </p:nvSpPr>
        <p:spPr>
          <a:xfrm>
            <a:off x="457200" y="6356350"/>
            <a:ext cx="2133600" cy="365125"/>
          </a:xfrm>
        </p:spPr>
        <p:txBody>
          <a:bodyPr lIns="0" tIns="0" rIns="0" bIns="0"/>
          <a:lstStyle>
            <a:lvl1pPr>
              <a:defRPr sz="900">
                <a:latin typeface="Arial"/>
                <a:cs typeface="Arial"/>
              </a:defRPr>
            </a:lvl1pPr>
          </a:lstStyle>
          <a:p>
            <a:fld id="{AB913CE7-CFD7-D244-9CF5-91B28CB73AAE}" type="datetime4">
              <a:rPr lang="en-US" smtClean="0"/>
              <a:pPr/>
              <a:t>February 9, 2015</a:t>
            </a:fld>
            <a:endParaRPr lang="en-US"/>
          </a:p>
        </p:txBody>
      </p:sp>
      <p:sp>
        <p:nvSpPr>
          <p:cNvPr id="18" name="Footer Placeholder 5"/>
          <p:cNvSpPr>
            <a:spLocks noGrp="1"/>
          </p:cNvSpPr>
          <p:nvPr>
            <p:ph type="ftr" sz="quarter" idx="11"/>
          </p:nvPr>
        </p:nvSpPr>
        <p:spPr>
          <a:xfrm>
            <a:off x="3124200" y="6356350"/>
            <a:ext cx="2895600" cy="365125"/>
          </a:xfrm>
        </p:spPr>
        <p:txBody>
          <a:bodyPr lIns="0" tIns="0" rIns="0" bIns="0"/>
          <a:lstStyle>
            <a:lvl1pPr>
              <a:defRPr sz="900">
                <a:latin typeface="Arial"/>
                <a:cs typeface="Arial"/>
              </a:defRPr>
            </a:lvl1pPr>
          </a:lstStyle>
          <a:p>
            <a:endParaRPr lang="en-US"/>
          </a:p>
        </p:txBody>
      </p:sp>
      <p:sp>
        <p:nvSpPr>
          <p:cNvPr id="19" name="Slide Number Placeholder 6"/>
          <p:cNvSpPr>
            <a:spLocks noGrp="1"/>
          </p:cNvSpPr>
          <p:nvPr>
            <p:ph type="sldNum" sz="quarter" idx="12"/>
          </p:nvPr>
        </p:nvSpPr>
        <p:spPr>
          <a:xfrm>
            <a:off x="6553200" y="6356350"/>
            <a:ext cx="21336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Tree>
    <p:extLst>
      <p:ext uri="{BB962C8B-B14F-4D97-AF65-F5344CB8AC3E}">
        <p14:creationId xmlns:p14="http://schemas.microsoft.com/office/powerpoint/2010/main" val="2269625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8" name="Rectangle 7"/>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10" name="Title 1"/>
          <p:cNvSpPr>
            <a:spLocks noGrp="1"/>
          </p:cNvSpPr>
          <p:nvPr>
            <p:ph type="title"/>
          </p:nvPr>
        </p:nvSpPr>
        <p:spPr>
          <a:xfrm>
            <a:off x="457200" y="356613"/>
            <a:ext cx="6629400" cy="621792"/>
          </a:xfrm>
        </p:spPr>
        <p:txBody>
          <a:bodyPr lIns="0" tIns="0" rIns="0" bIns="0" anchor="t" anchorCtr="0">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371598"/>
            <a:ext cx="8229600" cy="4800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srgbClr val="707276"/>
                </a:solidFill>
              </a:defRPr>
            </a:lvl1pPr>
          </a:lstStyle>
          <a:p>
            <a:fld id="{571B0C3B-3A7D-3848-B824-737E096AF391}" type="datetime4">
              <a:rPr lang="en-US" smtClean="0"/>
              <a:pPr/>
              <a:t>February 9, 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solidFill>
                  <a:srgbClr val="707276"/>
                </a:solidFill>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Tree>
    <p:extLst>
      <p:ext uri="{BB962C8B-B14F-4D97-AF65-F5344CB8AC3E}">
        <p14:creationId xmlns:p14="http://schemas.microsoft.com/office/powerpoint/2010/main" val="2099570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Line Title Only">
    <p:spTree>
      <p:nvGrpSpPr>
        <p:cNvPr id="1" name=""/>
        <p:cNvGrpSpPr/>
        <p:nvPr/>
      </p:nvGrpSpPr>
      <p:grpSpPr>
        <a:xfrm>
          <a:off x="0" y="0"/>
          <a:ext cx="0" cy="0"/>
          <a:chOff x="0" y="0"/>
          <a:chExt cx="0" cy="0"/>
        </a:xfrm>
      </p:grpSpPr>
      <p:sp>
        <p:nvSpPr>
          <p:cNvPr id="7" name="Rectangle 6"/>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10" name="Title 1"/>
          <p:cNvSpPr>
            <a:spLocks noGrp="1"/>
          </p:cNvSpPr>
          <p:nvPr>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1" name="Date Placeholder 2"/>
          <p:cNvSpPr>
            <a:spLocks noGrp="1"/>
          </p:cNvSpPr>
          <p:nvPr>
            <p:ph type="dt" sz="half" idx="10"/>
          </p:nvPr>
        </p:nvSpPr>
        <p:spPr>
          <a:xfrm>
            <a:off x="457200" y="6356350"/>
            <a:ext cx="2133600" cy="365125"/>
          </a:xfrm>
        </p:spPr>
        <p:txBody>
          <a:bodyPr lIns="0" tIns="0" rIns="0" bIns="0"/>
          <a:lstStyle>
            <a:lvl1pPr>
              <a:defRPr sz="900">
                <a:latin typeface="Arial"/>
                <a:cs typeface="Arial"/>
              </a:defRPr>
            </a:lvl1pPr>
          </a:lstStyle>
          <a:p>
            <a:fld id="{3613C8CB-43D8-CE4B-9FBA-0A4A4D7DDC27}" type="datetime4">
              <a:rPr lang="en-US" smtClean="0"/>
              <a:pPr/>
              <a:t>February 9, 2015</a:t>
            </a:fld>
            <a:endParaRPr lang="en-US"/>
          </a:p>
        </p:txBody>
      </p:sp>
      <p:sp>
        <p:nvSpPr>
          <p:cNvPr id="12" name="Footer Placeholder 3"/>
          <p:cNvSpPr>
            <a:spLocks noGrp="1"/>
          </p:cNvSpPr>
          <p:nvPr>
            <p:ph type="ftr" sz="quarter" idx="11"/>
          </p:nvPr>
        </p:nvSpPr>
        <p:spPr>
          <a:xfrm>
            <a:off x="3124200" y="6356350"/>
            <a:ext cx="2895600" cy="365125"/>
          </a:xfrm>
        </p:spPr>
        <p:txBody>
          <a:bodyPr lIns="0" tIns="0" rIns="0" bIns="0"/>
          <a:lstStyle>
            <a:lvl1pPr>
              <a:defRPr sz="900">
                <a:latin typeface="Arial"/>
                <a:cs typeface="Arial"/>
              </a:defRPr>
            </a:lvl1pPr>
          </a:lstStyle>
          <a:p>
            <a:endParaRPr lang="en-US"/>
          </a:p>
        </p:txBody>
      </p:sp>
      <p:sp>
        <p:nvSpPr>
          <p:cNvPr id="20" name="Slide Number Placeholder 4"/>
          <p:cNvSpPr>
            <a:spLocks noGrp="1"/>
          </p:cNvSpPr>
          <p:nvPr>
            <p:ph type="sldNum" sz="quarter" idx="12"/>
          </p:nvPr>
        </p:nvSpPr>
        <p:spPr>
          <a:xfrm>
            <a:off x="6553200" y="6356350"/>
            <a:ext cx="21336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Tree>
    <p:extLst>
      <p:ext uri="{BB962C8B-B14F-4D97-AF65-F5344CB8AC3E}">
        <p14:creationId xmlns:p14="http://schemas.microsoft.com/office/powerpoint/2010/main" val="1553473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9" name="Rectangle 8"/>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8" name="Title 1"/>
          <p:cNvSpPr>
            <a:spLocks noGrp="1"/>
          </p:cNvSpPr>
          <p:nvPr>
            <p:ph type="title"/>
          </p:nvPr>
        </p:nvSpPr>
        <p:spPr>
          <a:xfrm>
            <a:off x="457200" y="356614"/>
            <a:ext cx="6629400" cy="1005840"/>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4" name="Date Placeholder 8"/>
          <p:cNvSpPr>
            <a:spLocks noGrp="1"/>
          </p:cNvSpPr>
          <p:nvPr>
            <p:ph type="dt" sz="half" idx="10"/>
          </p:nvPr>
        </p:nvSpPr>
        <p:spPr>
          <a:xfrm>
            <a:off x="457200" y="6356350"/>
            <a:ext cx="2133600" cy="365125"/>
          </a:xfrm>
        </p:spPr>
        <p:txBody>
          <a:bodyPr lIns="0" tIns="0" rIns="0" bIns="0"/>
          <a:lstStyle>
            <a:lvl1pPr>
              <a:defRPr sz="900">
                <a:latin typeface="Arial"/>
                <a:cs typeface="Arial"/>
              </a:defRPr>
            </a:lvl1pPr>
          </a:lstStyle>
          <a:p>
            <a:fld id="{295A8C86-62E8-7241-8327-8973F14C6094}" type="datetime4">
              <a:rPr lang="en-US" smtClean="0"/>
              <a:pPr/>
              <a:t>February 9, 2015</a:t>
            </a:fld>
            <a:endParaRPr lang="en-US" dirty="0"/>
          </a:p>
        </p:txBody>
      </p:sp>
      <p:sp>
        <p:nvSpPr>
          <p:cNvPr id="15" name="Slide Number Placeholder 9"/>
          <p:cNvSpPr>
            <a:spLocks noGrp="1"/>
          </p:cNvSpPr>
          <p:nvPr>
            <p:ph type="sldNum" sz="quarter" idx="11"/>
          </p:nvPr>
        </p:nvSpPr>
        <p:spPr>
          <a:xfrm>
            <a:off x="6553200" y="6356350"/>
            <a:ext cx="21336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6" name="Footer Placeholder 10"/>
          <p:cNvSpPr>
            <a:spLocks noGrp="1"/>
          </p:cNvSpPr>
          <p:nvPr>
            <p:ph type="ftr" sz="quarter" idx="12"/>
          </p:nvPr>
        </p:nvSpPr>
        <p:spPr>
          <a:xfrm>
            <a:off x="3124200" y="6356350"/>
            <a:ext cx="2895600" cy="365125"/>
          </a:xfrm>
        </p:spPr>
        <p:txBody>
          <a:bodyPr lIns="0" tIns="0" rIns="0" bIns="0"/>
          <a:lstStyle>
            <a:lvl1pPr>
              <a:defRPr sz="900">
                <a:latin typeface="Arial"/>
                <a:cs typeface="Arial"/>
              </a:defRPr>
            </a:lvl1pPr>
          </a:lstStyle>
          <a:p>
            <a:endParaRPr lang="en-US"/>
          </a:p>
        </p:txBody>
      </p:sp>
      <p:sp>
        <p:nvSpPr>
          <p:cNvPr id="11" name="Content Placeholder 2"/>
          <p:cNvSpPr>
            <a:spLocks noGrp="1"/>
          </p:cNvSpPr>
          <p:nvPr>
            <p:ph idx="1"/>
          </p:nvPr>
        </p:nvSpPr>
        <p:spPr>
          <a:xfrm>
            <a:off x="457200" y="1828800"/>
            <a:ext cx="82296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8246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13" name="Rectangle 12"/>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10" name="Title 1"/>
          <p:cNvSpPr>
            <a:spLocks noGrp="1"/>
          </p:cNvSpPr>
          <p:nvPr>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7" name="Date Placeholder 4"/>
          <p:cNvSpPr>
            <a:spLocks noGrp="1"/>
          </p:cNvSpPr>
          <p:nvPr>
            <p:ph type="dt" sz="half" idx="10"/>
          </p:nvPr>
        </p:nvSpPr>
        <p:spPr>
          <a:xfrm>
            <a:off x="457200" y="6356350"/>
            <a:ext cx="2133600" cy="365125"/>
          </a:xfrm>
        </p:spPr>
        <p:txBody>
          <a:bodyPr lIns="0" tIns="0" rIns="0" bIns="0"/>
          <a:lstStyle>
            <a:lvl1pPr>
              <a:defRPr sz="900">
                <a:latin typeface="Arial"/>
                <a:cs typeface="Arial"/>
              </a:defRPr>
            </a:lvl1pPr>
          </a:lstStyle>
          <a:p>
            <a:fld id="{A67F5DE3-4E7A-1F49-B8B8-4C0F1552EA37}" type="datetime4">
              <a:rPr lang="en-US" smtClean="0"/>
              <a:pPr/>
              <a:t>February 9, 2015</a:t>
            </a:fld>
            <a:endParaRPr lang="en-US"/>
          </a:p>
        </p:txBody>
      </p:sp>
      <p:sp>
        <p:nvSpPr>
          <p:cNvPr id="18" name="Footer Placeholder 5"/>
          <p:cNvSpPr>
            <a:spLocks noGrp="1"/>
          </p:cNvSpPr>
          <p:nvPr>
            <p:ph type="ftr" sz="quarter" idx="11"/>
          </p:nvPr>
        </p:nvSpPr>
        <p:spPr>
          <a:xfrm>
            <a:off x="3124200" y="6356350"/>
            <a:ext cx="2895600" cy="365125"/>
          </a:xfrm>
        </p:spPr>
        <p:txBody>
          <a:bodyPr lIns="0" tIns="0" rIns="0" bIns="0"/>
          <a:lstStyle>
            <a:lvl1pPr>
              <a:defRPr sz="900">
                <a:latin typeface="Arial"/>
                <a:cs typeface="Arial"/>
              </a:defRPr>
            </a:lvl1pPr>
          </a:lstStyle>
          <a:p>
            <a:endParaRPr lang="en-US" dirty="0"/>
          </a:p>
        </p:txBody>
      </p:sp>
      <p:sp>
        <p:nvSpPr>
          <p:cNvPr id="19" name="Slide Number Placeholder 6"/>
          <p:cNvSpPr>
            <a:spLocks noGrp="1"/>
          </p:cNvSpPr>
          <p:nvPr>
            <p:ph type="sldNum" sz="quarter" idx="12"/>
          </p:nvPr>
        </p:nvSpPr>
        <p:spPr>
          <a:xfrm>
            <a:off x="6553200" y="6356350"/>
            <a:ext cx="21336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5" name="Content Placeholder 2"/>
          <p:cNvSpPr>
            <a:spLocks noGrp="1"/>
          </p:cNvSpPr>
          <p:nvPr>
            <p:ph idx="1"/>
          </p:nvPr>
        </p:nvSpPr>
        <p:spPr>
          <a:xfrm>
            <a:off x="457200" y="1828800"/>
            <a:ext cx="38862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5"/>
          </p:nvPr>
        </p:nvSpPr>
        <p:spPr>
          <a:xfrm>
            <a:off x="4800600" y="1828800"/>
            <a:ext cx="38862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49376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11" name="Rectangle 10"/>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3" name="Title 1"/>
          <p:cNvSpPr>
            <a:spLocks noGrp="1"/>
          </p:cNvSpPr>
          <p:nvPr>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4" name="Text Placeholder 2"/>
          <p:cNvSpPr>
            <a:spLocks noGrp="1"/>
          </p:cNvSpPr>
          <p:nvPr>
            <p:ph type="body" idx="1"/>
          </p:nvPr>
        </p:nvSpPr>
        <p:spPr>
          <a:xfrm>
            <a:off x="457200" y="18288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4"/>
          <p:cNvSpPr>
            <a:spLocks noGrp="1"/>
          </p:cNvSpPr>
          <p:nvPr>
            <p:ph type="body" sz="quarter" idx="3"/>
          </p:nvPr>
        </p:nvSpPr>
        <p:spPr>
          <a:xfrm>
            <a:off x="4800600" y="18287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Date Placeholder 6"/>
          <p:cNvSpPr>
            <a:spLocks noGrp="1"/>
          </p:cNvSpPr>
          <p:nvPr>
            <p:ph type="dt" sz="half" idx="10"/>
          </p:nvPr>
        </p:nvSpPr>
        <p:spPr>
          <a:xfrm>
            <a:off x="457200" y="6356350"/>
            <a:ext cx="2133600" cy="365125"/>
          </a:xfrm>
        </p:spPr>
        <p:txBody>
          <a:bodyPr lIns="0" tIns="0" rIns="0" bIns="0"/>
          <a:lstStyle>
            <a:lvl1pPr>
              <a:defRPr sz="900">
                <a:latin typeface="Arial"/>
                <a:cs typeface="Arial"/>
              </a:defRPr>
            </a:lvl1pPr>
          </a:lstStyle>
          <a:p>
            <a:fld id="{BC5D5528-8E4A-A64F-9E68-AD02791E3931}" type="datetime4">
              <a:rPr lang="en-US" smtClean="0"/>
              <a:pPr/>
              <a:t>February 9, 2015</a:t>
            </a:fld>
            <a:endParaRPr lang="en-US" dirty="0"/>
          </a:p>
        </p:txBody>
      </p:sp>
      <p:sp>
        <p:nvSpPr>
          <p:cNvPr id="9" name="Footer Placeholder 7"/>
          <p:cNvSpPr>
            <a:spLocks noGrp="1"/>
          </p:cNvSpPr>
          <p:nvPr>
            <p:ph type="ftr" sz="quarter" idx="11"/>
          </p:nvPr>
        </p:nvSpPr>
        <p:spPr>
          <a:xfrm>
            <a:off x="3124200" y="6356350"/>
            <a:ext cx="2895600" cy="365125"/>
          </a:xfrm>
        </p:spPr>
        <p:txBody>
          <a:bodyPr lIns="0" tIns="0" rIns="0" bIns="0"/>
          <a:lstStyle>
            <a:lvl1pPr>
              <a:defRPr sz="900">
                <a:latin typeface="Arial"/>
                <a:cs typeface="Arial"/>
              </a:defRPr>
            </a:lvl1pPr>
          </a:lstStyle>
          <a:p>
            <a:endParaRPr lang="en-US"/>
          </a:p>
        </p:txBody>
      </p:sp>
      <p:sp>
        <p:nvSpPr>
          <p:cNvPr id="10" name="Slide Number Placeholder 8"/>
          <p:cNvSpPr>
            <a:spLocks noGrp="1"/>
          </p:cNvSpPr>
          <p:nvPr>
            <p:ph type="sldNum" sz="quarter" idx="12"/>
          </p:nvPr>
        </p:nvSpPr>
        <p:spPr>
          <a:xfrm>
            <a:off x="6553200" y="6356350"/>
            <a:ext cx="21336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4" name="Content Placeholder 2"/>
          <p:cNvSpPr>
            <a:spLocks noGrp="1"/>
          </p:cNvSpPr>
          <p:nvPr>
            <p:ph idx="15"/>
          </p:nvPr>
        </p:nvSpPr>
        <p:spPr>
          <a:xfrm>
            <a:off x="457200" y="2514600"/>
            <a:ext cx="3886200" cy="3657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6"/>
          </p:nvPr>
        </p:nvSpPr>
        <p:spPr>
          <a:xfrm>
            <a:off x="4800600" y="2512122"/>
            <a:ext cx="3886200" cy="3657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5306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4" name="Date Placeholder 8"/>
          <p:cNvSpPr>
            <a:spLocks noGrp="1"/>
          </p:cNvSpPr>
          <p:nvPr>
            <p:ph type="dt" sz="half" idx="10"/>
          </p:nvPr>
        </p:nvSpPr>
        <p:spPr>
          <a:xfrm>
            <a:off x="457200" y="6356350"/>
            <a:ext cx="2133600" cy="365125"/>
          </a:xfrm>
        </p:spPr>
        <p:txBody>
          <a:bodyPr lIns="0" tIns="0" rIns="0" bIns="0"/>
          <a:lstStyle>
            <a:lvl1pPr>
              <a:defRPr sz="900">
                <a:solidFill>
                  <a:srgbClr val="FFFFFF"/>
                </a:solidFill>
                <a:latin typeface="Arial"/>
                <a:cs typeface="Arial"/>
              </a:defRPr>
            </a:lvl1pPr>
          </a:lstStyle>
          <a:p>
            <a:fld id="{96B83080-A0DC-A846-88CA-CAA893C02D37}" type="datetime4">
              <a:rPr lang="en-US" smtClean="0"/>
              <a:pPr/>
              <a:t>February 9, 2015</a:t>
            </a:fld>
            <a:endParaRPr lang="en-US" dirty="0"/>
          </a:p>
        </p:txBody>
      </p:sp>
      <p:sp>
        <p:nvSpPr>
          <p:cNvPr id="5" name="Slide Number Placeholder 9"/>
          <p:cNvSpPr>
            <a:spLocks noGrp="1"/>
          </p:cNvSpPr>
          <p:nvPr>
            <p:ph type="sldNum" sz="quarter" idx="11"/>
          </p:nvPr>
        </p:nvSpPr>
        <p:spPr>
          <a:xfrm>
            <a:off x="6553200" y="6356350"/>
            <a:ext cx="2133600" cy="365125"/>
          </a:xfrm>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
        <p:nvSpPr>
          <p:cNvPr id="6" name="Footer Placeholder 10"/>
          <p:cNvSpPr>
            <a:spLocks noGrp="1"/>
          </p:cNvSpPr>
          <p:nvPr>
            <p:ph type="ftr" sz="quarter" idx="12"/>
          </p:nvPr>
        </p:nvSpPr>
        <p:spPr>
          <a:xfrm>
            <a:off x="3124200" y="6356350"/>
            <a:ext cx="2895600" cy="365125"/>
          </a:xfrm>
        </p:spPr>
        <p:txBody>
          <a:bodyPr lIns="0" tIns="0" rIns="0" bIns="0"/>
          <a:lstStyle>
            <a:lvl1pPr>
              <a:defRPr sz="900">
                <a:solidFill>
                  <a:srgbClr val="FFFFFF"/>
                </a:solidFill>
                <a:latin typeface="Arial"/>
                <a:cs typeface="Arial"/>
              </a:defRPr>
            </a:lvl1pPr>
          </a:lstStyle>
          <a:p>
            <a:endParaRPr lang="en-US"/>
          </a:p>
        </p:txBody>
      </p:sp>
      <p:sp>
        <p:nvSpPr>
          <p:cNvPr id="7" name="Content Placeholder 2"/>
          <p:cNvSpPr>
            <a:spLocks noGrp="1"/>
          </p:cNvSpPr>
          <p:nvPr>
            <p:ph idx="1"/>
          </p:nvPr>
        </p:nvSpPr>
        <p:spPr>
          <a:xfrm>
            <a:off x="457200" y="1828797"/>
            <a:ext cx="8229600" cy="4343400"/>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493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5" name="Date Placeholder 4"/>
          <p:cNvSpPr>
            <a:spLocks noGrp="1"/>
          </p:cNvSpPr>
          <p:nvPr>
            <p:ph type="dt" sz="half" idx="10"/>
          </p:nvPr>
        </p:nvSpPr>
        <p:spPr>
          <a:xfrm>
            <a:off x="457200" y="6356350"/>
            <a:ext cx="2133600" cy="365125"/>
          </a:xfrm>
        </p:spPr>
        <p:txBody>
          <a:bodyPr lIns="0" tIns="0" rIns="0" bIns="0"/>
          <a:lstStyle>
            <a:lvl1pPr>
              <a:defRPr sz="900">
                <a:solidFill>
                  <a:srgbClr val="FFFFFF"/>
                </a:solidFill>
                <a:latin typeface="Arial"/>
                <a:cs typeface="Arial"/>
              </a:defRPr>
            </a:lvl1pPr>
          </a:lstStyle>
          <a:p>
            <a:fld id="{ECCEC056-3BC1-D941-A53E-3A2C2BC72558}" type="datetime4">
              <a:rPr lang="en-US" smtClean="0"/>
              <a:pPr/>
              <a:t>February 9, 2015</a:t>
            </a:fld>
            <a:endParaRPr lang="en-US" dirty="0"/>
          </a:p>
        </p:txBody>
      </p:sp>
      <p:sp>
        <p:nvSpPr>
          <p:cNvPr id="6" name="Footer Placeholder 5"/>
          <p:cNvSpPr>
            <a:spLocks noGrp="1"/>
          </p:cNvSpPr>
          <p:nvPr>
            <p:ph type="ftr" sz="quarter" idx="11"/>
          </p:nvPr>
        </p:nvSpPr>
        <p:spPr>
          <a:xfrm>
            <a:off x="3124200" y="6356350"/>
            <a:ext cx="2895600" cy="365125"/>
          </a:xfrm>
        </p:spPr>
        <p:txBody>
          <a:bodyPr lIns="0" tIns="0" rIns="0" bIns="0"/>
          <a:lstStyle>
            <a:lvl1pPr>
              <a:defRPr sz="900">
                <a:solidFill>
                  <a:srgbClr val="FFFFFF"/>
                </a:solidFill>
                <a:latin typeface="Arial"/>
                <a:cs typeface="Arial"/>
              </a:defRPr>
            </a:lvl1pPr>
          </a:lstStyle>
          <a:p>
            <a:endParaRPr lang="en-US" dirty="0"/>
          </a:p>
        </p:txBody>
      </p:sp>
      <p:sp>
        <p:nvSpPr>
          <p:cNvPr id="7" name="Slide Number Placeholder 6"/>
          <p:cNvSpPr>
            <a:spLocks noGrp="1"/>
          </p:cNvSpPr>
          <p:nvPr>
            <p:ph type="sldNum" sz="quarter" idx="12"/>
          </p:nvPr>
        </p:nvSpPr>
        <p:spPr>
          <a:xfrm>
            <a:off x="6553200" y="6356350"/>
            <a:ext cx="2133600" cy="365125"/>
          </a:xfrm>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
        <p:nvSpPr>
          <p:cNvPr id="8" name="Content Placeholder 2"/>
          <p:cNvSpPr>
            <a:spLocks noGrp="1"/>
          </p:cNvSpPr>
          <p:nvPr>
            <p:ph idx="13"/>
          </p:nvPr>
        </p:nvSpPr>
        <p:spPr>
          <a:xfrm>
            <a:off x="457200" y="1828797"/>
            <a:ext cx="3886200" cy="4343400"/>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1828800"/>
            <a:ext cx="3886200" cy="4343400"/>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7839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828799"/>
            <a:ext cx="3886200" cy="640080"/>
          </a:xfrm>
        </p:spPr>
        <p:txBody>
          <a:bodyPr lIns="0" tIns="0" rIns="0" bIns="0" anchor="t">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800600" y="1828798"/>
            <a:ext cx="3886200" cy="640080"/>
          </a:xfrm>
        </p:spPr>
        <p:txBody>
          <a:bodyPr lIns="0" tIns="0" rIns="0" bIns="0" anchor="t">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p:spPr>
        <p:txBody>
          <a:bodyPr lIns="0" tIns="0" rIns="0" bIns="0"/>
          <a:lstStyle>
            <a:lvl1pPr>
              <a:defRPr sz="900">
                <a:solidFill>
                  <a:srgbClr val="FFFFFF"/>
                </a:solidFill>
                <a:latin typeface="Arial"/>
                <a:cs typeface="Arial"/>
              </a:defRPr>
            </a:lvl1pPr>
          </a:lstStyle>
          <a:p>
            <a:fld id="{10CB5865-558E-8649-88A9-CBCFE3470DB8}" type="datetime4">
              <a:rPr lang="en-US" smtClean="0"/>
              <a:pPr/>
              <a:t>February 9, 2015</a:t>
            </a:fld>
            <a:endParaRPr lang="en-US" dirty="0"/>
          </a:p>
        </p:txBody>
      </p:sp>
      <p:sp>
        <p:nvSpPr>
          <p:cNvPr id="8" name="Footer Placeholder 7"/>
          <p:cNvSpPr>
            <a:spLocks noGrp="1"/>
          </p:cNvSpPr>
          <p:nvPr>
            <p:ph type="ftr" sz="quarter" idx="11"/>
          </p:nvPr>
        </p:nvSpPr>
        <p:spPr>
          <a:xfrm>
            <a:off x="3124200" y="6356350"/>
            <a:ext cx="2895600" cy="365125"/>
          </a:xfrm>
        </p:spPr>
        <p:txBody>
          <a:bodyPr lIns="0" tIns="0" rIns="0" bIns="0"/>
          <a:lstStyle>
            <a:lvl1pPr>
              <a:defRPr sz="900">
                <a:solidFill>
                  <a:srgbClr val="FFFFFF"/>
                </a:solidFill>
                <a:latin typeface="Arial"/>
                <a:cs typeface="Arial"/>
              </a:defRPr>
            </a:lvl1pPr>
          </a:lstStyle>
          <a:p>
            <a:endParaRPr lang="en-US"/>
          </a:p>
        </p:txBody>
      </p:sp>
      <p:sp>
        <p:nvSpPr>
          <p:cNvPr id="9" name="Slide Number Placeholder 8"/>
          <p:cNvSpPr>
            <a:spLocks noGrp="1"/>
          </p:cNvSpPr>
          <p:nvPr>
            <p:ph type="sldNum" sz="quarter" idx="12"/>
          </p:nvPr>
        </p:nvSpPr>
        <p:spPr>
          <a:xfrm>
            <a:off x="6553200" y="6356350"/>
            <a:ext cx="2133600" cy="365125"/>
          </a:xfrm>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
        <p:nvSpPr>
          <p:cNvPr id="10" name="Content Placeholder 2"/>
          <p:cNvSpPr>
            <a:spLocks noGrp="1"/>
          </p:cNvSpPr>
          <p:nvPr>
            <p:ph idx="13"/>
          </p:nvPr>
        </p:nvSpPr>
        <p:spPr>
          <a:xfrm>
            <a:off x="457200" y="2516451"/>
            <a:ext cx="3886200" cy="3657600"/>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4"/>
          </p:nvPr>
        </p:nvSpPr>
        <p:spPr>
          <a:xfrm>
            <a:off x="4800600" y="2516454"/>
            <a:ext cx="3886200" cy="3657600"/>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53944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Color Background +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1828800"/>
            <a:ext cx="8229600" cy="3429000"/>
          </a:xfrm>
        </p:spPr>
        <p:txBody>
          <a:bodyPr lIns="0" tIns="0" rIns="0" bIns="0" anchor="ctr">
            <a:spAutoFit/>
          </a:bodyPr>
          <a:lstStyle>
            <a:lvl1pPr marL="0" indent="0" algn="ctr">
              <a:buNone/>
              <a:defRPr sz="1800" i="1">
                <a:solidFill>
                  <a:srgbClr val="FFFFFF"/>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5486400"/>
            <a:ext cx="8229600" cy="685800"/>
          </a:xfrm>
        </p:spPr>
        <p:txBody>
          <a:bodyPr lIns="0" tIns="0" rIns="0" bIns="0">
            <a:spAutoFit/>
          </a:bodyPr>
          <a:lstStyle>
            <a:lvl1pPr marL="0" indent="0">
              <a:buNone/>
              <a:defRPr sz="1400">
                <a:solidFill>
                  <a:srgbClr val="FFFFFF"/>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p:spPr>
        <p:txBody>
          <a:bodyPr lIns="0" tIns="0" rIns="0" bIns="0"/>
          <a:lstStyle>
            <a:lvl1pPr>
              <a:defRPr sz="900">
                <a:solidFill>
                  <a:srgbClr val="FFFFFF"/>
                </a:solidFill>
                <a:latin typeface="Arial"/>
                <a:cs typeface="Arial"/>
              </a:defRPr>
            </a:lvl1pPr>
          </a:lstStyle>
          <a:p>
            <a:fld id="{208459BF-80C7-FA41-AED7-562070351A38}" type="datetime4">
              <a:rPr lang="en-US" smtClean="0"/>
              <a:pPr/>
              <a:t>February 9, 2015</a:t>
            </a:fld>
            <a:endParaRPr lang="en-US"/>
          </a:p>
        </p:txBody>
      </p:sp>
      <p:sp>
        <p:nvSpPr>
          <p:cNvPr id="6" name="Footer Placeholder 5"/>
          <p:cNvSpPr>
            <a:spLocks noGrp="1"/>
          </p:cNvSpPr>
          <p:nvPr>
            <p:ph type="ftr" sz="quarter" idx="11"/>
          </p:nvPr>
        </p:nvSpPr>
        <p:spPr>
          <a:xfrm>
            <a:off x="3124200" y="6356350"/>
            <a:ext cx="2895600" cy="365125"/>
          </a:xfrm>
        </p:spPr>
        <p:txBody>
          <a:bodyPr lIns="0" tIns="0" rIns="0" bIns="0"/>
          <a:lstStyle>
            <a:lvl1pPr>
              <a:defRPr sz="900">
                <a:solidFill>
                  <a:srgbClr val="FFFFFF"/>
                </a:solidFill>
                <a:latin typeface="Arial"/>
                <a:cs typeface="Arial"/>
              </a:defRPr>
            </a:lvl1pPr>
          </a:lstStyle>
          <a:p>
            <a:endParaRPr lang="en-US"/>
          </a:p>
        </p:txBody>
      </p:sp>
      <p:sp>
        <p:nvSpPr>
          <p:cNvPr id="7" name="Slide Number Placeholder 6"/>
          <p:cNvSpPr>
            <a:spLocks noGrp="1"/>
          </p:cNvSpPr>
          <p:nvPr>
            <p:ph type="sldNum" sz="quarter" idx="12"/>
          </p:nvPr>
        </p:nvSpPr>
        <p:spPr>
          <a:xfrm>
            <a:off x="6553200" y="6356350"/>
            <a:ext cx="2133600" cy="365125"/>
          </a:xfrm>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Tree>
    <p:extLst>
      <p:ext uri="{BB962C8B-B14F-4D97-AF65-F5344CB8AC3E}">
        <p14:creationId xmlns:p14="http://schemas.microsoft.com/office/powerpoint/2010/main" val="3160055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Color Background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p:spPr>
        <p:txBody>
          <a:bodyPr lIns="0" tIns="0" rIns="0" bIns="0"/>
          <a:lstStyle>
            <a:lvl1pPr>
              <a:defRPr sz="900">
                <a:solidFill>
                  <a:srgbClr val="FFFFFF"/>
                </a:solidFill>
                <a:latin typeface="Arial"/>
                <a:cs typeface="Arial"/>
              </a:defRPr>
            </a:lvl1pPr>
          </a:lstStyle>
          <a:p>
            <a:fld id="{C9B1E557-D2DE-C740-9A28-CB1872EDE0F8}" type="datetime4">
              <a:rPr lang="en-US" smtClean="0"/>
              <a:pPr/>
              <a:t>February 9, 2015</a:t>
            </a:fld>
            <a:endParaRPr lang="en-US"/>
          </a:p>
        </p:txBody>
      </p:sp>
      <p:sp>
        <p:nvSpPr>
          <p:cNvPr id="4" name="Footer Placeholder 3"/>
          <p:cNvSpPr>
            <a:spLocks noGrp="1"/>
          </p:cNvSpPr>
          <p:nvPr>
            <p:ph type="ftr" sz="quarter" idx="11"/>
          </p:nvPr>
        </p:nvSpPr>
        <p:spPr>
          <a:xfrm>
            <a:off x="3124200" y="6356350"/>
            <a:ext cx="2895600" cy="365125"/>
          </a:xfrm>
        </p:spPr>
        <p:txBody>
          <a:bodyPr lIns="0" tIns="0" rIns="0" bIns="0"/>
          <a:lstStyle>
            <a:lvl1pPr>
              <a:defRPr sz="900">
                <a:solidFill>
                  <a:srgbClr val="FFFFFF"/>
                </a:solidFill>
                <a:latin typeface="Arial"/>
                <a:cs typeface="Arial"/>
              </a:defRPr>
            </a:lvl1pPr>
          </a:lstStyle>
          <a:p>
            <a:endParaRPr lang="en-US"/>
          </a:p>
        </p:txBody>
      </p:sp>
      <p:sp>
        <p:nvSpPr>
          <p:cNvPr id="5" name="Slide Number Placeholder 4"/>
          <p:cNvSpPr>
            <a:spLocks noGrp="1"/>
          </p:cNvSpPr>
          <p:nvPr>
            <p:ph type="sldNum" sz="quarter" idx="12"/>
          </p:nvPr>
        </p:nvSpPr>
        <p:spPr>
          <a:xfrm>
            <a:off x="6553200" y="6356350"/>
            <a:ext cx="2133600" cy="365125"/>
          </a:xfrm>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Tree>
    <p:extLst>
      <p:ext uri="{BB962C8B-B14F-4D97-AF65-F5344CB8AC3E}">
        <p14:creationId xmlns:p14="http://schemas.microsoft.com/office/powerpoint/2010/main" val="3115400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a:prstGeom prst="rect">
            <a:avLst/>
          </a:prstGeom>
        </p:spPr>
        <p:txBody>
          <a:bodyPr/>
          <a:lstStyle>
            <a:lvl1pPr>
              <a:defRPr>
                <a:solidFill>
                  <a:srgbClr val="707276"/>
                </a:solidFill>
              </a:defRPr>
            </a:lvl1pPr>
          </a:lstStyle>
          <a:p>
            <a:fld id="{35A4E209-819E-4847-8C73-FACD00174565}" type="datetime4">
              <a:rPr lang="en-US" smtClean="0"/>
              <a:pPr/>
              <a:t>February 9, 2015</a:t>
            </a:fld>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solidFill>
                  <a:srgbClr val="707276"/>
                </a:solidFill>
              </a:defRPr>
            </a:lvl1pPr>
          </a:lstStyle>
          <a:p>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
        <p:nvSpPr>
          <p:cNvPr id="10" name="Title 1"/>
          <p:cNvSpPr>
            <a:spLocks noGrp="1"/>
          </p:cNvSpPr>
          <p:nvPr>
            <p:ph type="ctrTitle"/>
          </p:nvPr>
        </p:nvSpPr>
        <p:spPr>
          <a:xfrm>
            <a:off x="0" y="2628782"/>
            <a:ext cx="9144000" cy="1600438"/>
          </a:xfrm>
          <a:noFill/>
          <a:ln w="25400">
            <a:noFill/>
          </a:ln>
          <a:effectLst/>
        </p:spPr>
        <p:txBody>
          <a:bodyPr lIns="457200" tIns="457200" rIns="457200" bIns="457200" anchor="ctr">
            <a:spAutoFit/>
          </a:bodyPr>
          <a:lstStyle>
            <a:lvl1pPr algn="l">
              <a:defRPr sz="4400" b="1">
                <a:solidFill>
                  <a:srgbClr val="D57500"/>
                </a:solidFill>
              </a:defRPr>
            </a:lvl1pPr>
          </a:lstStyle>
          <a:p>
            <a:r>
              <a:rPr lang="en-US" dirty="0" smtClean="0"/>
              <a:t>Click to edit Master title style</a:t>
            </a:r>
            <a:endParaRPr lang="en-US" dirty="0"/>
          </a:p>
        </p:txBody>
      </p:sp>
      <p:sp>
        <p:nvSpPr>
          <p:cNvPr id="11" name="Subtitle 2"/>
          <p:cNvSpPr>
            <a:spLocks noGrp="1"/>
          </p:cNvSpPr>
          <p:nvPr>
            <p:ph type="subTitle" idx="1" hasCustomPrompt="1"/>
          </p:nvPr>
        </p:nvSpPr>
        <p:spPr>
          <a:xfrm>
            <a:off x="457200" y="4800600"/>
            <a:ext cx="8229600" cy="457200"/>
          </a:xfrm>
        </p:spPr>
        <p:txBody>
          <a:bodyPr anchor="t"/>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Presenter </a:t>
            </a:r>
            <a:r>
              <a:rPr lang="en-US" dirty="0" err="1" smtClean="0"/>
              <a:t>Name(S</a:t>
            </a:r>
            <a:r>
              <a:rPr lang="en-US" dirty="0" smtClean="0"/>
              <a:t>)</a:t>
            </a:r>
          </a:p>
        </p:txBody>
      </p:sp>
      <p:sp>
        <p:nvSpPr>
          <p:cNvPr id="12" name="Text Placeholder 6"/>
          <p:cNvSpPr>
            <a:spLocks noGrp="1"/>
          </p:cNvSpPr>
          <p:nvPr>
            <p:ph type="body" sz="quarter" idx="14" hasCustomPrompt="1"/>
          </p:nvPr>
        </p:nvSpPr>
        <p:spPr>
          <a:xfrm>
            <a:off x="455613" y="5257800"/>
            <a:ext cx="8229600" cy="228600"/>
          </a:xfrm>
        </p:spPr>
        <p:txBody>
          <a:bodyPr>
            <a:normAutofit/>
          </a:bodyPr>
          <a:lstStyle>
            <a:lvl1pPr marL="0" indent="0">
              <a:spcBef>
                <a:spcPts val="0"/>
              </a:spcBef>
              <a:buNone/>
              <a:defRPr sz="1400" baseline="0">
                <a:solidFill>
                  <a:srgbClr val="000000"/>
                </a:solidFill>
              </a:defRPr>
            </a:lvl1pPr>
          </a:lstStyle>
          <a:p>
            <a:pPr lvl="0"/>
            <a:r>
              <a:rPr lang="en-US" dirty="0" smtClean="0"/>
              <a:t>Click to add presenter organization</a:t>
            </a:r>
          </a:p>
        </p:txBody>
      </p:sp>
      <p:sp>
        <p:nvSpPr>
          <p:cNvPr id="13" name="Text Placeholder 6"/>
          <p:cNvSpPr>
            <a:spLocks noGrp="1"/>
          </p:cNvSpPr>
          <p:nvPr>
            <p:ph type="body" sz="quarter" idx="15" hasCustomPrompt="1"/>
          </p:nvPr>
        </p:nvSpPr>
        <p:spPr>
          <a:xfrm>
            <a:off x="457200" y="5540477"/>
            <a:ext cx="8229600" cy="228600"/>
          </a:xfrm>
        </p:spPr>
        <p:txBody>
          <a:bodyPr>
            <a:normAutofit/>
          </a:bodyPr>
          <a:lstStyle>
            <a:lvl1pPr marL="0" indent="0">
              <a:spcBef>
                <a:spcPts val="0"/>
              </a:spcBef>
              <a:buNone/>
              <a:defRPr sz="1400" baseline="0">
                <a:solidFill>
                  <a:srgbClr val="000000"/>
                </a:solidFill>
              </a:defRPr>
            </a:lvl1pPr>
          </a:lstStyle>
          <a:p>
            <a:pPr lvl="0"/>
            <a:r>
              <a:rPr lang="en-US" dirty="0" smtClean="0"/>
              <a:t>Click to add presentation event or location</a:t>
            </a:r>
          </a:p>
        </p:txBody>
      </p:sp>
    </p:spTree>
    <p:extLst>
      <p:ext uri="{BB962C8B-B14F-4D97-AF65-F5344CB8AC3E}">
        <p14:creationId xmlns:p14="http://schemas.microsoft.com/office/powerpoint/2010/main" val="135017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Line Title + 2-Column Content">
    <p:spTree>
      <p:nvGrpSpPr>
        <p:cNvPr id="1" name=""/>
        <p:cNvGrpSpPr/>
        <p:nvPr/>
      </p:nvGrpSpPr>
      <p:grpSpPr>
        <a:xfrm>
          <a:off x="0" y="0"/>
          <a:ext cx="0" cy="0"/>
          <a:chOff x="0" y="0"/>
          <a:chExt cx="0" cy="0"/>
        </a:xfrm>
      </p:grpSpPr>
      <p:sp>
        <p:nvSpPr>
          <p:cNvPr id="9" name="Rectangle 8"/>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2" name="Title 1"/>
          <p:cNvSpPr>
            <a:spLocks noGrp="1"/>
          </p:cNvSpPr>
          <p:nvPr>
            <p:ph type="title"/>
          </p:nvPr>
        </p:nvSpPr>
        <p:spPr>
          <a:xfrm>
            <a:off x="457200" y="356616"/>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DF4FDA3-C98B-EA4E-8817-64F4090BAB92}" type="datetime4">
              <a:rPr lang="en-US" smtClean="0"/>
              <a:pPr/>
              <a:t>February 9, 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Tree>
    <p:extLst>
      <p:ext uri="{BB962C8B-B14F-4D97-AF65-F5344CB8AC3E}">
        <p14:creationId xmlns:p14="http://schemas.microsoft.com/office/powerpoint/2010/main" val="58235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356613"/>
            <a:ext cx="6629400" cy="621792"/>
          </a:xfrm>
        </p:spPr>
        <p:txBody>
          <a:bodyPr lIns="0" tIns="0" rIns="0" bIns="0" anchor="t" anchorCtr="0">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9" name="Content Placeholder 2"/>
          <p:cNvSpPr>
            <a:spLocks noGrp="1"/>
          </p:cNvSpPr>
          <p:nvPr>
            <p:ph idx="1"/>
          </p:nvPr>
        </p:nvSpPr>
        <p:spPr>
          <a:xfrm>
            <a:off x="457200" y="1371598"/>
            <a:ext cx="8229600" cy="4800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3"/>
          <p:cNvSpPr>
            <a:spLocks noGrp="1"/>
          </p:cNvSpPr>
          <p:nvPr>
            <p:ph type="dt" sz="half" idx="10"/>
          </p:nvPr>
        </p:nvSpPr>
        <p:spPr>
          <a:xfrm>
            <a:off x="457200" y="6356350"/>
            <a:ext cx="2133600" cy="365125"/>
          </a:xfrm>
          <a:prstGeom prst="rect">
            <a:avLst/>
          </a:prstGeom>
        </p:spPr>
        <p:txBody>
          <a:bodyPr/>
          <a:lstStyle>
            <a:lvl1pPr>
              <a:defRPr>
                <a:solidFill>
                  <a:srgbClr val="707276"/>
                </a:solidFill>
              </a:defRPr>
            </a:lvl1pPr>
          </a:lstStyle>
          <a:p>
            <a:fld id="{36352874-118B-E24F-968D-2511B069207B}" type="datetime4">
              <a:rPr lang="en-US" smtClean="0"/>
              <a:pPr/>
              <a:t>February 9, 2015</a:t>
            </a:fld>
            <a:endParaRPr lang="en-US" dirty="0"/>
          </a:p>
        </p:txBody>
      </p:sp>
      <p:sp>
        <p:nvSpPr>
          <p:cNvPr id="11" name="Footer Placeholder 4"/>
          <p:cNvSpPr>
            <a:spLocks noGrp="1"/>
          </p:cNvSpPr>
          <p:nvPr>
            <p:ph type="ftr" sz="quarter" idx="11"/>
          </p:nvPr>
        </p:nvSpPr>
        <p:spPr>
          <a:xfrm>
            <a:off x="3124200" y="6356350"/>
            <a:ext cx="2895600" cy="365125"/>
          </a:xfrm>
          <a:prstGeom prst="rect">
            <a:avLst/>
          </a:prstGeom>
        </p:spPr>
        <p:txBody>
          <a:bodyPr/>
          <a:lstStyle>
            <a:lvl1pPr>
              <a:defRPr>
                <a:solidFill>
                  <a:srgbClr val="707276"/>
                </a:solidFill>
              </a:defRPr>
            </a:lvl1pPr>
          </a:lstStyle>
          <a:p>
            <a:endParaRPr lang="en-US"/>
          </a:p>
        </p:txBody>
      </p:sp>
      <p:sp>
        <p:nvSpPr>
          <p:cNvPr id="12"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Tree>
    <p:extLst>
      <p:ext uri="{BB962C8B-B14F-4D97-AF65-F5344CB8AC3E}">
        <p14:creationId xmlns:p14="http://schemas.microsoft.com/office/powerpoint/2010/main" val="1546425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356616"/>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
        <p:nvSpPr>
          <p:cNvPr id="13" name="Content Placeholder 2"/>
          <p:cNvSpPr>
            <a:spLocks noGrp="1"/>
          </p:cNvSpPr>
          <p:nvPr>
            <p:ph sz="half" idx="1"/>
          </p:nvPr>
        </p:nvSpPr>
        <p:spPr>
          <a:xfrm>
            <a:off x="457200" y="1600200"/>
            <a:ext cx="40386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3"/>
          <p:cNvSpPr>
            <a:spLocks noGrp="1"/>
          </p:cNvSpPr>
          <p:nvPr>
            <p:ph sz="half" idx="2"/>
          </p:nvPr>
        </p:nvSpPr>
        <p:spPr>
          <a:xfrm>
            <a:off x="4648200" y="1600200"/>
            <a:ext cx="40386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Date Placeholder 4"/>
          <p:cNvSpPr>
            <a:spLocks noGrp="1"/>
          </p:cNvSpPr>
          <p:nvPr>
            <p:ph type="dt" sz="half" idx="10"/>
          </p:nvPr>
        </p:nvSpPr>
        <p:spPr>
          <a:xfrm>
            <a:off x="457200" y="6356350"/>
            <a:ext cx="2133600" cy="365125"/>
          </a:xfrm>
          <a:prstGeom prst="rect">
            <a:avLst/>
          </a:prstGeom>
        </p:spPr>
        <p:txBody>
          <a:bodyPr/>
          <a:lstStyle/>
          <a:p>
            <a:fld id="{C54F218C-213B-C54B-9A93-DEA1EC18DD65}" type="datetime4">
              <a:rPr lang="en-US" smtClean="0"/>
              <a:pPr/>
              <a:t>February 9, 2015</a:t>
            </a:fld>
            <a:endParaRPr lang="en-US"/>
          </a:p>
        </p:txBody>
      </p:sp>
      <p:sp>
        <p:nvSpPr>
          <p:cNvPr id="1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17" name="Slide Number Placeholder 6"/>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Tree>
    <p:extLst>
      <p:ext uri="{BB962C8B-B14F-4D97-AF65-F5344CB8AC3E}">
        <p14:creationId xmlns:p14="http://schemas.microsoft.com/office/powerpoint/2010/main" val="2475386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6"/>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B327CC7-BEE1-6F4A-B167-5B675BDE4CB4}" type="datetime4">
              <a:rPr lang="en-US" smtClean="0"/>
              <a:pPr/>
              <a:t>February 9, 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Tree>
    <p:extLst>
      <p:ext uri="{BB962C8B-B14F-4D97-AF65-F5344CB8AC3E}">
        <p14:creationId xmlns:p14="http://schemas.microsoft.com/office/powerpoint/2010/main" val="1064238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Line Title +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E95F552-8AF0-DD42-87C9-F351B1EED456}" type="datetime4">
              <a:rPr lang="en-US" smtClean="0"/>
              <a:pPr/>
              <a:t>February 9, 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
        <p:nvSpPr>
          <p:cNvPr id="6" name="Picture Placeholder 2"/>
          <p:cNvSpPr>
            <a:spLocks noGrp="1"/>
          </p:cNvSpPr>
          <p:nvPr>
            <p:ph type="pic" idx="1"/>
          </p:nvPr>
        </p:nvSpPr>
        <p:spPr>
          <a:xfrm>
            <a:off x="457200" y="1371600"/>
            <a:ext cx="8229600" cy="3886200"/>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p:cNvSpPr>
            <a:spLocks noGrp="1"/>
          </p:cNvSpPr>
          <p:nvPr>
            <p:ph type="body" sz="half" idx="2"/>
          </p:nvPr>
        </p:nvSpPr>
        <p:spPr>
          <a:xfrm>
            <a:off x="457200" y="5486400"/>
            <a:ext cx="8229600" cy="685800"/>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6413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Line 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154C3BD-BE20-C04F-8E15-2D5F58D27A5A}" type="datetime4">
              <a:rPr lang="en-US" smtClean="0"/>
              <a:pPr/>
              <a:t>February 9, 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
        <p:nvSpPr>
          <p:cNvPr id="5"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85076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3"/>
            <a:ext cx="6629400" cy="1005840"/>
          </a:xfrm>
        </p:spPr>
        <p:txBody>
          <a:bodyPr lIns="0" tIns="0" rIns="0" bIns="0" anchor="t" anchorCtr="0">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799"/>
            <a:ext cx="8229600" cy="43434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
          <p:cNvSpPr>
            <a:spLocks noGrp="1"/>
          </p:cNvSpPr>
          <p:nvPr>
            <p:ph type="dt" sz="half" idx="10"/>
          </p:nvPr>
        </p:nvSpPr>
        <p:spPr>
          <a:xfrm>
            <a:off x="457200" y="6356350"/>
            <a:ext cx="2133600" cy="365125"/>
          </a:xfrm>
          <a:prstGeom prst="rect">
            <a:avLst/>
          </a:prstGeom>
        </p:spPr>
        <p:txBody>
          <a:bodyPr/>
          <a:lstStyle/>
          <a:p>
            <a:fld id="{22D3ED6A-AF32-2143-8579-8C1FA3A63491}" type="datetime4">
              <a:rPr lang="en-US" smtClean="0"/>
              <a:pPr/>
              <a:t>February 9, 2015</a:t>
            </a:fld>
            <a:endParaRPr lang="en-US"/>
          </a:p>
        </p:txBody>
      </p:sp>
      <p:sp>
        <p:nvSpPr>
          <p:cNvPr id="5"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Tree>
    <p:extLst>
      <p:ext uri="{BB962C8B-B14F-4D97-AF65-F5344CB8AC3E}">
        <p14:creationId xmlns:p14="http://schemas.microsoft.com/office/powerpoint/2010/main" val="1775809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828799"/>
            <a:ext cx="3886200" cy="43434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828799"/>
            <a:ext cx="3886200" cy="4343400"/>
          </a:xfrm>
        </p:spPr>
        <p:txBody>
          <a:bodyPr lIns="0" t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
          <p:cNvSpPr>
            <a:spLocks noGrp="1"/>
          </p:cNvSpPr>
          <p:nvPr>
            <p:ph type="dt" sz="half" idx="10"/>
          </p:nvPr>
        </p:nvSpPr>
        <p:spPr>
          <a:xfrm>
            <a:off x="457200" y="6356350"/>
            <a:ext cx="2133600" cy="365125"/>
          </a:xfrm>
          <a:prstGeom prst="rect">
            <a:avLst/>
          </a:prstGeom>
        </p:spPr>
        <p:txBody>
          <a:bodyPr/>
          <a:lstStyle/>
          <a:p>
            <a:fld id="{DA5E5567-F82B-8343-9977-CC67B775D68A}" type="datetime4">
              <a:rPr lang="en-US" smtClean="0"/>
              <a:pPr/>
              <a:t>February 9, 2015</a:t>
            </a:fld>
            <a:endParaRPr lang="en-US"/>
          </a:p>
        </p:txBody>
      </p:sp>
      <p:sp>
        <p:nvSpPr>
          <p:cNvPr id="6"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Tree>
    <p:extLst>
      <p:ext uri="{BB962C8B-B14F-4D97-AF65-F5344CB8AC3E}">
        <p14:creationId xmlns:p14="http://schemas.microsoft.com/office/powerpoint/2010/main" val="1477584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3" name="Date Placeholder 1"/>
          <p:cNvSpPr>
            <a:spLocks noGrp="1"/>
          </p:cNvSpPr>
          <p:nvPr>
            <p:ph type="dt" sz="half" idx="10"/>
          </p:nvPr>
        </p:nvSpPr>
        <p:spPr>
          <a:xfrm>
            <a:off x="457200" y="6356350"/>
            <a:ext cx="2133600" cy="365125"/>
          </a:xfrm>
          <a:prstGeom prst="rect">
            <a:avLst/>
          </a:prstGeom>
        </p:spPr>
        <p:txBody>
          <a:bodyPr/>
          <a:lstStyle/>
          <a:p>
            <a:fld id="{D3AFF9BB-A143-C145-BA9C-30105BB17E36}" type="datetime4">
              <a:rPr lang="en-US" smtClean="0"/>
              <a:pPr/>
              <a:t>February 9, 2015</a:t>
            </a:fld>
            <a:endParaRPr lang="en-US"/>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
        <p:nvSpPr>
          <p:cNvPr id="6" name="Text Placeholder 2"/>
          <p:cNvSpPr>
            <a:spLocks noGrp="1"/>
          </p:cNvSpPr>
          <p:nvPr>
            <p:ph type="body" idx="1"/>
          </p:nvPr>
        </p:nvSpPr>
        <p:spPr>
          <a:xfrm>
            <a:off x="457200" y="18288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457200" y="2514599"/>
            <a:ext cx="3886200" cy="3657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3"/>
          </p:nvPr>
        </p:nvSpPr>
        <p:spPr>
          <a:xfrm>
            <a:off x="4800600" y="18287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5"/>
          <p:cNvSpPr>
            <a:spLocks noGrp="1"/>
          </p:cNvSpPr>
          <p:nvPr>
            <p:ph sz="quarter" idx="4"/>
          </p:nvPr>
        </p:nvSpPr>
        <p:spPr>
          <a:xfrm>
            <a:off x="4800600" y="2514599"/>
            <a:ext cx="3886200" cy="3657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774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1-Line Title + 2-Column Comparison">
    <p:spTree>
      <p:nvGrpSpPr>
        <p:cNvPr id="1" name=""/>
        <p:cNvGrpSpPr/>
        <p:nvPr/>
      </p:nvGrpSpPr>
      <p:grpSpPr>
        <a:xfrm>
          <a:off x="0" y="0"/>
          <a:ext cx="0" cy="0"/>
          <a:chOff x="0" y="0"/>
          <a:chExt cx="0" cy="0"/>
        </a:xfrm>
      </p:grpSpPr>
      <p:sp>
        <p:nvSpPr>
          <p:cNvPr id="11" name="Rectangle 10"/>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2" name="Title 1"/>
          <p:cNvSpPr>
            <a:spLocks noGrp="1"/>
          </p:cNvSpPr>
          <p:nvPr>
            <p:ph type="title"/>
          </p:nvPr>
        </p:nvSpPr>
        <p:spPr>
          <a:xfrm>
            <a:off x="457200" y="356616"/>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A67B99E-ACA9-3B49-9F4E-9CFF45A7F14A}" type="datetime4">
              <a:rPr lang="en-US" smtClean="0"/>
              <a:pPr/>
              <a:t>February 9, 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Tree>
    <p:extLst>
      <p:ext uri="{BB962C8B-B14F-4D97-AF65-F5344CB8AC3E}">
        <p14:creationId xmlns:p14="http://schemas.microsoft.com/office/powerpoint/2010/main" val="2467408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Line Title + Picture with Caption">
    <p:spTree>
      <p:nvGrpSpPr>
        <p:cNvPr id="1" name=""/>
        <p:cNvGrpSpPr/>
        <p:nvPr/>
      </p:nvGrpSpPr>
      <p:grpSpPr>
        <a:xfrm>
          <a:off x="0" y="0"/>
          <a:ext cx="0" cy="0"/>
          <a:chOff x="0" y="0"/>
          <a:chExt cx="0" cy="0"/>
        </a:xfrm>
      </p:grpSpPr>
      <p:sp>
        <p:nvSpPr>
          <p:cNvPr id="9" name="Rectangle 8"/>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2"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95B9E8E-6868-BD41-B75D-7F7725F1694F}" type="datetime4">
              <a:rPr lang="en-US" smtClean="0"/>
              <a:pPr/>
              <a:t>February 9, 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
        <p:nvSpPr>
          <p:cNvPr id="7" name="Picture Placeholder 2"/>
          <p:cNvSpPr>
            <a:spLocks noGrp="1"/>
          </p:cNvSpPr>
          <p:nvPr>
            <p:ph type="pic" idx="1"/>
          </p:nvPr>
        </p:nvSpPr>
        <p:spPr>
          <a:xfrm>
            <a:off x="457200" y="1371600"/>
            <a:ext cx="8229600" cy="3886200"/>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457200" y="5486400"/>
            <a:ext cx="8229600" cy="685800"/>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88130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Line Title Only">
    <p:spTree>
      <p:nvGrpSpPr>
        <p:cNvPr id="1" name=""/>
        <p:cNvGrpSpPr/>
        <p:nvPr/>
      </p:nvGrpSpPr>
      <p:grpSpPr>
        <a:xfrm>
          <a:off x="0" y="0"/>
          <a:ext cx="0" cy="0"/>
          <a:chOff x="0" y="0"/>
          <a:chExt cx="0" cy="0"/>
        </a:xfrm>
      </p:grpSpPr>
      <p:sp>
        <p:nvSpPr>
          <p:cNvPr id="7" name="Rectangle 6"/>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E5D3E66C-72C2-1240-90D0-E7332024CCF6}" type="datetime4">
              <a:rPr lang="en-US" smtClean="0"/>
              <a:pPr/>
              <a:t>February 9, 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
        <p:nvSpPr>
          <p:cNvPr id="6"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6794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10" name="Rectangle 9"/>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8" name="Title 1"/>
          <p:cNvSpPr>
            <a:spLocks noGrp="1"/>
          </p:cNvSpPr>
          <p:nvPr>
            <p:ph type="title"/>
          </p:nvPr>
        </p:nvSpPr>
        <p:spPr>
          <a:xfrm>
            <a:off x="457200" y="356613"/>
            <a:ext cx="6629400" cy="1005840"/>
          </a:xfrm>
        </p:spPr>
        <p:txBody>
          <a:bodyPr lIns="0" tIns="0" rIns="0" bIns="0" anchor="t" anchorCtr="0">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9" name="Content Placeholder 2"/>
          <p:cNvSpPr>
            <a:spLocks noGrp="1"/>
          </p:cNvSpPr>
          <p:nvPr>
            <p:ph idx="1"/>
          </p:nvPr>
        </p:nvSpPr>
        <p:spPr>
          <a:xfrm>
            <a:off x="457200" y="1828799"/>
            <a:ext cx="8229600" cy="43434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B0510619-C3DC-1742-8D97-AA04E4DA4882}" type="datetime4">
              <a:rPr lang="en-US" smtClean="0"/>
              <a:pPr/>
              <a:t>February 9, 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Tree>
    <p:extLst>
      <p:ext uri="{BB962C8B-B14F-4D97-AF65-F5344CB8AC3E}">
        <p14:creationId xmlns:p14="http://schemas.microsoft.com/office/powerpoint/2010/main" val="3162484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9" name="Rectangle 8"/>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11"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12" name="Content Placeholder 2"/>
          <p:cNvSpPr>
            <a:spLocks noGrp="1"/>
          </p:cNvSpPr>
          <p:nvPr>
            <p:ph sz="half" idx="1"/>
          </p:nvPr>
        </p:nvSpPr>
        <p:spPr>
          <a:xfrm>
            <a:off x="457200" y="1828799"/>
            <a:ext cx="3886200" cy="43434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3"/>
          <p:cNvSpPr>
            <a:spLocks noGrp="1"/>
          </p:cNvSpPr>
          <p:nvPr>
            <p:ph sz="half" idx="2"/>
          </p:nvPr>
        </p:nvSpPr>
        <p:spPr>
          <a:xfrm>
            <a:off x="4800600" y="1828799"/>
            <a:ext cx="3886200" cy="4343400"/>
          </a:xfrm>
        </p:spPr>
        <p:txBody>
          <a:bodyPr lIns="0" t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8A472385-6839-5048-9797-D8A0E313B101}" type="datetime4">
              <a:rPr lang="en-US" smtClean="0"/>
              <a:pPr/>
              <a:t>February 9, 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Tree>
    <p:extLst>
      <p:ext uri="{BB962C8B-B14F-4D97-AF65-F5344CB8AC3E}">
        <p14:creationId xmlns:p14="http://schemas.microsoft.com/office/powerpoint/2010/main" val="345442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12" name="Rectangle 11"/>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11"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27EAC28F-3273-5C49-95C3-ED78200C4FB4}" type="datetime4">
              <a:rPr lang="en-US" smtClean="0"/>
              <a:pPr/>
              <a:t>February 9, 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a:p>
        </p:txBody>
      </p:sp>
      <p:sp>
        <p:nvSpPr>
          <p:cNvPr id="9" name="Text Placeholder 2"/>
          <p:cNvSpPr>
            <a:spLocks noGrp="1"/>
          </p:cNvSpPr>
          <p:nvPr>
            <p:ph type="body" idx="1"/>
          </p:nvPr>
        </p:nvSpPr>
        <p:spPr>
          <a:xfrm>
            <a:off x="457200" y="18288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3"/>
          <p:cNvSpPr>
            <a:spLocks noGrp="1"/>
          </p:cNvSpPr>
          <p:nvPr>
            <p:ph sz="half" idx="2"/>
          </p:nvPr>
        </p:nvSpPr>
        <p:spPr>
          <a:xfrm>
            <a:off x="457200" y="2514599"/>
            <a:ext cx="3886200" cy="3657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3"/>
          </p:nvPr>
        </p:nvSpPr>
        <p:spPr>
          <a:xfrm>
            <a:off x="4800600" y="18287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6" name="Content Placeholder 5"/>
          <p:cNvSpPr>
            <a:spLocks noGrp="1"/>
          </p:cNvSpPr>
          <p:nvPr>
            <p:ph sz="quarter" idx="4"/>
          </p:nvPr>
        </p:nvSpPr>
        <p:spPr>
          <a:xfrm>
            <a:off x="4800600" y="2514599"/>
            <a:ext cx="3886200" cy="3657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0027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png"/><Relationship Id="rId3" Type="http://schemas.openxmlformats.org/officeDocument/2006/relationships/slideLayout" Target="../slideLayouts/slideLayout17.xml"/><Relationship Id="rId21" Type="http://schemas.openxmlformats.org/officeDocument/2006/relationships/image" Target="../media/image6.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8.emf"/><Relationship Id="rId2" Type="http://schemas.openxmlformats.org/officeDocument/2006/relationships/slideLayout" Target="../slideLayouts/slideLayout16.xml"/><Relationship Id="rId16" Type="http://schemas.openxmlformats.org/officeDocument/2006/relationships/image" Target="../media/image7.jpeg"/><Relationship Id="rId20"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image" Target="../media/image4.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3.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2.emf"/><Relationship Id="rId5" Type="http://schemas.openxmlformats.org/officeDocument/2006/relationships/slideLayout" Target="../slideLayouts/slideLayout33.xml"/><Relationship Id="rId15" Type="http://schemas.openxmlformats.org/officeDocument/2006/relationships/image" Target="../media/image6.png"/><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latinum_PowerPoint_Background_08-19-2011.jp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Title Placeholder 1"/>
          <p:cNvSpPr>
            <a:spLocks noGrp="1"/>
          </p:cNvSpPr>
          <p:nvPr>
            <p:ph type="title"/>
          </p:nvPr>
        </p:nvSpPr>
        <p:spPr>
          <a:xfrm>
            <a:off x="457200" y="356613"/>
            <a:ext cx="6629400" cy="621792"/>
          </a:xfrm>
          <a:prstGeom prst="rect">
            <a:avLst/>
          </a:prstGeom>
        </p:spPr>
        <p:txBody>
          <a:bodyPr vert="horz" lIns="0" tIns="0" rIns="0" bIns="0" rtlCol="0" anchor="t">
            <a:spAutoFit/>
          </a:bodyPr>
          <a:lstStyle/>
          <a:p>
            <a:r>
              <a:rPr lang="en-US" dirty="0" smtClean="0"/>
              <a:t>Click to edit Master title style</a:t>
            </a:r>
            <a:endParaRPr lang="en-US" dirty="0"/>
          </a:p>
        </p:txBody>
      </p:sp>
      <p:sp>
        <p:nvSpPr>
          <p:cNvPr id="14" name="Text Placeholder 2"/>
          <p:cNvSpPr>
            <a:spLocks noGrp="1"/>
          </p:cNvSpPr>
          <p:nvPr>
            <p:ph type="body" idx="1"/>
          </p:nvPr>
        </p:nvSpPr>
        <p:spPr>
          <a:xfrm>
            <a:off x="457200" y="1828800"/>
            <a:ext cx="8229600" cy="43434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a:defRPr sz="900">
                <a:solidFill>
                  <a:srgbClr val="707276"/>
                </a:solidFill>
                <a:latin typeface="Arial"/>
                <a:cs typeface="Arial"/>
              </a:defRPr>
            </a:lvl1pPr>
          </a:lstStyle>
          <a:p>
            <a:fld id="{1205DB16-F3E1-7B41-BE18-DA9132C94C8C}" type="datetime4">
              <a:rPr lang="en-US" smtClean="0"/>
              <a:pPr/>
              <a:t>February 9, 2015</a:t>
            </a:fld>
            <a:endParaRPr lang="en-US" dirty="0"/>
          </a:p>
        </p:txBody>
      </p:sp>
      <p:sp>
        <p:nvSpPr>
          <p:cNvPr id="16"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a:defRPr sz="900">
                <a:solidFill>
                  <a:srgbClr val="707276"/>
                </a:solidFill>
                <a:latin typeface="Arial"/>
                <a:cs typeface="Arial"/>
              </a:defRPr>
            </a:lvl1pPr>
          </a:lstStyle>
          <a:p>
            <a:endParaRPr lang="en-US" dirty="0"/>
          </a:p>
        </p:txBody>
      </p:sp>
      <p:sp>
        <p:nvSpPr>
          <p:cNvPr id="17"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03722D57-58D6-9447-A6D5-A97F6C35A8FB}" type="slidenum">
              <a:rPr lang="en-US" smtClean="0"/>
              <a:pPr/>
              <a:t>‹#›</a:t>
            </a:fld>
            <a:endParaRPr lang="en-US" dirty="0"/>
          </a:p>
        </p:txBody>
      </p:sp>
      <p:pic>
        <p:nvPicPr>
          <p:cNvPr id="18" name="Picture 17"/>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571232" y="128016"/>
            <a:ext cx="1444752" cy="728657"/>
          </a:xfrm>
          <a:prstGeom prst="rect">
            <a:avLst/>
          </a:prstGeom>
        </p:spPr>
      </p:pic>
    </p:spTree>
    <p:extLst>
      <p:ext uri="{BB962C8B-B14F-4D97-AF65-F5344CB8AC3E}">
        <p14:creationId xmlns:p14="http://schemas.microsoft.com/office/powerpoint/2010/main" val="3883040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17"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hdr="0"/>
  <p:txStyles>
    <p:titleStyle>
      <a:lvl1pPr algn="l" defTabSz="457200" rtl="0" eaLnBrk="1" latinLnBrk="0" hangingPunct="1">
        <a:spcBef>
          <a:spcPct val="0"/>
        </a:spcBef>
        <a:buNone/>
        <a:defRPr sz="2500" b="1" kern="1200">
          <a:solidFill>
            <a:srgbClr val="D57500"/>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8"/>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19"/>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20"/>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21"/>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18"/>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Silver_PowerPoint_Background_08-19-2011.jp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Placeholder 1"/>
          <p:cNvSpPr>
            <a:spLocks noGrp="1"/>
          </p:cNvSpPr>
          <p:nvPr>
            <p:ph type="title"/>
          </p:nvPr>
        </p:nvSpPr>
        <p:spPr>
          <a:xfrm>
            <a:off x="457200" y="356614"/>
            <a:ext cx="6629400" cy="492443"/>
          </a:xfrm>
          <a:prstGeom prst="rect">
            <a:avLst/>
          </a:prstGeom>
        </p:spPr>
        <p:txBody>
          <a:bodyPr vert="horz" lIns="0" tIns="0" rIns="0" bIns="0" rtlCol="0" anchor="t">
            <a:spAutoFit/>
          </a:bodyPr>
          <a:lstStyle/>
          <a:p>
            <a:r>
              <a:rPr lang="en-US" dirty="0" smtClean="0"/>
              <a:t>Click to edit Master title style</a:t>
            </a:r>
            <a:endParaRPr lang="en-US" dirty="0"/>
          </a:p>
        </p:txBody>
      </p:sp>
      <p:sp>
        <p:nvSpPr>
          <p:cNvPr id="11" name="Text Placeholder 2"/>
          <p:cNvSpPr>
            <a:spLocks noGrp="1"/>
          </p:cNvSpPr>
          <p:nvPr>
            <p:ph type="body" idx="1"/>
          </p:nvPr>
        </p:nvSpPr>
        <p:spPr>
          <a:xfrm>
            <a:off x="457200" y="1828800"/>
            <a:ext cx="8229600" cy="43434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a:defRPr sz="900">
                <a:solidFill>
                  <a:srgbClr val="707276"/>
                </a:solidFill>
                <a:latin typeface="Arial"/>
                <a:cs typeface="Arial"/>
              </a:defRPr>
            </a:lvl1pPr>
          </a:lstStyle>
          <a:p>
            <a:fld id="{7618D9BF-6AE6-5E41-A978-E5BD65476E9F}" type="datetime4">
              <a:rPr lang="en-US" smtClean="0"/>
              <a:pPr/>
              <a:t>February 9, 2015</a:t>
            </a:fld>
            <a:endParaRPr lang="en-US" dirty="0"/>
          </a:p>
        </p:txBody>
      </p:sp>
      <p:sp>
        <p:nvSpPr>
          <p:cNvPr id="13"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a:defRPr sz="900">
                <a:solidFill>
                  <a:srgbClr val="707276"/>
                </a:solidFill>
                <a:latin typeface="Arial"/>
                <a:cs typeface="Arial"/>
              </a:defRPr>
            </a:lvl1pPr>
          </a:lstStyle>
          <a:p>
            <a:endParaRPr lang="en-US" dirty="0"/>
          </a:p>
        </p:txBody>
      </p:sp>
      <p:sp>
        <p:nvSpPr>
          <p:cNvPr id="14"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03722D57-58D6-9447-A6D5-A97F6C35A8FB}" type="slidenum">
              <a:rPr lang="en-US" smtClean="0"/>
              <a:pPr/>
              <a:t>‹#›</a:t>
            </a:fld>
            <a:endParaRPr lang="en-US" dirty="0"/>
          </a:p>
        </p:txBody>
      </p:sp>
      <p:pic>
        <p:nvPicPr>
          <p:cNvPr id="16" name="Picture 15"/>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570482" y="128766"/>
            <a:ext cx="1444752" cy="728658"/>
          </a:xfrm>
          <a:prstGeom prst="rect">
            <a:avLst/>
          </a:prstGeom>
        </p:spPr>
      </p:pic>
    </p:spTree>
    <p:extLst>
      <p:ext uri="{BB962C8B-B14F-4D97-AF65-F5344CB8AC3E}">
        <p14:creationId xmlns:p14="http://schemas.microsoft.com/office/powerpoint/2010/main" val="109681568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hf hdr="0"/>
  <p:txStyles>
    <p:titleStyle>
      <a:lvl1pPr algn="l" defTabSz="457200" rtl="0" eaLnBrk="1" latinLnBrk="0" hangingPunct="1">
        <a:spcBef>
          <a:spcPct val="0"/>
        </a:spcBef>
        <a:buNone/>
        <a:defRPr sz="32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8"/>
        </a:buBlip>
        <a:defRPr sz="2000" kern="1200">
          <a:solidFill>
            <a:srgbClr val="242424"/>
          </a:solidFill>
          <a:latin typeface="Arial"/>
          <a:ea typeface="+mn-ea"/>
          <a:cs typeface="Arial"/>
        </a:defRPr>
      </a:lvl1pPr>
      <a:lvl2pPr marL="742950" indent="-285750" algn="l" defTabSz="457200" rtl="0" eaLnBrk="1" latinLnBrk="0" hangingPunct="1">
        <a:spcBef>
          <a:spcPct val="20000"/>
        </a:spcBef>
        <a:buSzPct val="100000"/>
        <a:buFontTx/>
        <a:buBlip>
          <a:blip r:embed="rId19"/>
        </a:buBlip>
        <a:defRPr sz="1800" kern="1200">
          <a:solidFill>
            <a:srgbClr val="242424"/>
          </a:solidFill>
          <a:latin typeface="Arial"/>
          <a:ea typeface="+mn-ea"/>
          <a:cs typeface="Arial"/>
        </a:defRPr>
      </a:lvl2pPr>
      <a:lvl3pPr marL="1143000" indent="-228600" algn="l" defTabSz="457200" rtl="0" eaLnBrk="1" latinLnBrk="0" hangingPunct="1">
        <a:spcBef>
          <a:spcPct val="20000"/>
        </a:spcBef>
        <a:buSzPct val="100000"/>
        <a:buFontTx/>
        <a:buBlip>
          <a:blip r:embed="rId20"/>
        </a:buBlip>
        <a:defRPr sz="1600" kern="1200">
          <a:solidFill>
            <a:srgbClr val="242424"/>
          </a:solidFill>
          <a:latin typeface="Arial"/>
          <a:ea typeface="+mn-ea"/>
          <a:cs typeface="Arial"/>
        </a:defRPr>
      </a:lvl3pPr>
      <a:lvl4pPr marL="1600200" indent="-228600" algn="l" defTabSz="457200" rtl="0" eaLnBrk="1" latinLnBrk="0" hangingPunct="1">
        <a:spcBef>
          <a:spcPct val="20000"/>
        </a:spcBef>
        <a:buSzPct val="100000"/>
        <a:buFontTx/>
        <a:buBlip>
          <a:blip r:embed="rId21"/>
        </a:buBlip>
        <a:defRPr sz="1400" kern="1200">
          <a:solidFill>
            <a:srgbClr val="242424"/>
          </a:solidFill>
          <a:latin typeface="Arial"/>
          <a:ea typeface="+mn-ea"/>
          <a:cs typeface="Arial"/>
        </a:defRPr>
      </a:lvl4pPr>
      <a:lvl5pPr marL="2057400" indent="-228600" algn="l" defTabSz="457200" rtl="0" eaLnBrk="1" latinLnBrk="0" hangingPunct="1">
        <a:spcBef>
          <a:spcPct val="20000"/>
        </a:spcBef>
        <a:buSzPct val="100000"/>
        <a:buFontTx/>
        <a:buBlip>
          <a:blip r:embed="rId18"/>
        </a:buBlip>
        <a:defRPr sz="1400" kern="1200">
          <a:solidFill>
            <a:srgbClr val="2424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356612"/>
            <a:ext cx="6629400" cy="492443"/>
          </a:xfrm>
          <a:prstGeom prst="rect">
            <a:avLst/>
          </a:prstGeom>
        </p:spPr>
        <p:txBody>
          <a:bodyPr vert="horz" lIns="0" tIns="0" rIns="0" bIns="0" rtlCol="0" anchor="t">
            <a:spAutoFit/>
          </a:bodyPr>
          <a:lstStyle/>
          <a:p>
            <a:r>
              <a:rPr lang="en-US" dirty="0" smtClean="0"/>
              <a:t>Click to edit Master title style</a:t>
            </a:r>
            <a:endParaRPr lang="en-US" dirty="0"/>
          </a:p>
        </p:txBody>
      </p:sp>
      <p:sp>
        <p:nvSpPr>
          <p:cNvPr id="8" name="Text Placeholder 2"/>
          <p:cNvSpPr>
            <a:spLocks noGrp="1"/>
          </p:cNvSpPr>
          <p:nvPr>
            <p:ph type="body" idx="1"/>
          </p:nvPr>
        </p:nvSpPr>
        <p:spPr>
          <a:xfrm>
            <a:off x="457200" y="1828800"/>
            <a:ext cx="8229600" cy="43434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a:defRPr sz="900">
                <a:solidFill>
                  <a:srgbClr val="707276"/>
                </a:solidFill>
                <a:latin typeface="Arial"/>
                <a:cs typeface="Arial"/>
              </a:defRPr>
            </a:lvl1pPr>
          </a:lstStyle>
          <a:p>
            <a:fld id="{9ED044F3-2776-D54C-89C7-4C75660FFBCE}" type="datetime4">
              <a:rPr lang="en-US" smtClean="0"/>
              <a:pPr/>
              <a:t>February 9, 2015</a:t>
            </a:fld>
            <a:endParaRPr lang="en-US" dirty="0"/>
          </a:p>
        </p:txBody>
      </p:sp>
      <p:sp>
        <p:nvSpPr>
          <p:cNvPr id="10"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a:defRPr sz="900">
                <a:solidFill>
                  <a:srgbClr val="707276"/>
                </a:solidFill>
                <a:latin typeface="Arial"/>
                <a:cs typeface="Arial"/>
              </a:defRPr>
            </a:lvl1pPr>
          </a:lstStyle>
          <a:p>
            <a:endParaRPr lang="en-US" dirty="0"/>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03722D57-58D6-9447-A6D5-A97F6C35A8FB}" type="slidenum">
              <a:rPr lang="en-US" smtClean="0"/>
              <a:pPr/>
              <a:t>‹#›</a:t>
            </a:fld>
            <a:endParaRPr lang="en-US" dirty="0"/>
          </a:p>
        </p:txBody>
      </p:sp>
      <p:pic>
        <p:nvPicPr>
          <p:cNvPr id="12" name="Picture 1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571232" y="128016"/>
            <a:ext cx="1444752" cy="728657"/>
          </a:xfrm>
          <a:prstGeom prst="rect">
            <a:avLst/>
          </a:prstGeom>
        </p:spPr>
      </p:pic>
    </p:spTree>
    <p:extLst>
      <p:ext uri="{BB962C8B-B14F-4D97-AF65-F5344CB8AC3E}">
        <p14:creationId xmlns:p14="http://schemas.microsoft.com/office/powerpoint/2010/main" val="26148676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hf hdr="0"/>
  <p:txStyles>
    <p:titleStyle>
      <a:lvl1pPr algn="l" defTabSz="457200" rtl="0" eaLnBrk="1" latinLnBrk="0" hangingPunct="1">
        <a:spcBef>
          <a:spcPct val="0"/>
        </a:spcBef>
        <a:buNone/>
        <a:defRPr sz="3200" b="1" kern="1200">
          <a:solidFill>
            <a:srgbClr val="D57500"/>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2"/>
        </a:buBlip>
        <a:defRPr sz="2000" kern="1200">
          <a:solidFill>
            <a:srgbClr val="242424"/>
          </a:solidFill>
          <a:latin typeface="Arial"/>
          <a:ea typeface="+mn-ea"/>
          <a:cs typeface="Arial"/>
        </a:defRPr>
      </a:lvl1pPr>
      <a:lvl2pPr marL="742950" indent="-285750" algn="l" defTabSz="457200" rtl="0" eaLnBrk="1" latinLnBrk="0" hangingPunct="1">
        <a:spcBef>
          <a:spcPct val="20000"/>
        </a:spcBef>
        <a:buSzPct val="100000"/>
        <a:buFontTx/>
        <a:buBlip>
          <a:blip r:embed="rId13"/>
        </a:buBlip>
        <a:defRPr sz="1800" kern="1200">
          <a:solidFill>
            <a:srgbClr val="242424"/>
          </a:solidFill>
          <a:latin typeface="Arial"/>
          <a:ea typeface="+mn-ea"/>
          <a:cs typeface="Arial"/>
        </a:defRPr>
      </a:lvl2pPr>
      <a:lvl3pPr marL="1143000" indent="-228600" algn="l" defTabSz="457200" rtl="0" eaLnBrk="1" latinLnBrk="0" hangingPunct="1">
        <a:spcBef>
          <a:spcPct val="20000"/>
        </a:spcBef>
        <a:buSzPct val="100000"/>
        <a:buFontTx/>
        <a:buBlip>
          <a:blip r:embed="rId14"/>
        </a:buBlip>
        <a:defRPr sz="1600" kern="1200">
          <a:solidFill>
            <a:srgbClr val="242424"/>
          </a:solidFill>
          <a:latin typeface="Arial"/>
          <a:ea typeface="+mn-ea"/>
          <a:cs typeface="Arial"/>
        </a:defRPr>
      </a:lvl3pPr>
      <a:lvl4pPr marL="1600200" indent="-228600" algn="l" defTabSz="457200" rtl="0" eaLnBrk="1" latinLnBrk="0" hangingPunct="1">
        <a:spcBef>
          <a:spcPct val="20000"/>
        </a:spcBef>
        <a:buSzPct val="100000"/>
        <a:buFontTx/>
        <a:buBlip>
          <a:blip r:embed="rId15"/>
        </a:buBlip>
        <a:defRPr sz="1400" kern="1200">
          <a:solidFill>
            <a:srgbClr val="242424"/>
          </a:solidFill>
          <a:latin typeface="Arial"/>
          <a:ea typeface="+mn-ea"/>
          <a:cs typeface="Arial"/>
        </a:defRPr>
      </a:lvl4pPr>
      <a:lvl5pPr marL="2057400" indent="-228600" algn="l" defTabSz="457200" rtl="0" eaLnBrk="1" latinLnBrk="0" hangingPunct="1">
        <a:spcBef>
          <a:spcPct val="20000"/>
        </a:spcBef>
        <a:buSzPct val="100000"/>
        <a:buFontTx/>
        <a:buBlip>
          <a:blip r:embed="rId12"/>
        </a:buBlip>
        <a:defRPr sz="1400" kern="1200">
          <a:solidFill>
            <a:srgbClr val="2424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9.pn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978678"/>
            <a:ext cx="9144000" cy="2154436"/>
          </a:xfrm>
        </p:spPr>
        <p:txBody>
          <a:bodyPr/>
          <a:lstStyle/>
          <a:p>
            <a:r>
              <a:rPr lang="en-US" sz="3200" b="0" dirty="0"/>
              <a:t/>
            </a:r>
            <a:br>
              <a:rPr lang="en-US" sz="3200" b="0" dirty="0"/>
            </a:br>
            <a:r>
              <a:rPr lang="en-US" sz="2400" dirty="0"/>
              <a:t>Hydroacoustic Evaluation of Juvenile Salmonid Passage </a:t>
            </a:r>
            <a:r>
              <a:rPr lang="en-US" sz="2400" dirty="0" smtClean="0"/>
              <a:t>and Distribution at </a:t>
            </a:r>
            <a:r>
              <a:rPr lang="en-US" sz="2400" dirty="0"/>
              <a:t>Foster Dam, </a:t>
            </a:r>
            <a:r>
              <a:rPr lang="en-US" sz="2400" dirty="0" smtClean="0"/>
              <a:t>2013-2014</a:t>
            </a:r>
            <a:endParaRPr lang="en-US" sz="2400" dirty="0"/>
          </a:p>
        </p:txBody>
      </p:sp>
      <p:sp>
        <p:nvSpPr>
          <p:cNvPr id="10" name="Slide Number Placeholder 9"/>
          <p:cNvSpPr>
            <a:spLocks noGrp="1"/>
          </p:cNvSpPr>
          <p:nvPr>
            <p:ph type="sldNum" sz="quarter" idx="12"/>
          </p:nvPr>
        </p:nvSpPr>
        <p:spPr/>
        <p:txBody>
          <a:bodyPr/>
          <a:lstStyle/>
          <a:p>
            <a:fld id="{03722D57-58D6-9447-A6D5-A97F6C35A8FB}" type="slidenum">
              <a:rPr lang="en-US" smtClean="0"/>
              <a:pPr/>
              <a:t>1</a:t>
            </a:fld>
            <a:endParaRPr lang="en-US" dirty="0"/>
          </a:p>
        </p:txBody>
      </p:sp>
      <p:sp>
        <p:nvSpPr>
          <p:cNvPr id="5" name="Subtitle 4"/>
          <p:cNvSpPr>
            <a:spLocks noGrp="1"/>
          </p:cNvSpPr>
          <p:nvPr>
            <p:ph type="subTitle" idx="1"/>
          </p:nvPr>
        </p:nvSpPr>
        <p:spPr>
          <a:xfrm>
            <a:off x="355819" y="4890407"/>
            <a:ext cx="8229600" cy="1483717"/>
          </a:xfrm>
        </p:spPr>
        <p:txBody>
          <a:bodyPr>
            <a:normAutofit lnSpcReduction="10000"/>
          </a:bodyPr>
          <a:lstStyle/>
          <a:p>
            <a:r>
              <a:rPr lang="en-US" sz="1800" dirty="0" smtClean="0"/>
              <a:t>JH Hughes, </a:t>
            </a:r>
            <a:r>
              <a:rPr lang="en-US" sz="1800" dirty="0"/>
              <a:t>J </a:t>
            </a:r>
            <a:r>
              <a:rPr lang="en-US" sz="1800" dirty="0" smtClean="0"/>
              <a:t>Kim, J Vazquez, and GE Johnson</a:t>
            </a:r>
          </a:p>
          <a:p>
            <a:endParaRPr lang="en-US" sz="1800" baseline="30000" dirty="0"/>
          </a:p>
          <a:p>
            <a:endParaRPr lang="en-US" sz="1800" baseline="30000" dirty="0" smtClean="0"/>
          </a:p>
          <a:p>
            <a:r>
              <a:rPr lang="en-US" sz="1800" baseline="30000" dirty="0" smtClean="0"/>
              <a:t>Willamette Fisheries Science review</a:t>
            </a:r>
          </a:p>
          <a:p>
            <a:r>
              <a:rPr lang="en-US" sz="1800" baseline="30000" dirty="0" smtClean="0"/>
              <a:t>Portland, Oregon</a:t>
            </a:r>
          </a:p>
          <a:p>
            <a:r>
              <a:rPr lang="en-US" sz="1800" baseline="30000" dirty="0" smtClean="0"/>
              <a:t>February 2015</a:t>
            </a:r>
          </a:p>
          <a:p>
            <a:endParaRPr lang="en-US" sz="1800" baseline="30000" dirty="0"/>
          </a:p>
          <a:p>
            <a:r>
              <a:rPr lang="en-US" sz="1800" baseline="30000" dirty="0" smtClean="0"/>
              <a:t>Study code: </a:t>
            </a:r>
            <a:r>
              <a:rPr lang="en-US" sz="1800" baseline="30000" dirty="0"/>
              <a:t>JPL–11-05-FOS</a:t>
            </a:r>
          </a:p>
          <a:p>
            <a:endParaRPr lang="en-US" sz="1800" baseline="30000" dirty="0"/>
          </a:p>
        </p:txBody>
      </p:sp>
      <p:sp>
        <p:nvSpPr>
          <p:cNvPr id="2" name="TextBox 1"/>
          <p:cNvSpPr txBox="1"/>
          <p:nvPr/>
        </p:nvSpPr>
        <p:spPr>
          <a:xfrm>
            <a:off x="5633324" y="3638550"/>
            <a:ext cx="1212413" cy="246221"/>
          </a:xfrm>
          <a:prstGeom prst="rect">
            <a:avLst/>
          </a:prstGeom>
          <a:noFill/>
        </p:spPr>
        <p:txBody>
          <a:bodyPr wrap="square" rtlCol="0">
            <a:spAutoFit/>
          </a:bodyPr>
          <a:lstStyle/>
          <a:p>
            <a:r>
              <a:rPr lang="en-US" sz="1000" dirty="0" smtClean="0">
                <a:solidFill>
                  <a:schemeClr val="bg1"/>
                </a:solidFill>
              </a:rPr>
              <a:t>Photo by J. Duncan</a:t>
            </a:r>
            <a:endParaRPr lang="en-US" sz="1000" dirty="0">
              <a:solidFill>
                <a:schemeClr val="bg1"/>
              </a:solidFill>
            </a:endParaRPr>
          </a:p>
        </p:txBody>
      </p:sp>
      <p:pic>
        <p:nvPicPr>
          <p:cNvPr id="1026" name="Picture 2" descr="A:\Data\2013\Foster HA\Pictures\Joanne Sensor Fish\IMG_0131.JPG"/>
          <p:cNvPicPr>
            <a:picLocks noChangeAspect="1" noChangeArrowheads="1"/>
          </p:cNvPicPr>
          <p:nvPr/>
        </p:nvPicPr>
        <p:blipFill rotWithShape="1">
          <a:blip r:embed="rId3">
            <a:extLst>
              <a:ext uri="{28A0092B-C50C-407E-A947-70E740481C1C}">
                <a14:useLocalDpi xmlns:a14="http://schemas.microsoft.com/office/drawing/2010/main" val="0"/>
              </a:ext>
            </a:extLst>
          </a:blip>
          <a:srcRect l="5729" t="20833" r="25104" b="14444"/>
          <a:stretch/>
        </p:blipFill>
        <p:spPr bwMode="auto">
          <a:xfrm>
            <a:off x="2095501" y="304800"/>
            <a:ext cx="4750236"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111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3722D57-58D6-9447-A6D5-A97F6C35A8FB}" type="slidenum">
              <a:rPr lang="en-US" smtClean="0"/>
              <a:pPr/>
              <a:t>10</a:t>
            </a:fld>
            <a:endParaRPr lang="en-US"/>
          </a:p>
        </p:txBody>
      </p:sp>
      <p:sp>
        <p:nvSpPr>
          <p:cNvPr id="7" name="Title 1"/>
          <p:cNvSpPr>
            <a:spLocks noGrp="1"/>
          </p:cNvSpPr>
          <p:nvPr>
            <p:ph type="title"/>
          </p:nvPr>
        </p:nvSpPr>
        <p:spPr>
          <a:xfrm>
            <a:off x="457198" y="356614"/>
            <a:ext cx="7000877" cy="769441"/>
          </a:xfrm>
        </p:spPr>
        <p:txBody>
          <a:bodyPr/>
          <a:lstStyle/>
          <a:p>
            <a:r>
              <a:rPr lang="en-US" dirty="0" smtClean="0"/>
              <a:t>Route Distribution and Effectiveness for Juvenile-Sized Fish Targets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01528865"/>
              </p:ext>
            </p:extLst>
          </p:nvPr>
        </p:nvGraphicFramePr>
        <p:xfrm>
          <a:off x="1445310" y="1254437"/>
          <a:ext cx="6160897" cy="2496062"/>
        </p:xfrm>
        <a:graphic>
          <a:graphicData uri="http://schemas.openxmlformats.org/drawingml/2006/table">
            <a:tbl>
              <a:tblPr firstRow="1" firstCol="1" bandRow="1">
                <a:tableStyleId>{21E4AEA4-8DFA-4A89-87EB-49C32662AFE0}</a:tableStyleId>
              </a:tblPr>
              <a:tblGrid>
                <a:gridCol w="1181735"/>
                <a:gridCol w="1927987"/>
                <a:gridCol w="1772412"/>
                <a:gridCol w="1278763"/>
              </a:tblGrid>
              <a:tr h="627127">
                <a:tc>
                  <a:txBody>
                    <a:bodyPr/>
                    <a:lstStyle/>
                    <a:p>
                      <a:pPr marL="0" marR="0" indent="228600">
                        <a:spcBef>
                          <a:spcPts val="200"/>
                        </a:spcBef>
                        <a:spcAft>
                          <a:spcPts val="200"/>
                        </a:spcAft>
                        <a:tabLst>
                          <a:tab pos="228600" algn="l"/>
                          <a:tab pos="457200" algn="l"/>
                          <a:tab pos="685800" algn="l"/>
                        </a:tabLst>
                      </a:pPr>
                      <a:endParaRPr lang="en-US" sz="1600" dirty="0">
                        <a:effectLst/>
                        <a:latin typeface="Times New Roman"/>
                        <a:ea typeface="Times New Roman"/>
                      </a:endParaRPr>
                    </a:p>
                  </a:txBody>
                  <a:tcPr marL="68580" marR="68580" marT="0" marB="0" anchor="b">
                    <a:lnL w="12700" cap="flat" cmpd="sng" algn="ctr">
                      <a:solidFill>
                        <a:schemeClr val="tx1">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solidFill>
                      <a:schemeClr val="bg2">
                        <a:lumMod val="50000"/>
                      </a:schemeClr>
                    </a:solidFill>
                  </a:tcPr>
                </a:tc>
                <a:tc gridSpan="3">
                  <a:txBody>
                    <a:bodyPr/>
                    <a:lstStyle/>
                    <a:p>
                      <a:pPr marL="0" marR="0" algn="ctr">
                        <a:spcBef>
                          <a:spcPts val="200"/>
                        </a:spcBef>
                        <a:spcAft>
                          <a:spcPts val="200"/>
                        </a:spcAft>
                        <a:tabLst>
                          <a:tab pos="228600" algn="l"/>
                          <a:tab pos="457200" algn="l"/>
                          <a:tab pos="685800" algn="l"/>
                        </a:tabLst>
                      </a:pPr>
                      <a:r>
                        <a:rPr lang="en-US" sz="1800" dirty="0" smtClean="0">
                          <a:effectLst/>
                          <a:latin typeface="Times New Roman"/>
                          <a:ea typeface="Times New Roman"/>
                        </a:rPr>
                        <a:t>Spillway (Bays 1-3)</a:t>
                      </a:r>
                      <a:endParaRPr lang="en-US" sz="1800" dirty="0">
                        <a:effectLst/>
                        <a:latin typeface="Times New Roman"/>
                        <a:ea typeface="Times New Roman"/>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solidFill>
                      <a:schemeClr val="bg2">
                        <a:lumMod val="50000"/>
                      </a:schemeClr>
                    </a:solidFill>
                  </a:tcPr>
                </a:tc>
                <a:tc hMerge="1">
                  <a:txBody>
                    <a:bodyPr/>
                    <a:lstStyle/>
                    <a:p>
                      <a:pPr marL="0" marR="0" algn="ctr">
                        <a:spcBef>
                          <a:spcPts val="200"/>
                        </a:spcBef>
                        <a:spcAft>
                          <a:spcPts val="200"/>
                        </a:spcAft>
                        <a:tabLst>
                          <a:tab pos="228600" algn="l"/>
                          <a:tab pos="457200" algn="l"/>
                          <a:tab pos="685800" algn="l"/>
                        </a:tabLst>
                      </a:pPr>
                      <a:endParaRPr lang="en-US" sz="1600" dirty="0">
                        <a:effectLst/>
                        <a:latin typeface="Times New Roman"/>
                        <a:ea typeface="Times New Roman"/>
                      </a:endParaRPr>
                    </a:p>
                  </a:txBody>
                  <a:tcPr marL="68580" marR="68580" marT="0" marB="0" anchor="b">
                    <a:solidFill>
                      <a:schemeClr val="bg2">
                        <a:lumMod val="50000"/>
                      </a:schemeClr>
                    </a:solidFill>
                  </a:tcPr>
                </a:tc>
                <a:tc hMerge="1">
                  <a:txBody>
                    <a:bodyPr/>
                    <a:lstStyle/>
                    <a:p>
                      <a:pPr marL="0" marR="0" algn="ctr">
                        <a:spcBef>
                          <a:spcPts val="200"/>
                        </a:spcBef>
                        <a:spcAft>
                          <a:spcPts val="200"/>
                        </a:spcAft>
                        <a:tabLst>
                          <a:tab pos="228600" algn="l"/>
                          <a:tab pos="457200" algn="l"/>
                          <a:tab pos="685800" algn="l"/>
                        </a:tabLst>
                      </a:pPr>
                      <a:endParaRPr lang="en-US" sz="1600" dirty="0">
                        <a:effectLst/>
                        <a:latin typeface="Times New Roman"/>
                        <a:ea typeface="Times New Roman"/>
                      </a:endParaRPr>
                    </a:p>
                  </a:txBody>
                  <a:tcPr marL="68580" marR="68580" marT="0" marB="0" anchor="b">
                    <a:solidFill>
                      <a:schemeClr val="bg2">
                        <a:lumMod val="50000"/>
                      </a:schemeClr>
                    </a:solidFill>
                  </a:tcPr>
                </a:tc>
              </a:tr>
              <a:tr h="337698">
                <a:tc>
                  <a:txBody>
                    <a:bodyPr/>
                    <a:lstStyle/>
                    <a:p>
                      <a:pPr marL="0" marR="0" indent="228600" algn="ctr">
                        <a:spcBef>
                          <a:spcPts val="200"/>
                        </a:spcBef>
                        <a:spcAft>
                          <a:spcPts val="200"/>
                        </a:spcAft>
                        <a:tabLst>
                          <a:tab pos="228600" algn="l"/>
                          <a:tab pos="457200" algn="l"/>
                          <a:tab pos="685800" algn="l"/>
                        </a:tabLst>
                      </a:pPr>
                      <a:r>
                        <a:rPr lang="en-US" sz="1600" dirty="0">
                          <a:effectLst/>
                        </a:rPr>
                        <a:t>Season</a:t>
                      </a:r>
                      <a:endParaRPr lang="en-US" sz="1600" dirty="0">
                        <a:effectLst/>
                        <a:latin typeface="Times New Roman"/>
                        <a:ea typeface="Times New Roman"/>
                      </a:endParaRPr>
                    </a:p>
                  </a:txBody>
                  <a:tcPr marL="68580" marR="68580" marT="0" marB="0" anchor="b">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600" kern="1200" dirty="0" smtClean="0">
                          <a:solidFill>
                            <a:schemeClr val="bg1"/>
                          </a:solidFill>
                          <a:effectLst/>
                          <a:latin typeface="+mn-lt"/>
                          <a:ea typeface="+mn-ea"/>
                          <a:cs typeface="+mn-cs"/>
                        </a:rPr>
                        <a:t>Discharge </a:t>
                      </a:r>
                      <a:r>
                        <a:rPr lang="en-US" sz="1600" kern="1200" dirty="0">
                          <a:solidFill>
                            <a:schemeClr val="bg1"/>
                          </a:solidFill>
                          <a:effectLst/>
                          <a:latin typeface="+mn-lt"/>
                          <a:ea typeface="+mn-ea"/>
                          <a:cs typeface="+mn-cs"/>
                        </a:rPr>
                        <a:t>Proportion</a:t>
                      </a:r>
                    </a:p>
                  </a:txBody>
                  <a:tcPr marL="68580" marR="68580" marT="0" marB="0" anchor="b">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600" kern="1200" dirty="0" smtClean="0">
                          <a:solidFill>
                            <a:schemeClr val="bg1"/>
                          </a:solidFill>
                          <a:effectLst/>
                          <a:latin typeface="+mn-lt"/>
                          <a:ea typeface="+mn-ea"/>
                          <a:cs typeface="+mn-cs"/>
                        </a:rPr>
                        <a:t>Passage </a:t>
                      </a:r>
                      <a:r>
                        <a:rPr lang="en-US" sz="1600" kern="1200" dirty="0">
                          <a:solidFill>
                            <a:schemeClr val="bg1"/>
                          </a:solidFill>
                          <a:effectLst/>
                          <a:latin typeface="+mn-lt"/>
                          <a:ea typeface="+mn-ea"/>
                          <a:cs typeface="+mn-cs"/>
                        </a:rPr>
                        <a:t>Proportion</a:t>
                      </a:r>
                    </a:p>
                  </a:txBody>
                  <a:tcPr marL="68580" marR="68580" marT="0" marB="0" anchor="b">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600" b="0" kern="1200" dirty="0" smtClean="0">
                          <a:solidFill>
                            <a:schemeClr val="bg1"/>
                          </a:solidFill>
                          <a:effectLst/>
                          <a:latin typeface="+mn-lt"/>
                          <a:ea typeface="+mn-ea"/>
                          <a:cs typeface="+mn-cs"/>
                        </a:rPr>
                        <a:t>Effectiveness</a:t>
                      </a:r>
                      <a:endParaRPr lang="en-US" sz="1600" b="0" kern="1200" dirty="0">
                        <a:solidFill>
                          <a:schemeClr val="bg1"/>
                        </a:solidFill>
                        <a:effectLst/>
                        <a:latin typeface="+mn-lt"/>
                        <a:ea typeface="+mn-ea"/>
                        <a:cs typeface="+mn-cs"/>
                      </a:endParaRPr>
                    </a:p>
                  </a:txBody>
                  <a:tcPr marL="68580" marR="68580" marT="0" marB="0" anchor="b">
                    <a:lnR w="12700" cap="flat" cmpd="sng" algn="ctr">
                      <a:solidFill>
                        <a:schemeClr val="tx1">
                          <a:lumMod val="50000"/>
                        </a:schemeClr>
                      </a:solidFill>
                      <a:prstDash val="solid"/>
                      <a:round/>
                      <a:headEnd type="none" w="med" len="med"/>
                      <a:tailEnd type="none" w="med" len="med"/>
                    </a:lnR>
                    <a:solidFill>
                      <a:schemeClr val="bg2">
                        <a:lumMod val="50000"/>
                      </a:schemeClr>
                    </a:solidFill>
                  </a:tcPr>
                </a:tc>
              </a:tr>
              <a:tr h="280465">
                <a:tc>
                  <a:txBody>
                    <a:bodyPr/>
                    <a:lstStyle/>
                    <a:p>
                      <a:pPr marL="0" marR="0">
                        <a:spcBef>
                          <a:spcPts val="200"/>
                        </a:spcBef>
                        <a:spcAft>
                          <a:spcPts val="200"/>
                        </a:spcAft>
                        <a:tabLst>
                          <a:tab pos="228600" algn="l"/>
                          <a:tab pos="457200" algn="l"/>
                          <a:tab pos="685800" algn="l"/>
                        </a:tabLst>
                      </a:pPr>
                      <a:r>
                        <a:rPr lang="en-US" sz="1600" dirty="0">
                          <a:effectLst/>
                        </a:rPr>
                        <a:t>Spring 2013</a:t>
                      </a:r>
                      <a:endParaRPr lang="en-US" sz="16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effectLst/>
                        </a:rPr>
                        <a:t>0.17</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a:effectLst/>
                        </a:rPr>
                        <a:t>0.12</a:t>
                      </a:r>
                      <a:endParaRPr lang="en-US" sz="140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b="1" dirty="0">
                          <a:solidFill>
                            <a:schemeClr val="tx1">
                              <a:lumMod val="50000"/>
                            </a:schemeClr>
                          </a:solidFill>
                          <a:effectLst/>
                        </a:rPr>
                        <a:t>0.74</a:t>
                      </a:r>
                      <a:endParaRPr lang="en-US" sz="1400" b="1" dirty="0">
                        <a:solidFill>
                          <a:schemeClr val="tx1">
                            <a:lumMod val="50000"/>
                          </a:schemeClr>
                        </a:solidFill>
                        <a:effectLst/>
                        <a:latin typeface="Times New Roman"/>
                        <a:ea typeface="Times New Roman"/>
                      </a:endParaRPr>
                    </a:p>
                  </a:txBody>
                  <a:tcPr marL="68580" marR="68580" marT="0" marB="0" anchor="ctr">
                    <a:lnR w="12700" cap="flat" cmpd="sng" algn="ctr">
                      <a:solidFill>
                        <a:schemeClr val="tx1">
                          <a:lumMod val="50000"/>
                        </a:schemeClr>
                      </a:solidFill>
                      <a:prstDash val="solid"/>
                      <a:round/>
                      <a:headEnd type="none" w="med" len="med"/>
                      <a:tailEnd type="none" w="med" len="med"/>
                    </a:lnR>
                  </a:tcPr>
                </a:tc>
              </a:tr>
              <a:tr h="312693">
                <a:tc>
                  <a:txBody>
                    <a:bodyPr/>
                    <a:lstStyle/>
                    <a:p>
                      <a:pPr marL="0" marR="0">
                        <a:spcBef>
                          <a:spcPts val="200"/>
                        </a:spcBef>
                        <a:spcAft>
                          <a:spcPts val="200"/>
                        </a:spcAft>
                        <a:tabLst>
                          <a:tab pos="228600" algn="l"/>
                          <a:tab pos="457200" algn="l"/>
                          <a:tab pos="685800" algn="l"/>
                        </a:tabLst>
                      </a:pPr>
                      <a:r>
                        <a:rPr lang="en-US" sz="1600" dirty="0">
                          <a:effectLst/>
                        </a:rPr>
                        <a:t>Summer</a:t>
                      </a:r>
                      <a:endParaRPr lang="en-US" sz="16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effectLst/>
                        </a:rPr>
                        <a:t>0.04</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a:effectLst/>
                        </a:rPr>
                        <a:t>0.10</a:t>
                      </a:r>
                      <a:endParaRPr lang="en-US" sz="140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b="1" dirty="0">
                          <a:solidFill>
                            <a:schemeClr val="tx1">
                              <a:lumMod val="50000"/>
                            </a:schemeClr>
                          </a:solidFill>
                          <a:effectLst/>
                        </a:rPr>
                        <a:t>2.28</a:t>
                      </a:r>
                      <a:endParaRPr lang="en-US" sz="1400" b="1" dirty="0">
                        <a:solidFill>
                          <a:schemeClr val="tx1">
                            <a:lumMod val="50000"/>
                          </a:schemeClr>
                        </a:solidFill>
                        <a:effectLst/>
                        <a:latin typeface="Times New Roman"/>
                        <a:ea typeface="Times New Roman"/>
                      </a:endParaRPr>
                    </a:p>
                  </a:txBody>
                  <a:tcPr marL="68580" marR="68580" marT="0" marB="0" anchor="ctr">
                    <a:lnR w="12700" cap="flat" cmpd="sng" algn="ctr">
                      <a:solidFill>
                        <a:schemeClr val="tx1">
                          <a:lumMod val="50000"/>
                        </a:schemeClr>
                      </a:solidFill>
                      <a:prstDash val="solid"/>
                      <a:round/>
                      <a:headEnd type="none" w="med" len="med"/>
                      <a:tailEnd type="none" w="med" len="med"/>
                    </a:lnR>
                  </a:tcPr>
                </a:tc>
              </a:tr>
              <a:tr h="312693">
                <a:tc>
                  <a:txBody>
                    <a:bodyPr/>
                    <a:lstStyle/>
                    <a:p>
                      <a:pPr marL="0" marR="0">
                        <a:spcBef>
                          <a:spcPts val="200"/>
                        </a:spcBef>
                        <a:spcAft>
                          <a:spcPts val="200"/>
                        </a:spcAft>
                        <a:tabLst>
                          <a:tab pos="228600" algn="l"/>
                          <a:tab pos="457200" algn="l"/>
                          <a:tab pos="685800" algn="l"/>
                        </a:tabLst>
                      </a:pPr>
                      <a:r>
                        <a:rPr lang="en-US" sz="1600" dirty="0">
                          <a:effectLst/>
                        </a:rPr>
                        <a:t>Fall</a:t>
                      </a:r>
                      <a:endParaRPr lang="en-US" sz="16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effectLst/>
                        </a:rPr>
                        <a:t>0.24</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dirty="0">
                          <a:effectLst/>
                        </a:rPr>
                        <a:t>0.13</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b="1" dirty="0">
                          <a:solidFill>
                            <a:schemeClr val="tx1">
                              <a:lumMod val="50000"/>
                            </a:schemeClr>
                          </a:solidFill>
                          <a:effectLst/>
                        </a:rPr>
                        <a:t>0.54</a:t>
                      </a:r>
                      <a:endParaRPr lang="en-US" sz="1400" b="1" dirty="0">
                        <a:solidFill>
                          <a:schemeClr val="tx1">
                            <a:lumMod val="50000"/>
                          </a:schemeClr>
                        </a:solidFill>
                        <a:effectLst/>
                        <a:latin typeface="Times New Roman"/>
                        <a:ea typeface="Times New Roman"/>
                      </a:endParaRPr>
                    </a:p>
                  </a:txBody>
                  <a:tcPr marL="68580" marR="68580" marT="0" marB="0" anchor="ctr">
                    <a:lnR w="12700" cap="flat" cmpd="sng" algn="ctr">
                      <a:solidFill>
                        <a:schemeClr val="tx1">
                          <a:lumMod val="50000"/>
                        </a:schemeClr>
                      </a:solidFill>
                      <a:prstDash val="solid"/>
                      <a:round/>
                      <a:headEnd type="none" w="med" len="med"/>
                      <a:tailEnd type="none" w="med" len="med"/>
                    </a:lnR>
                  </a:tcPr>
                </a:tc>
              </a:tr>
              <a:tr h="312693">
                <a:tc>
                  <a:txBody>
                    <a:bodyPr/>
                    <a:lstStyle/>
                    <a:p>
                      <a:pPr marL="0" marR="0">
                        <a:spcBef>
                          <a:spcPts val="200"/>
                        </a:spcBef>
                        <a:spcAft>
                          <a:spcPts val="200"/>
                        </a:spcAft>
                        <a:tabLst>
                          <a:tab pos="228600" algn="l"/>
                          <a:tab pos="457200" algn="l"/>
                          <a:tab pos="685800" algn="l"/>
                        </a:tabLst>
                      </a:pPr>
                      <a:r>
                        <a:rPr lang="en-US" sz="1600" dirty="0">
                          <a:effectLst/>
                        </a:rPr>
                        <a:t>Winter</a:t>
                      </a:r>
                      <a:endParaRPr lang="en-US" sz="16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effectLst/>
                        </a:rPr>
                        <a:t>0.44</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a:effectLst/>
                        </a:rPr>
                        <a:t>0.21</a:t>
                      </a:r>
                      <a:endParaRPr lang="en-US" sz="140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b="1" dirty="0">
                          <a:solidFill>
                            <a:schemeClr val="tx1">
                              <a:lumMod val="50000"/>
                            </a:schemeClr>
                          </a:solidFill>
                          <a:effectLst/>
                        </a:rPr>
                        <a:t>0.47</a:t>
                      </a:r>
                      <a:endParaRPr lang="en-US" sz="1400" b="1" dirty="0">
                        <a:solidFill>
                          <a:schemeClr val="tx1">
                            <a:lumMod val="50000"/>
                          </a:schemeClr>
                        </a:solidFill>
                        <a:effectLst/>
                        <a:latin typeface="Times New Roman"/>
                        <a:ea typeface="Times New Roman"/>
                      </a:endParaRPr>
                    </a:p>
                  </a:txBody>
                  <a:tcPr marL="68580" marR="68580" marT="0" marB="0" anchor="ctr">
                    <a:lnR w="12700" cap="flat" cmpd="sng" algn="ctr">
                      <a:solidFill>
                        <a:schemeClr val="tx1">
                          <a:lumMod val="50000"/>
                        </a:schemeClr>
                      </a:solidFill>
                      <a:prstDash val="solid"/>
                      <a:round/>
                      <a:headEnd type="none" w="med" len="med"/>
                      <a:tailEnd type="none" w="med" len="med"/>
                    </a:lnR>
                  </a:tcPr>
                </a:tc>
              </a:tr>
              <a:tr h="312693">
                <a:tc>
                  <a:txBody>
                    <a:bodyPr/>
                    <a:lstStyle/>
                    <a:p>
                      <a:pPr marL="0" marR="0">
                        <a:spcBef>
                          <a:spcPts val="200"/>
                        </a:spcBef>
                        <a:spcAft>
                          <a:spcPts val="200"/>
                        </a:spcAft>
                        <a:tabLst>
                          <a:tab pos="228600" algn="l"/>
                          <a:tab pos="457200" algn="l"/>
                          <a:tab pos="685800" algn="l"/>
                        </a:tabLst>
                      </a:pPr>
                      <a:r>
                        <a:rPr lang="en-US" sz="1600" dirty="0">
                          <a:effectLst/>
                        </a:rPr>
                        <a:t>Spring 2014</a:t>
                      </a:r>
                      <a:endParaRPr lang="en-US" sz="16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lnB w="12700" cap="flat" cmpd="sng" algn="ctr">
                      <a:solidFill>
                        <a:schemeClr val="tx1">
                          <a:lumMod val="50000"/>
                        </a:schemeClr>
                      </a:solidFill>
                      <a:prstDash val="solid"/>
                      <a:round/>
                      <a:headEnd type="none" w="med" len="med"/>
                      <a:tailEnd type="none" w="med" len="med"/>
                    </a:lnB>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a:effectLst/>
                        </a:rPr>
                        <a:t>0.39</a:t>
                      </a:r>
                      <a:endParaRPr lang="en-US" sz="1400">
                        <a:effectLst/>
                        <a:latin typeface="Times New Roman"/>
                        <a:ea typeface="Times New Roman"/>
                      </a:endParaRPr>
                    </a:p>
                  </a:txBody>
                  <a:tcPr marL="68580" marR="68580" marT="0" marB="0" anchor="ctr">
                    <a:lnB w="12700" cap="flat" cmpd="sng" algn="ctr">
                      <a:solidFill>
                        <a:schemeClr val="tx1">
                          <a:lumMod val="50000"/>
                        </a:schemeClr>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400" dirty="0">
                          <a:effectLst/>
                        </a:rPr>
                        <a:t>0.22</a:t>
                      </a:r>
                      <a:endParaRPr lang="en-US" sz="1400" dirty="0">
                        <a:effectLst/>
                        <a:latin typeface="Times New Roman"/>
                        <a:ea typeface="Times New Roman"/>
                      </a:endParaRPr>
                    </a:p>
                  </a:txBody>
                  <a:tcPr marL="68580" marR="68580" marT="0" marB="0" anchor="ctr">
                    <a:lnB w="12700" cap="flat" cmpd="sng" algn="ctr">
                      <a:solidFill>
                        <a:schemeClr val="tx1">
                          <a:lumMod val="50000"/>
                        </a:schemeClr>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400" b="1" dirty="0">
                          <a:solidFill>
                            <a:schemeClr val="tx1">
                              <a:lumMod val="50000"/>
                            </a:schemeClr>
                          </a:solidFill>
                          <a:effectLst/>
                        </a:rPr>
                        <a:t>0.56</a:t>
                      </a:r>
                      <a:endParaRPr lang="en-US" sz="1400" b="1" dirty="0">
                        <a:solidFill>
                          <a:schemeClr val="tx1">
                            <a:lumMod val="50000"/>
                          </a:schemeClr>
                        </a:solidFill>
                        <a:effectLst/>
                        <a:latin typeface="Times New Roman"/>
                        <a:ea typeface="Times New Roman"/>
                      </a:endParaRPr>
                    </a:p>
                  </a:txBody>
                  <a:tcPr marL="68580" marR="68580" marT="0" marB="0" anchor="ctr">
                    <a:lnR w="12700" cap="flat" cmpd="sng" algn="ctr">
                      <a:solidFill>
                        <a:schemeClr val="tx1">
                          <a:lumMod val="50000"/>
                        </a:schemeClr>
                      </a:solidFill>
                      <a:prstDash val="solid"/>
                      <a:round/>
                      <a:headEnd type="none" w="med" len="med"/>
                      <a:tailEnd type="none" w="med" len="med"/>
                    </a:lnR>
                    <a:lnB w="12700" cap="flat" cmpd="sng" algn="ctr">
                      <a:solidFill>
                        <a:schemeClr val="tx1">
                          <a:lumMod val="50000"/>
                        </a:schemeClr>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46985648"/>
              </p:ext>
            </p:extLst>
          </p:nvPr>
        </p:nvGraphicFramePr>
        <p:xfrm>
          <a:off x="737096" y="3976407"/>
          <a:ext cx="7616635" cy="2766458"/>
        </p:xfrm>
        <a:graphic>
          <a:graphicData uri="http://schemas.openxmlformats.org/drawingml/2006/table">
            <a:tbl>
              <a:tblPr firstRow="1" firstCol="1" bandRow="1">
                <a:tableStyleId>{21E4AEA4-8DFA-4A89-87EB-49C32662AFE0}</a:tableStyleId>
              </a:tblPr>
              <a:tblGrid>
                <a:gridCol w="1394968"/>
                <a:gridCol w="1242505"/>
                <a:gridCol w="1927987"/>
                <a:gridCol w="1772412"/>
                <a:gridCol w="1278763"/>
              </a:tblGrid>
              <a:tr h="568699">
                <a:tc>
                  <a:txBody>
                    <a:bodyPr/>
                    <a:lstStyle/>
                    <a:p>
                      <a:pPr marL="0" marR="0" algn="ctr">
                        <a:spcBef>
                          <a:spcPts val="200"/>
                        </a:spcBef>
                        <a:spcAft>
                          <a:spcPts val="200"/>
                        </a:spcAft>
                        <a:tabLst>
                          <a:tab pos="228600" algn="l"/>
                          <a:tab pos="457200" algn="l"/>
                          <a:tab pos="685800" algn="l"/>
                        </a:tabLst>
                      </a:pPr>
                      <a:endParaRPr lang="en-US" sz="1600" dirty="0">
                        <a:effectLst/>
                        <a:latin typeface="Times New Roman"/>
                        <a:ea typeface="Times New Roman"/>
                      </a:endParaRPr>
                    </a:p>
                  </a:txBody>
                  <a:tcPr marL="68580" marR="68580" marT="0" marB="0" anchor="b">
                    <a:lnL w="12700" cap="flat" cmpd="sng" algn="ctr">
                      <a:solidFill>
                        <a:schemeClr val="tx1">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solidFill>
                      <a:schemeClr val="bg2">
                        <a:lumMod val="50000"/>
                      </a:schemeClr>
                    </a:solidFill>
                  </a:tcPr>
                </a:tc>
                <a:tc gridSpan="4">
                  <a:txBody>
                    <a:bodyPr/>
                    <a:lstStyle/>
                    <a:p>
                      <a:pPr marL="0" marR="0" indent="0" algn="ctr" defTabSz="457200" rtl="0" eaLnBrk="1" fontAlgn="auto" latinLnBrk="0" hangingPunct="1">
                        <a:lnSpc>
                          <a:spcPct val="100000"/>
                        </a:lnSpc>
                        <a:spcBef>
                          <a:spcPts val="200"/>
                        </a:spcBef>
                        <a:spcAft>
                          <a:spcPts val="200"/>
                        </a:spcAft>
                        <a:buClrTx/>
                        <a:buSzTx/>
                        <a:buFontTx/>
                        <a:buNone/>
                        <a:tabLst>
                          <a:tab pos="228600" algn="l"/>
                          <a:tab pos="457200" algn="l"/>
                          <a:tab pos="685800" algn="l"/>
                        </a:tabLst>
                        <a:defRPr/>
                      </a:pPr>
                      <a:r>
                        <a:rPr lang="en-US" sz="1800" dirty="0" smtClean="0">
                          <a:effectLst/>
                          <a:latin typeface="Times New Roman"/>
                          <a:ea typeface="Times New Roman"/>
                        </a:rPr>
                        <a:t>Fish Weir (Bay 4)</a:t>
                      </a:r>
                      <a:endParaRPr lang="en-US" sz="1800" dirty="0">
                        <a:effectLst/>
                        <a:latin typeface="Times New Roman"/>
                        <a:ea typeface="Times New Roman"/>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solidFill>
                      <a:schemeClr val="bg2">
                        <a:lumMod val="50000"/>
                      </a:schemeClr>
                    </a:solidFill>
                  </a:tcPr>
                </a:tc>
                <a:tc hMerge="1">
                  <a:txBody>
                    <a:bodyPr/>
                    <a:lstStyle/>
                    <a:p>
                      <a:pPr marL="0" marR="0" indent="0" algn="ctr" defTabSz="457200" rtl="0" eaLnBrk="1" fontAlgn="auto" latinLnBrk="0" hangingPunct="1">
                        <a:lnSpc>
                          <a:spcPct val="100000"/>
                        </a:lnSpc>
                        <a:spcBef>
                          <a:spcPts val="200"/>
                        </a:spcBef>
                        <a:spcAft>
                          <a:spcPts val="200"/>
                        </a:spcAft>
                        <a:buClrTx/>
                        <a:buSzTx/>
                        <a:buFontTx/>
                        <a:buNone/>
                        <a:tabLst>
                          <a:tab pos="228600" algn="l"/>
                          <a:tab pos="457200" algn="l"/>
                          <a:tab pos="685800" algn="l"/>
                        </a:tabLst>
                        <a:defRPr/>
                      </a:pPr>
                      <a:endParaRPr lang="en-US" sz="1800" dirty="0">
                        <a:effectLst/>
                        <a:latin typeface="Times New Roman"/>
                        <a:ea typeface="Times New Roman"/>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solidFill>
                      <a:schemeClr val="bg2">
                        <a:lumMod val="50000"/>
                      </a:schemeClr>
                    </a:solidFill>
                  </a:tcPr>
                </a:tc>
                <a:tc hMerge="1">
                  <a:txBody>
                    <a:bodyPr/>
                    <a:lstStyle/>
                    <a:p>
                      <a:pPr marL="0" marR="0" algn="ctr">
                        <a:spcBef>
                          <a:spcPts val="200"/>
                        </a:spcBef>
                        <a:spcAft>
                          <a:spcPts val="200"/>
                        </a:spcAft>
                        <a:tabLst>
                          <a:tab pos="228600" algn="l"/>
                          <a:tab pos="457200" algn="l"/>
                          <a:tab pos="685800" algn="l"/>
                        </a:tabLst>
                      </a:pPr>
                      <a:endParaRPr lang="en-US" sz="1600" dirty="0">
                        <a:effectLst/>
                        <a:latin typeface="Times New Roman"/>
                        <a:ea typeface="Times New Roman"/>
                      </a:endParaRPr>
                    </a:p>
                  </a:txBody>
                  <a:tcPr marL="68580" marR="68580" marT="0" marB="0" anchor="b">
                    <a:solidFill>
                      <a:schemeClr val="bg2">
                        <a:lumMod val="50000"/>
                      </a:schemeClr>
                    </a:solidFill>
                  </a:tcPr>
                </a:tc>
                <a:tc hMerge="1">
                  <a:txBody>
                    <a:bodyPr/>
                    <a:lstStyle/>
                    <a:p>
                      <a:pPr marL="0" marR="0" algn="ctr">
                        <a:spcBef>
                          <a:spcPts val="200"/>
                        </a:spcBef>
                        <a:spcAft>
                          <a:spcPts val="200"/>
                        </a:spcAft>
                        <a:tabLst>
                          <a:tab pos="228600" algn="l"/>
                          <a:tab pos="457200" algn="l"/>
                          <a:tab pos="685800" algn="l"/>
                        </a:tabLst>
                      </a:pPr>
                      <a:endParaRPr lang="en-US" sz="1600" dirty="0">
                        <a:effectLst/>
                        <a:latin typeface="Times New Roman"/>
                        <a:ea typeface="Times New Roman"/>
                      </a:endParaRPr>
                    </a:p>
                  </a:txBody>
                  <a:tcPr marL="68580" marR="68580" marT="0" marB="0" anchor="b">
                    <a:solidFill>
                      <a:schemeClr val="bg2">
                        <a:lumMod val="50000"/>
                      </a:schemeClr>
                    </a:solidFill>
                  </a:tcPr>
                </a:tc>
              </a:tr>
              <a:tr h="367553">
                <a:tc>
                  <a:txBody>
                    <a:bodyPr/>
                    <a:lstStyle/>
                    <a:p>
                      <a:pPr marL="0" marR="0" algn="ctr">
                        <a:spcBef>
                          <a:spcPts val="200"/>
                        </a:spcBef>
                        <a:spcAft>
                          <a:spcPts val="200"/>
                        </a:spcAft>
                        <a:tabLst>
                          <a:tab pos="228600" algn="l"/>
                          <a:tab pos="457200" algn="l"/>
                          <a:tab pos="685800" algn="l"/>
                        </a:tabLst>
                      </a:pPr>
                      <a:r>
                        <a:rPr lang="en-US" sz="1600" dirty="0">
                          <a:effectLst/>
                        </a:rPr>
                        <a:t>Passage Route</a:t>
                      </a:r>
                      <a:endParaRPr lang="en-US" sz="1600" dirty="0">
                        <a:effectLst/>
                        <a:latin typeface="Times New Roman"/>
                        <a:ea typeface="Times New Roman"/>
                      </a:endParaRPr>
                    </a:p>
                  </a:txBody>
                  <a:tcPr marL="68580" marR="68580" marT="0" marB="0" anchor="b">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600" kern="1200" dirty="0">
                          <a:solidFill>
                            <a:schemeClr val="bg1"/>
                          </a:solidFill>
                          <a:effectLst/>
                          <a:latin typeface="+mn-lt"/>
                          <a:ea typeface="+mn-ea"/>
                          <a:cs typeface="+mn-cs"/>
                        </a:rPr>
                        <a:t>Elevation (ft)</a:t>
                      </a:r>
                    </a:p>
                  </a:txBody>
                  <a:tcPr marL="68580" marR="68580" marT="0" marB="0" anchor="b">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600" kern="1200" dirty="0" smtClean="0">
                          <a:solidFill>
                            <a:schemeClr val="bg1"/>
                          </a:solidFill>
                          <a:effectLst/>
                          <a:latin typeface="+mn-lt"/>
                          <a:ea typeface="+mn-ea"/>
                          <a:cs typeface="+mn-cs"/>
                        </a:rPr>
                        <a:t>Discharge Proportion</a:t>
                      </a:r>
                      <a:endParaRPr lang="en-US" sz="1600" kern="1200" dirty="0">
                        <a:solidFill>
                          <a:schemeClr val="bg1"/>
                        </a:solidFill>
                        <a:effectLst/>
                        <a:latin typeface="+mn-lt"/>
                        <a:ea typeface="+mn-ea"/>
                        <a:cs typeface="+mn-cs"/>
                      </a:endParaRPr>
                    </a:p>
                  </a:txBody>
                  <a:tcPr marL="68580" marR="68580" marT="0" marB="0" anchor="b">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600" kern="1200" dirty="0" smtClean="0">
                          <a:solidFill>
                            <a:schemeClr val="bg1"/>
                          </a:solidFill>
                          <a:effectLst/>
                          <a:latin typeface="+mn-lt"/>
                          <a:ea typeface="+mn-ea"/>
                          <a:cs typeface="+mn-cs"/>
                        </a:rPr>
                        <a:t>Passage </a:t>
                      </a:r>
                      <a:r>
                        <a:rPr lang="en-US" sz="1600" kern="1200" dirty="0">
                          <a:solidFill>
                            <a:schemeClr val="bg1"/>
                          </a:solidFill>
                          <a:effectLst/>
                          <a:latin typeface="+mn-lt"/>
                          <a:ea typeface="+mn-ea"/>
                          <a:cs typeface="+mn-cs"/>
                        </a:rPr>
                        <a:t>Proportion</a:t>
                      </a:r>
                    </a:p>
                  </a:txBody>
                  <a:tcPr marL="68580" marR="68580" marT="0" marB="0" anchor="b">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600" b="0" kern="1200" dirty="0" smtClean="0">
                          <a:solidFill>
                            <a:schemeClr val="bg1"/>
                          </a:solidFill>
                          <a:effectLst/>
                          <a:latin typeface="+mn-lt"/>
                          <a:ea typeface="+mn-ea"/>
                          <a:cs typeface="+mn-cs"/>
                        </a:rPr>
                        <a:t>Effectiveness</a:t>
                      </a:r>
                      <a:endParaRPr lang="en-US" sz="1600" b="0" kern="1200" dirty="0">
                        <a:solidFill>
                          <a:schemeClr val="bg1"/>
                        </a:solidFill>
                        <a:effectLst/>
                        <a:latin typeface="+mn-lt"/>
                        <a:ea typeface="+mn-ea"/>
                        <a:cs typeface="+mn-cs"/>
                      </a:endParaRPr>
                    </a:p>
                  </a:txBody>
                  <a:tcPr marL="68580" marR="68580" marT="0" marB="0" anchor="b">
                    <a:solidFill>
                      <a:schemeClr val="bg2">
                        <a:lumMod val="50000"/>
                      </a:schemeClr>
                    </a:solidFill>
                  </a:tcPr>
                </a:tc>
              </a:tr>
              <a:tr h="335226">
                <a:tc>
                  <a:txBody>
                    <a:bodyPr/>
                    <a:lstStyle/>
                    <a:p>
                      <a:pPr marL="0" marR="0">
                        <a:spcBef>
                          <a:spcPts val="200"/>
                        </a:spcBef>
                        <a:spcAft>
                          <a:spcPts val="200"/>
                        </a:spcAft>
                        <a:tabLst>
                          <a:tab pos="228600" algn="l"/>
                          <a:tab pos="457200" algn="l"/>
                          <a:tab pos="685800" algn="l"/>
                        </a:tabLst>
                      </a:pPr>
                      <a:r>
                        <a:rPr lang="en-US" sz="1600" dirty="0">
                          <a:effectLst/>
                        </a:rPr>
                        <a:t>Spring 2013</a:t>
                      </a:r>
                      <a:endParaRPr lang="en-US" sz="16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effectLst/>
                        </a:rPr>
                        <a:t>616 and 635</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dirty="0">
                          <a:effectLst/>
                        </a:rPr>
                        <a:t>0.05</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dirty="0">
                          <a:effectLst/>
                        </a:rPr>
                        <a:t>0.07</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b="1" dirty="0">
                          <a:solidFill>
                            <a:schemeClr val="tx1">
                              <a:lumMod val="50000"/>
                            </a:schemeClr>
                          </a:solidFill>
                          <a:effectLst/>
                        </a:rPr>
                        <a:t>1.33</a:t>
                      </a:r>
                      <a:endParaRPr lang="en-US" sz="1400" b="1" dirty="0">
                        <a:solidFill>
                          <a:schemeClr val="tx1">
                            <a:lumMod val="50000"/>
                          </a:schemeClr>
                        </a:solidFill>
                        <a:effectLst/>
                        <a:latin typeface="Times New Roman"/>
                        <a:ea typeface="Times New Roman"/>
                      </a:endParaRPr>
                    </a:p>
                  </a:txBody>
                  <a:tcPr marL="68580" marR="68580" marT="0" marB="0" anchor="ctr"/>
                </a:tc>
              </a:tr>
              <a:tr h="373745">
                <a:tc>
                  <a:txBody>
                    <a:bodyPr/>
                    <a:lstStyle/>
                    <a:p>
                      <a:pPr marL="0" marR="0">
                        <a:spcBef>
                          <a:spcPts val="200"/>
                        </a:spcBef>
                        <a:spcAft>
                          <a:spcPts val="200"/>
                        </a:spcAft>
                        <a:tabLst>
                          <a:tab pos="228600" algn="l"/>
                          <a:tab pos="457200" algn="l"/>
                          <a:tab pos="685800" algn="l"/>
                        </a:tabLst>
                      </a:pPr>
                      <a:r>
                        <a:rPr lang="en-US" sz="1600" dirty="0">
                          <a:effectLst/>
                        </a:rPr>
                        <a:t>Summer</a:t>
                      </a:r>
                      <a:endParaRPr lang="en-US" sz="16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effectLst/>
                        </a:rPr>
                        <a:t>635</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dirty="0">
                          <a:effectLst/>
                        </a:rPr>
                        <a:t>0.06</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dirty="0">
                          <a:effectLst/>
                        </a:rPr>
                        <a:t>0.30</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b="1" dirty="0">
                          <a:solidFill>
                            <a:schemeClr val="tx1">
                              <a:lumMod val="50000"/>
                            </a:schemeClr>
                          </a:solidFill>
                          <a:effectLst/>
                        </a:rPr>
                        <a:t>4.86</a:t>
                      </a:r>
                      <a:endParaRPr lang="en-US" sz="1400" b="1" dirty="0">
                        <a:solidFill>
                          <a:schemeClr val="tx1">
                            <a:lumMod val="50000"/>
                          </a:schemeClr>
                        </a:solidFill>
                        <a:effectLst/>
                        <a:latin typeface="Times New Roman"/>
                        <a:ea typeface="Times New Roman"/>
                      </a:endParaRPr>
                    </a:p>
                  </a:txBody>
                  <a:tcPr marL="68580" marR="68580" marT="0" marB="0" anchor="ctr"/>
                </a:tc>
              </a:tr>
              <a:tr h="373745">
                <a:tc>
                  <a:txBody>
                    <a:bodyPr/>
                    <a:lstStyle/>
                    <a:p>
                      <a:pPr marL="0" marR="0">
                        <a:spcBef>
                          <a:spcPts val="200"/>
                        </a:spcBef>
                        <a:spcAft>
                          <a:spcPts val="200"/>
                        </a:spcAft>
                        <a:tabLst>
                          <a:tab pos="228600" algn="l"/>
                          <a:tab pos="457200" algn="l"/>
                          <a:tab pos="685800" algn="l"/>
                        </a:tabLst>
                      </a:pPr>
                      <a:r>
                        <a:rPr lang="en-US" sz="1600" dirty="0">
                          <a:effectLst/>
                        </a:rPr>
                        <a:t>Fall</a:t>
                      </a:r>
                      <a:endParaRPr lang="en-US" sz="16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effectLst/>
                        </a:rPr>
                        <a:t>616</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dirty="0">
                          <a:effectLst/>
                        </a:rPr>
                        <a:t>0.04</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dirty="0">
                          <a:effectLst/>
                        </a:rPr>
                        <a:t>0.02</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b="1" dirty="0">
                          <a:solidFill>
                            <a:schemeClr val="tx1">
                              <a:lumMod val="50000"/>
                            </a:schemeClr>
                          </a:solidFill>
                          <a:effectLst/>
                        </a:rPr>
                        <a:t>0.42</a:t>
                      </a:r>
                      <a:endParaRPr lang="en-US" sz="1400" b="1" dirty="0">
                        <a:solidFill>
                          <a:schemeClr val="tx1">
                            <a:lumMod val="50000"/>
                          </a:schemeClr>
                        </a:solidFill>
                        <a:effectLst/>
                        <a:latin typeface="Times New Roman"/>
                        <a:ea typeface="Times New Roman"/>
                      </a:endParaRPr>
                    </a:p>
                  </a:txBody>
                  <a:tcPr marL="68580" marR="68580" marT="0" marB="0" anchor="ctr"/>
                </a:tc>
              </a:tr>
              <a:tr h="373745">
                <a:tc>
                  <a:txBody>
                    <a:bodyPr/>
                    <a:lstStyle/>
                    <a:p>
                      <a:pPr marL="0" marR="0">
                        <a:spcBef>
                          <a:spcPts val="200"/>
                        </a:spcBef>
                        <a:spcAft>
                          <a:spcPts val="200"/>
                        </a:spcAft>
                        <a:tabLst>
                          <a:tab pos="228600" algn="l"/>
                          <a:tab pos="457200" algn="l"/>
                          <a:tab pos="685800" algn="l"/>
                        </a:tabLst>
                      </a:pPr>
                      <a:r>
                        <a:rPr lang="en-US" sz="1600" dirty="0">
                          <a:effectLst/>
                        </a:rPr>
                        <a:t>Winter</a:t>
                      </a:r>
                      <a:endParaRPr lang="en-US" sz="16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effectLst/>
                        </a:rPr>
                        <a:t>616</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dirty="0">
                          <a:effectLst/>
                        </a:rPr>
                        <a:t>0.02</a:t>
                      </a:r>
                      <a:endParaRPr lang="en-US" sz="1400" dirty="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a:effectLst/>
                        </a:rPr>
                        <a:t>0.00</a:t>
                      </a:r>
                      <a:endParaRPr lang="en-US" sz="1400">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400" b="1" dirty="0">
                          <a:solidFill>
                            <a:schemeClr val="tx1">
                              <a:lumMod val="50000"/>
                            </a:schemeClr>
                          </a:solidFill>
                          <a:effectLst/>
                        </a:rPr>
                        <a:t>0.29</a:t>
                      </a:r>
                      <a:endParaRPr lang="en-US" sz="1400" b="1" dirty="0">
                        <a:solidFill>
                          <a:schemeClr val="tx1">
                            <a:lumMod val="50000"/>
                          </a:schemeClr>
                        </a:solidFill>
                        <a:effectLst/>
                        <a:latin typeface="Times New Roman"/>
                        <a:ea typeface="Times New Roman"/>
                      </a:endParaRPr>
                    </a:p>
                  </a:txBody>
                  <a:tcPr marL="68580" marR="68580" marT="0" marB="0" anchor="ctr"/>
                </a:tc>
              </a:tr>
              <a:tr h="373745">
                <a:tc>
                  <a:txBody>
                    <a:bodyPr/>
                    <a:lstStyle/>
                    <a:p>
                      <a:pPr marL="0" marR="0">
                        <a:spcBef>
                          <a:spcPts val="200"/>
                        </a:spcBef>
                        <a:spcAft>
                          <a:spcPts val="200"/>
                        </a:spcAft>
                        <a:tabLst>
                          <a:tab pos="228600" algn="l"/>
                          <a:tab pos="457200" algn="l"/>
                          <a:tab pos="685800" algn="l"/>
                        </a:tabLst>
                      </a:pPr>
                      <a:r>
                        <a:rPr lang="en-US" sz="1600" dirty="0">
                          <a:effectLst/>
                        </a:rPr>
                        <a:t>Spring 2014</a:t>
                      </a:r>
                      <a:endParaRPr lang="en-US" sz="16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lnB w="12700" cap="flat" cmpd="sng" algn="ctr">
                      <a:solidFill>
                        <a:schemeClr val="tx1">
                          <a:lumMod val="50000"/>
                        </a:schemeClr>
                      </a:solidFill>
                      <a:prstDash val="solid"/>
                      <a:round/>
                      <a:headEnd type="none" w="med" len="med"/>
                      <a:tailEnd type="none" w="med" len="med"/>
                    </a:lnB>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effectLst/>
                        </a:rPr>
                        <a:t>616 and 635</a:t>
                      </a:r>
                      <a:endParaRPr lang="en-US" sz="1400" dirty="0">
                        <a:effectLst/>
                        <a:latin typeface="Times New Roman"/>
                        <a:ea typeface="Times New Roman"/>
                      </a:endParaRPr>
                    </a:p>
                  </a:txBody>
                  <a:tcPr marL="68580" marR="68580" marT="0" marB="0" anchor="ctr">
                    <a:lnB w="12700" cap="flat" cmpd="sng" algn="ctr">
                      <a:solidFill>
                        <a:schemeClr val="tx1">
                          <a:lumMod val="50000"/>
                        </a:schemeClr>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400" dirty="0">
                          <a:effectLst/>
                        </a:rPr>
                        <a:t>0.02</a:t>
                      </a:r>
                      <a:endParaRPr lang="en-US" sz="1400" dirty="0">
                        <a:effectLst/>
                        <a:latin typeface="Times New Roman"/>
                        <a:ea typeface="Times New Roman"/>
                      </a:endParaRPr>
                    </a:p>
                  </a:txBody>
                  <a:tcPr marL="68580" marR="68580" marT="0" marB="0" anchor="ctr">
                    <a:lnB w="12700" cap="flat" cmpd="sng" algn="ctr">
                      <a:solidFill>
                        <a:schemeClr val="tx1">
                          <a:lumMod val="50000"/>
                        </a:schemeClr>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400">
                          <a:effectLst/>
                        </a:rPr>
                        <a:t>0.01</a:t>
                      </a:r>
                      <a:endParaRPr lang="en-US" sz="1400">
                        <a:effectLst/>
                        <a:latin typeface="Times New Roman"/>
                        <a:ea typeface="Times New Roman"/>
                      </a:endParaRPr>
                    </a:p>
                  </a:txBody>
                  <a:tcPr marL="68580" marR="68580" marT="0" marB="0" anchor="ctr">
                    <a:lnB w="12700" cap="flat" cmpd="sng" algn="ctr">
                      <a:solidFill>
                        <a:schemeClr val="tx1">
                          <a:lumMod val="50000"/>
                        </a:schemeClr>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400" b="1" dirty="0">
                          <a:solidFill>
                            <a:schemeClr val="tx1">
                              <a:lumMod val="50000"/>
                            </a:schemeClr>
                          </a:solidFill>
                          <a:effectLst/>
                        </a:rPr>
                        <a:t>0.78</a:t>
                      </a:r>
                      <a:endParaRPr lang="en-US" sz="1400" b="1" dirty="0">
                        <a:solidFill>
                          <a:schemeClr val="tx1">
                            <a:lumMod val="50000"/>
                          </a:schemeClr>
                        </a:solidFill>
                        <a:effectLst/>
                        <a:latin typeface="Times New Roman"/>
                        <a:ea typeface="Times New Roman"/>
                      </a:endParaRPr>
                    </a:p>
                  </a:txBody>
                  <a:tcPr marL="68580" marR="68580" marT="0" marB="0" anchor="ctr">
                    <a:lnB w="12700" cap="flat" cmpd="sng" algn="ctr">
                      <a:solidFill>
                        <a:schemeClr val="tx1">
                          <a:lumMod val="50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31579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6584950" y="6362700"/>
            <a:ext cx="2133600" cy="365125"/>
          </a:xfrm>
        </p:spPr>
        <p:txBody>
          <a:bodyPr/>
          <a:lstStyle/>
          <a:p>
            <a:fld id="{03722D57-58D6-9447-A6D5-A97F6C35A8FB}" type="slidenum">
              <a:rPr lang="en-US" smtClean="0"/>
              <a:pPr/>
              <a:t>11</a:t>
            </a:fld>
            <a:endParaRPr lang="en-US" dirty="0"/>
          </a:p>
        </p:txBody>
      </p:sp>
      <p:sp>
        <p:nvSpPr>
          <p:cNvPr id="21" name="Title 1"/>
          <p:cNvSpPr txBox="1">
            <a:spLocks/>
          </p:cNvSpPr>
          <p:nvPr/>
        </p:nvSpPr>
        <p:spPr>
          <a:xfrm>
            <a:off x="279400" y="1067814"/>
            <a:ext cx="2590800" cy="153888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pPr algn="ctr"/>
            <a:r>
              <a:rPr lang="en-US" dirty="0"/>
              <a:t>Vertical Distribution for Juvenile-Sized Fish Targets</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6513"/>
            <a:ext cx="57912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436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Weir Operations On/Off Summer Test</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12</a:t>
            </a:fld>
            <a:endParaRPr lang="en-US"/>
          </a:p>
        </p:txBody>
      </p:sp>
      <p:sp>
        <p:nvSpPr>
          <p:cNvPr id="7" name="Rectangle 6"/>
          <p:cNvSpPr/>
          <p:nvPr/>
        </p:nvSpPr>
        <p:spPr>
          <a:xfrm>
            <a:off x="114301" y="1360438"/>
            <a:ext cx="3429000" cy="1831271"/>
          </a:xfrm>
          <a:prstGeom prst="rect">
            <a:avLst/>
          </a:prstGeom>
        </p:spPr>
        <p:txBody>
          <a:bodyPr wrap="square">
            <a:spAutoFit/>
          </a:bodyPr>
          <a:lstStyle/>
          <a:p>
            <a:pPr marL="285750" indent="-285750">
              <a:spcBef>
                <a:spcPts val="600"/>
              </a:spcBef>
              <a:buFont typeface="Arial" panose="020B0604020202020204" pitchFamily="34" charset="0"/>
              <a:buChar char="•"/>
            </a:pPr>
            <a:r>
              <a:rPr lang="en-US" dirty="0" smtClean="0">
                <a:solidFill>
                  <a:schemeClr val="bg1"/>
                </a:solidFill>
              </a:rPr>
              <a:t>The </a:t>
            </a:r>
            <a:r>
              <a:rPr lang="en-US" dirty="0">
                <a:solidFill>
                  <a:schemeClr val="bg1"/>
                </a:solidFill>
              </a:rPr>
              <a:t>“T+W” treatment indicates operation of the turbine unit(s) with the weir open.  </a:t>
            </a:r>
            <a:endParaRPr lang="en-US" dirty="0" smtClean="0">
              <a:solidFill>
                <a:schemeClr val="bg1"/>
              </a:solidFill>
            </a:endParaRPr>
          </a:p>
          <a:p>
            <a:pPr marL="285750" indent="-285750">
              <a:spcBef>
                <a:spcPts val="600"/>
              </a:spcBef>
              <a:buFont typeface="Arial" panose="020B0604020202020204" pitchFamily="34" charset="0"/>
              <a:buChar char="•"/>
            </a:pPr>
            <a:r>
              <a:rPr lang="en-US" dirty="0" smtClean="0">
                <a:solidFill>
                  <a:schemeClr val="bg1"/>
                </a:solidFill>
              </a:rPr>
              <a:t>The </a:t>
            </a:r>
            <a:r>
              <a:rPr lang="en-US" dirty="0">
                <a:solidFill>
                  <a:schemeClr val="bg1"/>
                </a:solidFill>
              </a:rPr>
              <a:t>“T” treatment indicates turbine only operation with the weir closed.  </a:t>
            </a:r>
            <a:endParaRPr lang="en-US" dirty="0" smtClean="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930141981"/>
              </p:ext>
            </p:extLst>
          </p:nvPr>
        </p:nvGraphicFramePr>
        <p:xfrm>
          <a:off x="114301" y="3778659"/>
          <a:ext cx="4834778" cy="1874533"/>
        </p:xfrm>
        <a:graphic>
          <a:graphicData uri="http://schemas.openxmlformats.org/drawingml/2006/table">
            <a:tbl>
              <a:tblPr firstRow="1" firstCol="1" bandRow="1">
                <a:tableStyleId>{21E4AEA4-8DFA-4A89-87EB-49C32662AFE0}</a:tableStyleId>
              </a:tblPr>
              <a:tblGrid>
                <a:gridCol w="1184327"/>
                <a:gridCol w="1184327"/>
                <a:gridCol w="1184327"/>
                <a:gridCol w="1281797"/>
              </a:tblGrid>
              <a:tr h="662609">
                <a:tc>
                  <a:txBody>
                    <a:bodyPr/>
                    <a:lstStyle/>
                    <a:p>
                      <a:pPr marL="0" marR="0" algn="ctr">
                        <a:spcBef>
                          <a:spcPts val="200"/>
                        </a:spcBef>
                        <a:spcAft>
                          <a:spcPts val="200"/>
                        </a:spcAft>
                        <a:tabLst>
                          <a:tab pos="228600" algn="l"/>
                          <a:tab pos="457200" algn="l"/>
                          <a:tab pos="685800" algn="l"/>
                          <a:tab pos="228600" algn="l"/>
                          <a:tab pos="342900" algn="l"/>
                          <a:tab pos="457200" algn="l"/>
                          <a:tab pos="685800" algn="l"/>
                          <a:tab pos="2971800" algn="ctr"/>
                          <a:tab pos="5943600" algn="r"/>
                        </a:tabLst>
                      </a:pPr>
                      <a:r>
                        <a:rPr lang="en-US" sz="1600" dirty="0">
                          <a:effectLst/>
                        </a:rPr>
                        <a:t>Treatment</a:t>
                      </a:r>
                      <a:endParaRPr lang="en-US" sz="1600" dirty="0">
                        <a:effectLst/>
                        <a:latin typeface="Times New Roman"/>
                        <a:ea typeface="Times New Roman"/>
                      </a:endParaRPr>
                    </a:p>
                  </a:txBody>
                  <a:tcPr marL="54610" marR="54610" marT="18415" marB="18415" anchor="b">
                    <a:lnL w="12700" cap="flat" cmpd="sng" algn="ctr">
                      <a:solidFill>
                        <a:schemeClr val="tx1">
                          <a:lumMod val="50000"/>
                        </a:schemeClr>
                      </a:solidFill>
                      <a:prstDash val="solid"/>
                      <a:round/>
                      <a:headEnd type="none" w="med" len="med"/>
                      <a:tailEnd type="none" w="med" len="med"/>
                    </a:lnL>
                    <a:lnT w="12700" cap="flat" cmpd="sng" algn="ctr">
                      <a:solidFill>
                        <a:schemeClr val="tx1">
                          <a:lumMod val="50000"/>
                        </a:schemeClr>
                      </a:solidFill>
                      <a:prstDash val="solid"/>
                      <a:round/>
                      <a:headEnd type="none" w="med" len="med"/>
                      <a:tailEnd type="none" w="med" len="med"/>
                    </a:lnT>
                    <a:solidFill>
                      <a:schemeClr val="bg2">
                        <a:lumMod val="50000"/>
                      </a:schemeClr>
                    </a:solidFill>
                  </a:tcPr>
                </a:tc>
                <a:tc>
                  <a:txBody>
                    <a:bodyPr/>
                    <a:lstStyle/>
                    <a:p>
                      <a:pPr marL="0" marR="0" algn="ctr">
                        <a:spcBef>
                          <a:spcPts val="200"/>
                        </a:spcBef>
                        <a:spcAft>
                          <a:spcPts val="200"/>
                        </a:spcAft>
                        <a:tabLst>
                          <a:tab pos="228600" algn="l"/>
                          <a:tab pos="457200" algn="l"/>
                          <a:tab pos="685800" algn="l"/>
                          <a:tab pos="228600" algn="l"/>
                          <a:tab pos="342900" algn="l"/>
                          <a:tab pos="457200" algn="l"/>
                          <a:tab pos="685800" algn="l"/>
                          <a:tab pos="2971800" algn="ctr"/>
                          <a:tab pos="5943600" algn="r"/>
                        </a:tabLst>
                      </a:pPr>
                      <a:r>
                        <a:rPr lang="en-US" sz="1600" dirty="0">
                          <a:effectLst/>
                        </a:rPr>
                        <a:t>Passage Route</a:t>
                      </a:r>
                      <a:endParaRPr lang="en-US" sz="1600" dirty="0">
                        <a:effectLst/>
                        <a:latin typeface="Times New Roman"/>
                        <a:ea typeface="Times New Roman"/>
                      </a:endParaRPr>
                    </a:p>
                  </a:txBody>
                  <a:tcPr marL="54610" marR="54610" marT="18415" marB="18415" anchor="b">
                    <a:lnT w="12700" cap="flat" cmpd="sng" algn="ctr">
                      <a:solidFill>
                        <a:schemeClr val="tx1">
                          <a:lumMod val="50000"/>
                        </a:schemeClr>
                      </a:solidFill>
                      <a:prstDash val="solid"/>
                      <a:round/>
                      <a:headEnd type="none" w="med" len="med"/>
                      <a:tailEnd type="none" w="med" len="med"/>
                    </a:lnT>
                    <a:solidFill>
                      <a:schemeClr val="bg2">
                        <a:lumMod val="50000"/>
                      </a:schemeClr>
                    </a:solidFill>
                  </a:tcPr>
                </a:tc>
                <a:tc>
                  <a:txBody>
                    <a:bodyPr/>
                    <a:lstStyle/>
                    <a:p>
                      <a:pPr marL="0" marR="0" algn="ctr">
                        <a:spcBef>
                          <a:spcPts val="200"/>
                        </a:spcBef>
                        <a:spcAft>
                          <a:spcPts val="200"/>
                        </a:spcAft>
                        <a:tabLst>
                          <a:tab pos="228600" algn="l"/>
                          <a:tab pos="457200" algn="l"/>
                          <a:tab pos="685800" algn="l"/>
                          <a:tab pos="228600" algn="l"/>
                          <a:tab pos="342900" algn="l"/>
                          <a:tab pos="457200" algn="l"/>
                          <a:tab pos="685800" algn="l"/>
                          <a:tab pos="2971800" algn="ctr"/>
                          <a:tab pos="5943600" algn="r"/>
                        </a:tabLst>
                      </a:pPr>
                      <a:r>
                        <a:rPr lang="en-US" sz="1600" dirty="0" smtClean="0">
                          <a:effectLst/>
                        </a:rPr>
                        <a:t>Days</a:t>
                      </a:r>
                      <a:endParaRPr lang="en-US" sz="1600" dirty="0">
                        <a:effectLst/>
                      </a:endParaRPr>
                    </a:p>
                    <a:p>
                      <a:pPr marL="0" marR="0" algn="ctr">
                        <a:spcBef>
                          <a:spcPts val="200"/>
                        </a:spcBef>
                        <a:spcAft>
                          <a:spcPts val="200"/>
                        </a:spcAft>
                        <a:tabLst>
                          <a:tab pos="228600" algn="l"/>
                          <a:tab pos="457200" algn="l"/>
                          <a:tab pos="685800" algn="l"/>
                          <a:tab pos="228600" algn="l"/>
                          <a:tab pos="342900" algn="l"/>
                          <a:tab pos="457200" algn="l"/>
                          <a:tab pos="685800" algn="l"/>
                          <a:tab pos="2971800" algn="ctr"/>
                          <a:tab pos="5943600" algn="r"/>
                        </a:tabLst>
                      </a:pPr>
                      <a:r>
                        <a:rPr lang="en-US" sz="1600" dirty="0">
                          <a:effectLst/>
                        </a:rPr>
                        <a:t>Sampled</a:t>
                      </a:r>
                      <a:endParaRPr lang="en-US" sz="1600" dirty="0">
                        <a:effectLst/>
                        <a:latin typeface="Times New Roman"/>
                        <a:ea typeface="Times New Roman"/>
                      </a:endParaRPr>
                    </a:p>
                  </a:txBody>
                  <a:tcPr marL="54610" marR="54610" marT="18415" marB="18415" anchor="b">
                    <a:lnT w="12700" cap="flat" cmpd="sng" algn="ctr">
                      <a:solidFill>
                        <a:schemeClr val="tx1">
                          <a:lumMod val="50000"/>
                        </a:schemeClr>
                      </a:solidFill>
                      <a:prstDash val="solid"/>
                      <a:round/>
                      <a:headEnd type="none" w="med" len="med"/>
                      <a:tailEnd type="none" w="med" len="med"/>
                    </a:lnT>
                    <a:solidFill>
                      <a:schemeClr val="bg2">
                        <a:lumMod val="50000"/>
                      </a:schemeClr>
                    </a:solidFill>
                  </a:tcPr>
                </a:tc>
                <a:tc>
                  <a:txBody>
                    <a:bodyPr/>
                    <a:lstStyle/>
                    <a:p>
                      <a:pPr marL="0" marR="0" algn="ctr">
                        <a:spcBef>
                          <a:spcPts val="200"/>
                        </a:spcBef>
                        <a:spcAft>
                          <a:spcPts val="200"/>
                        </a:spcAft>
                        <a:tabLst>
                          <a:tab pos="228600" algn="l"/>
                          <a:tab pos="457200" algn="l"/>
                          <a:tab pos="685800" algn="l"/>
                          <a:tab pos="228600" algn="l"/>
                          <a:tab pos="342900" algn="l"/>
                          <a:tab pos="457200" algn="l"/>
                          <a:tab pos="685800" algn="l"/>
                          <a:tab pos="2971800" algn="ctr"/>
                          <a:tab pos="5943600" algn="r"/>
                        </a:tabLst>
                      </a:pPr>
                      <a:r>
                        <a:rPr lang="en-US" sz="1600" dirty="0">
                          <a:effectLst/>
                        </a:rPr>
                        <a:t>Total Passage </a:t>
                      </a:r>
                      <a:r>
                        <a:rPr lang="en-US" sz="1600" dirty="0" smtClean="0">
                          <a:effectLst/>
                        </a:rPr>
                        <a:t>(½ </a:t>
                      </a:r>
                      <a:r>
                        <a:rPr lang="en-US" sz="1600" dirty="0">
                          <a:effectLst/>
                        </a:rPr>
                        <a:t>95% CI)</a:t>
                      </a:r>
                      <a:endParaRPr lang="en-US" sz="1600" dirty="0">
                        <a:effectLst/>
                        <a:latin typeface="Times New Roman"/>
                        <a:ea typeface="Times New Roman"/>
                      </a:endParaRPr>
                    </a:p>
                  </a:txBody>
                  <a:tcPr marL="54610" marR="54610" marT="18415" marB="18415" anchor="b">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solidFill>
                      <a:schemeClr val="bg2">
                        <a:lumMod val="50000"/>
                      </a:schemeClr>
                    </a:solidFill>
                  </a:tcPr>
                </a:tc>
              </a:tr>
              <a:tr h="302981">
                <a:tc>
                  <a:txBody>
                    <a:bodyPr/>
                    <a:lstStyle/>
                    <a:p>
                      <a:pPr marL="0" marR="0" algn="ctr">
                        <a:spcBef>
                          <a:spcPts val="200"/>
                        </a:spcBef>
                        <a:spcAft>
                          <a:spcPts val="200"/>
                        </a:spcAft>
                        <a:tabLst>
                          <a:tab pos="228600" algn="l"/>
                          <a:tab pos="457200" algn="l"/>
                          <a:tab pos="685800" algn="l"/>
                        </a:tabLst>
                      </a:pPr>
                      <a:r>
                        <a:rPr lang="en-US" sz="1600" dirty="0">
                          <a:effectLst/>
                        </a:rPr>
                        <a:t>T+W</a:t>
                      </a:r>
                      <a:endParaRPr lang="en-US" sz="1600" dirty="0">
                        <a:effectLst/>
                        <a:latin typeface="Times New Roman"/>
                        <a:ea typeface="Times New Roman"/>
                      </a:endParaRPr>
                    </a:p>
                  </a:txBody>
                  <a:tcPr marL="54610" marR="54610" marT="18415" marB="18415">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solidFill>
                            <a:schemeClr val="tx1">
                              <a:lumMod val="50000"/>
                            </a:schemeClr>
                          </a:solidFill>
                          <a:effectLst/>
                        </a:rPr>
                        <a:t>Turbine</a:t>
                      </a:r>
                      <a:endParaRPr lang="en-US" sz="1400" dirty="0">
                        <a:solidFill>
                          <a:schemeClr val="tx1">
                            <a:lumMod val="50000"/>
                          </a:schemeClr>
                        </a:solidFill>
                        <a:effectLst/>
                        <a:latin typeface="Times New Roman"/>
                        <a:ea typeface="Times New Roman"/>
                      </a:endParaRPr>
                    </a:p>
                  </a:txBody>
                  <a:tcPr marL="54610" marR="54610" marT="18415" marB="18415" anchor="ctr"/>
                </a:tc>
                <a:tc>
                  <a:txBody>
                    <a:bodyPr/>
                    <a:lstStyle/>
                    <a:p>
                      <a:pPr marL="0" marR="0" algn="ctr">
                        <a:spcBef>
                          <a:spcPts val="200"/>
                        </a:spcBef>
                        <a:spcAft>
                          <a:spcPts val="200"/>
                        </a:spcAft>
                        <a:tabLst>
                          <a:tab pos="228600" algn="l"/>
                          <a:tab pos="457200" algn="l"/>
                          <a:tab pos="685800" algn="l"/>
                        </a:tabLst>
                      </a:pPr>
                      <a:r>
                        <a:rPr lang="en-US" sz="1400" dirty="0">
                          <a:solidFill>
                            <a:schemeClr val="tx1">
                              <a:lumMod val="50000"/>
                            </a:schemeClr>
                          </a:solidFill>
                          <a:effectLst/>
                        </a:rPr>
                        <a:t>56</a:t>
                      </a:r>
                      <a:endParaRPr lang="en-US" sz="1400" dirty="0">
                        <a:solidFill>
                          <a:schemeClr val="tx1">
                            <a:lumMod val="50000"/>
                          </a:schemeClr>
                        </a:solidFill>
                        <a:effectLst/>
                        <a:latin typeface="Times New Roman"/>
                        <a:ea typeface="Times New Roman"/>
                      </a:endParaRPr>
                    </a:p>
                  </a:txBody>
                  <a:tcPr marL="54610" marR="54610" marT="18415" marB="18415"/>
                </a:tc>
                <a:tc>
                  <a:txBody>
                    <a:bodyPr/>
                    <a:lstStyle/>
                    <a:p>
                      <a:pPr marL="0" marR="0" algn="ctr">
                        <a:spcBef>
                          <a:spcPts val="200"/>
                        </a:spcBef>
                        <a:spcAft>
                          <a:spcPts val="200"/>
                        </a:spcAft>
                        <a:tabLst>
                          <a:tab pos="228600" algn="l"/>
                          <a:tab pos="457200" algn="l"/>
                          <a:tab pos="685800" algn="l"/>
                        </a:tabLst>
                      </a:pPr>
                      <a:r>
                        <a:rPr lang="en-US" sz="1400">
                          <a:solidFill>
                            <a:schemeClr val="tx1">
                              <a:lumMod val="50000"/>
                            </a:schemeClr>
                          </a:solidFill>
                          <a:effectLst/>
                        </a:rPr>
                        <a:t>571 ± 48</a:t>
                      </a:r>
                      <a:endParaRPr lang="en-US" sz="1400">
                        <a:solidFill>
                          <a:schemeClr val="tx1">
                            <a:lumMod val="50000"/>
                          </a:schemeClr>
                        </a:solidFill>
                        <a:effectLst/>
                        <a:latin typeface="Times New Roman"/>
                        <a:ea typeface="Times New Roman"/>
                      </a:endParaRPr>
                    </a:p>
                  </a:txBody>
                  <a:tcPr marL="54610" marR="54610" marT="18415" marB="18415" anchor="ctr">
                    <a:lnR w="12700" cap="flat" cmpd="sng" algn="ctr">
                      <a:solidFill>
                        <a:schemeClr val="tx1">
                          <a:lumMod val="50000"/>
                        </a:schemeClr>
                      </a:solidFill>
                      <a:prstDash val="solid"/>
                      <a:round/>
                      <a:headEnd type="none" w="med" len="med"/>
                      <a:tailEnd type="none" w="med" len="med"/>
                    </a:lnR>
                  </a:tcPr>
                </a:tc>
              </a:tr>
              <a:tr h="302981">
                <a:tc>
                  <a:txBody>
                    <a:bodyPr/>
                    <a:lstStyle/>
                    <a:p>
                      <a:pPr marL="0" marR="0" algn="ctr">
                        <a:spcBef>
                          <a:spcPts val="200"/>
                        </a:spcBef>
                        <a:spcAft>
                          <a:spcPts val="200"/>
                        </a:spcAft>
                        <a:tabLst>
                          <a:tab pos="228600" algn="l"/>
                          <a:tab pos="457200" algn="l"/>
                          <a:tab pos="685800" algn="l"/>
                        </a:tabLst>
                      </a:pPr>
                      <a:r>
                        <a:rPr lang="en-US" sz="1600" dirty="0">
                          <a:effectLst/>
                        </a:rPr>
                        <a:t> </a:t>
                      </a:r>
                      <a:endParaRPr lang="en-US" sz="1600" dirty="0">
                        <a:effectLst/>
                        <a:latin typeface="Times New Roman"/>
                        <a:ea typeface="Times New Roman"/>
                      </a:endParaRPr>
                    </a:p>
                  </a:txBody>
                  <a:tcPr marL="54610" marR="54610" marT="18415" marB="18415">
                    <a:lnL w="12700" cap="flat" cmpd="sng" algn="ctr">
                      <a:solidFill>
                        <a:schemeClr val="tx1">
                          <a:lumMod val="50000"/>
                        </a:schemeClr>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solidFill>
                            <a:schemeClr val="tx1">
                              <a:lumMod val="50000"/>
                            </a:schemeClr>
                          </a:solidFill>
                          <a:effectLst/>
                        </a:rPr>
                        <a:t>Weir</a:t>
                      </a:r>
                      <a:endParaRPr lang="en-US" sz="1400" dirty="0">
                        <a:solidFill>
                          <a:schemeClr val="tx1">
                            <a:lumMod val="50000"/>
                          </a:schemeClr>
                        </a:solidFill>
                        <a:effectLst/>
                        <a:latin typeface="Times New Roman"/>
                        <a:ea typeface="Times New Roman"/>
                      </a:endParaRPr>
                    </a:p>
                  </a:txBody>
                  <a:tcPr marL="54610" marR="54610" marT="18415" marB="18415" anchor="ctr">
                    <a:lnB w="28575" cap="flat" cmpd="sng" algn="ctr">
                      <a:solidFill>
                        <a:schemeClr val="bg1"/>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400" dirty="0">
                          <a:solidFill>
                            <a:schemeClr val="tx1">
                              <a:lumMod val="50000"/>
                            </a:schemeClr>
                          </a:solidFill>
                          <a:effectLst/>
                        </a:rPr>
                        <a:t>56</a:t>
                      </a:r>
                      <a:endParaRPr lang="en-US" sz="1400" dirty="0">
                        <a:solidFill>
                          <a:schemeClr val="tx1">
                            <a:lumMod val="50000"/>
                          </a:schemeClr>
                        </a:solidFill>
                        <a:effectLst/>
                        <a:latin typeface="Times New Roman"/>
                        <a:ea typeface="Times New Roman"/>
                      </a:endParaRPr>
                    </a:p>
                  </a:txBody>
                  <a:tcPr marL="54610" marR="54610" marT="18415" marB="18415">
                    <a:lnB w="28575" cap="flat" cmpd="sng" algn="ctr">
                      <a:solidFill>
                        <a:schemeClr val="bg1"/>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400" dirty="0">
                          <a:solidFill>
                            <a:schemeClr val="tx1">
                              <a:lumMod val="50000"/>
                            </a:schemeClr>
                          </a:solidFill>
                          <a:effectLst/>
                        </a:rPr>
                        <a:t>2,869 ± 49</a:t>
                      </a:r>
                      <a:endParaRPr lang="en-US" sz="1400" dirty="0">
                        <a:solidFill>
                          <a:schemeClr val="tx1">
                            <a:lumMod val="50000"/>
                          </a:schemeClr>
                        </a:solidFill>
                        <a:effectLst/>
                        <a:latin typeface="Times New Roman"/>
                        <a:ea typeface="Times New Roman"/>
                      </a:endParaRPr>
                    </a:p>
                  </a:txBody>
                  <a:tcPr marL="54610" marR="54610" marT="18415" marB="18415" anchor="ctr">
                    <a:lnR w="12700" cap="flat" cmpd="sng" algn="ctr">
                      <a:solidFill>
                        <a:schemeClr val="tx1">
                          <a:lumMod val="50000"/>
                        </a:schemeClr>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r>
              <a:tr h="302981">
                <a:tc>
                  <a:txBody>
                    <a:bodyPr/>
                    <a:lstStyle/>
                    <a:p>
                      <a:pPr marL="0" marR="0" algn="ctr">
                        <a:spcBef>
                          <a:spcPts val="200"/>
                        </a:spcBef>
                        <a:spcAft>
                          <a:spcPts val="200"/>
                        </a:spcAft>
                        <a:tabLst>
                          <a:tab pos="228600" algn="l"/>
                          <a:tab pos="457200" algn="l"/>
                          <a:tab pos="685800" algn="l"/>
                        </a:tabLst>
                      </a:pPr>
                      <a:r>
                        <a:rPr lang="en-US" sz="1600" dirty="0">
                          <a:effectLst/>
                        </a:rPr>
                        <a:t>T</a:t>
                      </a:r>
                      <a:endParaRPr lang="en-US" sz="1600" dirty="0">
                        <a:effectLst/>
                        <a:latin typeface="Times New Roman"/>
                        <a:ea typeface="Times New Roman"/>
                      </a:endParaRPr>
                    </a:p>
                  </a:txBody>
                  <a:tcPr marL="54610" marR="54610" marT="18415" marB="18415">
                    <a:lnL w="12700" cap="flat" cmpd="sng" algn="ctr">
                      <a:solidFill>
                        <a:schemeClr val="tx1">
                          <a:lumMod val="50000"/>
                        </a:schemeClr>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a:solidFill>
                            <a:schemeClr val="tx1">
                              <a:lumMod val="50000"/>
                            </a:schemeClr>
                          </a:solidFill>
                          <a:effectLst/>
                        </a:rPr>
                        <a:t>Turbine</a:t>
                      </a:r>
                      <a:endParaRPr lang="en-US" sz="1400">
                        <a:solidFill>
                          <a:schemeClr val="tx1">
                            <a:lumMod val="50000"/>
                          </a:schemeClr>
                        </a:solidFill>
                        <a:effectLst/>
                        <a:latin typeface="Times New Roman"/>
                        <a:ea typeface="Times New Roman"/>
                      </a:endParaRPr>
                    </a:p>
                  </a:txBody>
                  <a:tcPr marL="54610" marR="54610" marT="18415" marB="18415" anchor="ctr">
                    <a:lnT w="28575" cap="flat" cmpd="sng" algn="ctr">
                      <a:solidFill>
                        <a:schemeClr val="bg1"/>
                      </a:solidFill>
                      <a:prstDash val="solid"/>
                      <a:round/>
                      <a:headEnd type="none" w="med" len="med"/>
                      <a:tailEnd type="none" w="med" len="med"/>
                    </a:lnT>
                  </a:tcPr>
                </a:tc>
                <a:tc>
                  <a:txBody>
                    <a:bodyPr/>
                    <a:lstStyle/>
                    <a:p>
                      <a:pPr marL="0" marR="0" algn="ctr">
                        <a:spcBef>
                          <a:spcPts val="200"/>
                        </a:spcBef>
                        <a:spcAft>
                          <a:spcPts val="200"/>
                        </a:spcAft>
                        <a:tabLst>
                          <a:tab pos="228600" algn="l"/>
                          <a:tab pos="457200" algn="l"/>
                          <a:tab pos="685800" algn="l"/>
                        </a:tabLst>
                      </a:pPr>
                      <a:r>
                        <a:rPr lang="en-US" sz="1400" dirty="0">
                          <a:solidFill>
                            <a:schemeClr val="tx1">
                              <a:lumMod val="50000"/>
                            </a:schemeClr>
                          </a:solidFill>
                          <a:effectLst/>
                        </a:rPr>
                        <a:t>56</a:t>
                      </a:r>
                      <a:endParaRPr lang="en-US" sz="1400" dirty="0">
                        <a:solidFill>
                          <a:schemeClr val="tx1">
                            <a:lumMod val="50000"/>
                          </a:schemeClr>
                        </a:solidFill>
                        <a:effectLst/>
                        <a:latin typeface="Times New Roman"/>
                        <a:ea typeface="Times New Roman"/>
                      </a:endParaRPr>
                    </a:p>
                  </a:txBody>
                  <a:tcPr marL="54610" marR="54610" marT="18415" marB="18415">
                    <a:lnT w="28575" cap="flat" cmpd="sng" algn="ctr">
                      <a:solidFill>
                        <a:schemeClr val="bg1"/>
                      </a:solidFill>
                      <a:prstDash val="solid"/>
                      <a:round/>
                      <a:headEnd type="none" w="med" len="med"/>
                      <a:tailEnd type="none" w="med" len="med"/>
                    </a:lnT>
                  </a:tcPr>
                </a:tc>
                <a:tc>
                  <a:txBody>
                    <a:bodyPr/>
                    <a:lstStyle/>
                    <a:p>
                      <a:pPr marL="0" marR="0" algn="ctr">
                        <a:spcBef>
                          <a:spcPts val="200"/>
                        </a:spcBef>
                        <a:spcAft>
                          <a:spcPts val="200"/>
                        </a:spcAft>
                        <a:tabLst>
                          <a:tab pos="228600" algn="l"/>
                          <a:tab pos="457200" algn="l"/>
                          <a:tab pos="685800" algn="l"/>
                        </a:tabLst>
                      </a:pPr>
                      <a:r>
                        <a:rPr lang="en-US" sz="1400" dirty="0">
                          <a:solidFill>
                            <a:schemeClr val="tx1">
                              <a:lumMod val="50000"/>
                            </a:schemeClr>
                          </a:solidFill>
                          <a:effectLst/>
                        </a:rPr>
                        <a:t>802 ± 64</a:t>
                      </a:r>
                      <a:endParaRPr lang="en-US" sz="1400" dirty="0">
                        <a:solidFill>
                          <a:schemeClr val="tx1">
                            <a:lumMod val="50000"/>
                          </a:schemeClr>
                        </a:solidFill>
                        <a:effectLst/>
                        <a:latin typeface="Times New Roman"/>
                        <a:ea typeface="Times New Roman"/>
                      </a:endParaRPr>
                    </a:p>
                  </a:txBody>
                  <a:tcPr marL="54610" marR="54610" marT="18415" marB="18415" anchor="ctr">
                    <a:lnR w="12700" cap="flat" cmpd="sng" algn="ctr">
                      <a:solidFill>
                        <a:schemeClr val="tx1">
                          <a:lumMod val="5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r>
              <a:tr h="302981">
                <a:tc>
                  <a:txBody>
                    <a:bodyPr/>
                    <a:lstStyle/>
                    <a:p>
                      <a:pPr marL="0" marR="0" algn="ctr">
                        <a:spcBef>
                          <a:spcPts val="200"/>
                        </a:spcBef>
                        <a:spcAft>
                          <a:spcPts val="200"/>
                        </a:spcAft>
                        <a:tabLst>
                          <a:tab pos="228600" algn="l"/>
                          <a:tab pos="457200" algn="l"/>
                          <a:tab pos="685800" algn="l"/>
                        </a:tabLst>
                      </a:pPr>
                      <a:r>
                        <a:rPr lang="en-US" sz="1600" dirty="0">
                          <a:effectLst/>
                        </a:rPr>
                        <a:t> </a:t>
                      </a:r>
                      <a:endParaRPr lang="en-US" sz="1600" dirty="0">
                        <a:effectLst/>
                        <a:latin typeface="Times New Roman"/>
                        <a:ea typeface="Times New Roman"/>
                      </a:endParaRPr>
                    </a:p>
                  </a:txBody>
                  <a:tcPr marL="54610" marR="54610" marT="18415" marB="18415">
                    <a:lnL w="12700" cap="flat" cmpd="sng" algn="ctr">
                      <a:solidFill>
                        <a:schemeClr val="tx1">
                          <a:lumMod val="50000"/>
                        </a:schemeClr>
                      </a:solidFill>
                      <a:prstDash val="solid"/>
                      <a:round/>
                      <a:headEnd type="none" w="med" len="med"/>
                      <a:tailEnd type="none" w="med" len="med"/>
                    </a:lnL>
                    <a:lnB w="12700" cap="flat" cmpd="sng" algn="ctr">
                      <a:solidFill>
                        <a:schemeClr val="tx1">
                          <a:lumMod val="50000"/>
                        </a:schemeClr>
                      </a:solidFill>
                      <a:prstDash val="solid"/>
                      <a:round/>
                      <a:headEnd type="none" w="med" len="med"/>
                      <a:tailEnd type="none" w="med" len="med"/>
                    </a:lnB>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400" dirty="0">
                          <a:solidFill>
                            <a:schemeClr val="tx1">
                              <a:lumMod val="50000"/>
                            </a:schemeClr>
                          </a:solidFill>
                          <a:effectLst/>
                        </a:rPr>
                        <a:t>Weir</a:t>
                      </a:r>
                      <a:endParaRPr lang="en-US" sz="1400" dirty="0">
                        <a:solidFill>
                          <a:schemeClr val="tx1">
                            <a:lumMod val="50000"/>
                          </a:schemeClr>
                        </a:solidFill>
                        <a:effectLst/>
                        <a:latin typeface="Times New Roman"/>
                        <a:ea typeface="Times New Roman"/>
                      </a:endParaRPr>
                    </a:p>
                  </a:txBody>
                  <a:tcPr marL="54610" marR="54610" marT="18415" marB="18415" anchor="ctr">
                    <a:lnB w="12700" cap="flat" cmpd="sng" algn="ctr">
                      <a:solidFill>
                        <a:schemeClr val="tx1">
                          <a:lumMod val="50000"/>
                        </a:schemeClr>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400">
                          <a:solidFill>
                            <a:schemeClr val="tx1">
                              <a:lumMod val="50000"/>
                            </a:schemeClr>
                          </a:solidFill>
                          <a:effectLst/>
                        </a:rPr>
                        <a:t>NA</a:t>
                      </a:r>
                      <a:endParaRPr lang="en-US" sz="1400">
                        <a:solidFill>
                          <a:schemeClr val="tx1">
                            <a:lumMod val="50000"/>
                          </a:schemeClr>
                        </a:solidFill>
                        <a:effectLst/>
                        <a:latin typeface="Times New Roman"/>
                        <a:ea typeface="Times New Roman"/>
                      </a:endParaRPr>
                    </a:p>
                  </a:txBody>
                  <a:tcPr marL="54610" marR="54610" marT="18415" marB="18415">
                    <a:lnB w="12700" cap="flat" cmpd="sng" algn="ctr">
                      <a:solidFill>
                        <a:schemeClr val="tx1">
                          <a:lumMod val="50000"/>
                        </a:schemeClr>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400" dirty="0">
                          <a:solidFill>
                            <a:schemeClr val="tx1">
                              <a:lumMod val="50000"/>
                            </a:schemeClr>
                          </a:solidFill>
                          <a:effectLst/>
                        </a:rPr>
                        <a:t>NA</a:t>
                      </a:r>
                      <a:endParaRPr lang="en-US" sz="1400" dirty="0">
                        <a:solidFill>
                          <a:schemeClr val="tx1">
                            <a:lumMod val="50000"/>
                          </a:schemeClr>
                        </a:solidFill>
                        <a:effectLst/>
                        <a:latin typeface="Times New Roman"/>
                        <a:ea typeface="Times New Roman"/>
                      </a:endParaRPr>
                    </a:p>
                  </a:txBody>
                  <a:tcPr marL="54610" marR="54610" marT="18415" marB="18415" anchor="ctr">
                    <a:lnR w="12700" cap="flat" cmpd="sng" algn="ctr">
                      <a:solidFill>
                        <a:schemeClr val="tx1">
                          <a:lumMod val="50000"/>
                        </a:schemeClr>
                      </a:solidFill>
                      <a:prstDash val="solid"/>
                      <a:round/>
                      <a:headEnd type="none" w="med" len="med"/>
                      <a:tailEnd type="none" w="med" len="med"/>
                    </a:lnR>
                    <a:lnB w="12700" cap="flat" cmpd="sng" algn="ctr">
                      <a:solidFill>
                        <a:schemeClr val="tx1">
                          <a:lumMod val="50000"/>
                        </a:schemeClr>
                      </a:solidFill>
                      <a:prstDash val="solid"/>
                      <a:round/>
                      <a:headEnd type="none" w="med" len="med"/>
                      <a:tailEnd type="none" w="med" len="med"/>
                    </a:lnB>
                  </a:tcPr>
                </a:tc>
              </a:tr>
            </a:tbl>
          </a:graphicData>
        </a:graphic>
      </p:graphicFrame>
      <p:sp>
        <p:nvSpPr>
          <p:cNvPr id="9" name="Rectangle 8"/>
          <p:cNvSpPr/>
          <p:nvPr/>
        </p:nvSpPr>
        <p:spPr>
          <a:xfrm>
            <a:off x="5029199" y="3778659"/>
            <a:ext cx="4229101" cy="1754326"/>
          </a:xfrm>
          <a:prstGeom prst="rect">
            <a:avLst/>
          </a:prstGeom>
        </p:spPr>
        <p:txBody>
          <a:bodyPr wrap="square">
            <a:spAutoFit/>
          </a:bodyPr>
          <a:lstStyle/>
          <a:p>
            <a:r>
              <a:rPr lang="en-US" dirty="0" smtClean="0">
                <a:solidFill>
                  <a:schemeClr val="bg1"/>
                </a:solidFill>
              </a:rPr>
              <a:t>No significant </a:t>
            </a:r>
            <a:r>
              <a:rPr lang="en-US" dirty="0">
                <a:solidFill>
                  <a:schemeClr val="bg1"/>
                </a:solidFill>
              </a:rPr>
              <a:t>difference in turbine passage between the treatments (</a:t>
            </a:r>
            <a:r>
              <a:rPr lang="en-US" i="1" dirty="0">
                <a:solidFill>
                  <a:schemeClr val="bg1"/>
                </a:solidFill>
              </a:rPr>
              <a:t>P</a:t>
            </a:r>
            <a:r>
              <a:rPr lang="en-US" dirty="0">
                <a:solidFill>
                  <a:schemeClr val="bg1"/>
                </a:solidFill>
              </a:rPr>
              <a:t> = 0.93</a:t>
            </a:r>
            <a:r>
              <a:rPr lang="en-US" dirty="0" smtClean="0">
                <a:solidFill>
                  <a:schemeClr val="bg1"/>
                </a:solidFill>
              </a:rPr>
              <a:t>).</a:t>
            </a:r>
          </a:p>
          <a:p>
            <a:endParaRPr lang="en-US" dirty="0" smtClean="0">
              <a:solidFill>
                <a:schemeClr val="bg1"/>
              </a:solidFill>
            </a:endParaRPr>
          </a:p>
          <a:p>
            <a:r>
              <a:rPr lang="en-US" dirty="0" smtClean="0">
                <a:solidFill>
                  <a:schemeClr val="bg1"/>
                </a:solidFill>
              </a:rPr>
              <a:t>Under </a:t>
            </a:r>
            <a:r>
              <a:rPr lang="en-US" dirty="0">
                <a:solidFill>
                  <a:schemeClr val="bg1"/>
                </a:solidFill>
              </a:rPr>
              <a:t>the T+W treatment, differences in turbine and weir passage rates were statistically significant (</a:t>
            </a:r>
            <a:r>
              <a:rPr lang="en-US" i="1" dirty="0">
                <a:solidFill>
                  <a:schemeClr val="bg1"/>
                </a:solidFill>
              </a:rPr>
              <a:t>P</a:t>
            </a:r>
            <a:r>
              <a:rPr lang="en-US" dirty="0">
                <a:solidFill>
                  <a:schemeClr val="bg1"/>
                </a:solidFill>
              </a:rPr>
              <a:t> &lt; 0.001). </a:t>
            </a:r>
          </a:p>
        </p:txBody>
      </p:sp>
      <p:sp>
        <p:nvSpPr>
          <p:cNvPr id="10" name="Rectangle 9"/>
          <p:cNvSpPr/>
          <p:nvPr/>
        </p:nvSpPr>
        <p:spPr>
          <a:xfrm>
            <a:off x="3543301" y="1360438"/>
            <a:ext cx="3429000" cy="1477328"/>
          </a:xfrm>
          <a:prstGeom prst="rect">
            <a:avLst/>
          </a:prstGeom>
        </p:spPr>
        <p:txBody>
          <a:bodyPr wrap="square">
            <a:spAutoFit/>
          </a:bodyPr>
          <a:lstStyle/>
          <a:p>
            <a:pPr marL="285750" indent="-285750">
              <a:spcBef>
                <a:spcPts val="600"/>
              </a:spcBef>
              <a:buFont typeface="Arial" panose="020B0604020202020204" pitchFamily="34" charset="0"/>
              <a:buChar char="•"/>
            </a:pPr>
            <a:r>
              <a:rPr lang="en-US" dirty="0" smtClean="0">
                <a:solidFill>
                  <a:schemeClr val="bg1"/>
                </a:solidFill>
              </a:rPr>
              <a:t>Treatments </a:t>
            </a:r>
            <a:r>
              <a:rPr lang="en-US" dirty="0">
                <a:solidFill>
                  <a:schemeClr val="bg1"/>
                </a:solidFill>
              </a:rPr>
              <a:t>were conducted from June 3 through September 22, 2013, alternating the T+W and T treatments at 4-day intervals.</a:t>
            </a:r>
          </a:p>
        </p:txBody>
      </p:sp>
    </p:spTree>
    <p:extLst>
      <p:ext uri="{BB962C8B-B14F-4D97-AF65-F5344CB8AC3E}">
        <p14:creationId xmlns:p14="http://schemas.microsoft.com/office/powerpoint/2010/main" val="2987163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3722D57-58D6-9447-A6D5-A97F6C35A8FB}" type="slidenum">
              <a:rPr lang="en-US" smtClean="0"/>
              <a:pPr/>
              <a:t>13</a:t>
            </a:fld>
            <a:endParaRPr lang="en-US"/>
          </a:p>
        </p:txBody>
      </p:sp>
      <p:sp>
        <p:nvSpPr>
          <p:cNvPr id="7" name="Title 1"/>
          <p:cNvSpPr>
            <a:spLocks noGrp="1"/>
          </p:cNvSpPr>
          <p:nvPr>
            <p:ph type="title"/>
          </p:nvPr>
        </p:nvSpPr>
        <p:spPr>
          <a:xfrm>
            <a:off x="266698" y="242314"/>
            <a:ext cx="7239001" cy="384721"/>
          </a:xfrm>
        </p:spPr>
        <p:txBody>
          <a:bodyPr/>
          <a:lstStyle/>
          <a:p>
            <a:r>
              <a:rPr lang="en-US" dirty="0" smtClean="0"/>
              <a:t>Passage Estimates for Kelt Sized Targets</a:t>
            </a:r>
            <a:endParaRPr lang="en-US" dirty="0"/>
          </a:p>
        </p:txBody>
      </p:sp>
      <p:sp>
        <p:nvSpPr>
          <p:cNvPr id="8" name="Content Placeholder 5"/>
          <p:cNvSpPr txBox="1">
            <a:spLocks/>
          </p:cNvSpPr>
          <p:nvPr/>
        </p:nvSpPr>
        <p:spPr>
          <a:xfrm>
            <a:off x="771525" y="966984"/>
            <a:ext cx="3200400" cy="307777"/>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rgbClr val="FFFFFF"/>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rgbClr val="FFFFFF"/>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rgbClr val="FFFFFF"/>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rgbClr val="FFFFFF"/>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Spring  2013 (April – May)</a:t>
            </a:r>
          </a:p>
        </p:txBody>
      </p:sp>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 y="1274761"/>
            <a:ext cx="4602833" cy="245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 y="4210229"/>
            <a:ext cx="4600575" cy="254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5"/>
          <p:cNvSpPr txBox="1">
            <a:spLocks/>
          </p:cNvSpPr>
          <p:nvPr/>
        </p:nvSpPr>
        <p:spPr>
          <a:xfrm>
            <a:off x="800100" y="3902452"/>
            <a:ext cx="3200400" cy="307777"/>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rgbClr val="FFFFFF"/>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rgbClr val="FFFFFF"/>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rgbClr val="FFFFFF"/>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rgbClr val="FFFFFF"/>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Spring  2014 (April – May)</a:t>
            </a:r>
          </a:p>
        </p:txBody>
      </p:sp>
      <p:graphicFrame>
        <p:nvGraphicFramePr>
          <p:cNvPr id="2" name="Table 1"/>
          <p:cNvGraphicFramePr>
            <a:graphicFrameLocks noGrp="1"/>
          </p:cNvGraphicFramePr>
          <p:nvPr>
            <p:extLst>
              <p:ext uri="{D42A27DB-BD31-4B8C-83A1-F6EECF244321}">
                <p14:modId xmlns:p14="http://schemas.microsoft.com/office/powerpoint/2010/main" val="1979639908"/>
              </p:ext>
            </p:extLst>
          </p:nvPr>
        </p:nvGraphicFramePr>
        <p:xfrm>
          <a:off x="4905833" y="1210548"/>
          <a:ext cx="4114800" cy="2428240"/>
        </p:xfrm>
        <a:graphic>
          <a:graphicData uri="http://schemas.openxmlformats.org/drawingml/2006/table">
            <a:tbl>
              <a:tblPr firstRow="1" firstCol="1" bandRow="1">
                <a:tableStyleId>{21E4AEA4-8DFA-4A89-87EB-49C32662AFE0}</a:tableStyleId>
              </a:tblPr>
              <a:tblGrid>
                <a:gridCol w="1428292"/>
                <a:gridCol w="1314908"/>
                <a:gridCol w="1371600"/>
              </a:tblGrid>
              <a:tr h="0">
                <a:tc>
                  <a:txBody>
                    <a:bodyPr/>
                    <a:lstStyle/>
                    <a:p>
                      <a:pPr marL="0" marR="0">
                        <a:spcBef>
                          <a:spcPts val="0"/>
                        </a:spcBef>
                        <a:spcAft>
                          <a:spcPts val="0"/>
                        </a:spcAft>
                        <a:tabLst>
                          <a:tab pos="228600" algn="l"/>
                          <a:tab pos="457200" algn="l"/>
                          <a:tab pos="685800" algn="l"/>
                          <a:tab pos="228600" algn="l"/>
                          <a:tab pos="342900" algn="l"/>
                          <a:tab pos="457200" algn="l"/>
                          <a:tab pos="685800" algn="l"/>
                          <a:tab pos="2971800" algn="ctr"/>
                          <a:tab pos="5943600" algn="r"/>
                        </a:tabLst>
                      </a:pPr>
                      <a:endParaRPr lang="en-US" sz="2000" dirty="0">
                        <a:effectLst/>
                        <a:latin typeface="Times New Roman"/>
                        <a:ea typeface="Times New Roman"/>
                      </a:endParaRPr>
                    </a:p>
                  </a:txBody>
                  <a:tcPr marL="54610" marR="54610" marT="18415" marB="18415" anchor="b">
                    <a:lnL w="12700" cap="flat" cmpd="sng" algn="ctr">
                      <a:solidFill>
                        <a:schemeClr val="tx1">
                          <a:lumMod val="50000"/>
                        </a:schemeClr>
                      </a:solidFill>
                      <a:prstDash val="solid"/>
                      <a:round/>
                      <a:headEnd type="none" w="med" len="med"/>
                      <a:tailEnd type="none" w="med" len="med"/>
                    </a:lnL>
                    <a:lnT w="12700" cap="flat" cmpd="sng" algn="ctr">
                      <a:solidFill>
                        <a:schemeClr val="tx1">
                          <a:lumMod val="50000"/>
                        </a:schemeClr>
                      </a:solidFill>
                      <a:prstDash val="solid"/>
                      <a:round/>
                      <a:headEnd type="none" w="med" len="med"/>
                      <a:tailEnd type="none" w="med" len="med"/>
                    </a:lnT>
                    <a:solidFill>
                      <a:schemeClr val="bg2">
                        <a:lumMod val="50000"/>
                      </a:schemeClr>
                    </a:solidFill>
                  </a:tcPr>
                </a:tc>
                <a:tc gridSpan="2">
                  <a:txBody>
                    <a:bodyPr/>
                    <a:lstStyle/>
                    <a:p>
                      <a:pPr marL="0" marR="0" algn="ctr">
                        <a:spcBef>
                          <a:spcPts val="0"/>
                        </a:spcBef>
                        <a:spcAft>
                          <a:spcPts val="0"/>
                        </a:spcAft>
                        <a:tabLst>
                          <a:tab pos="228600" algn="l"/>
                          <a:tab pos="457200" algn="l"/>
                          <a:tab pos="685800" algn="l"/>
                          <a:tab pos="228600" algn="l"/>
                          <a:tab pos="342900" algn="l"/>
                          <a:tab pos="457200" algn="l"/>
                          <a:tab pos="685800" algn="l"/>
                          <a:tab pos="2971800" algn="ctr"/>
                          <a:tab pos="5943600" algn="r"/>
                        </a:tabLst>
                      </a:pPr>
                      <a:r>
                        <a:rPr lang="en-US" sz="1600" dirty="0">
                          <a:effectLst/>
                        </a:rPr>
                        <a:t>Passage Estimate</a:t>
                      </a:r>
                      <a:endParaRPr lang="en-US" sz="2000" dirty="0">
                        <a:effectLst/>
                      </a:endParaRPr>
                    </a:p>
                    <a:p>
                      <a:pPr marL="0" marR="0" algn="ctr">
                        <a:spcBef>
                          <a:spcPts val="0"/>
                        </a:spcBef>
                        <a:spcAft>
                          <a:spcPts val="0"/>
                        </a:spcAft>
                        <a:tabLst>
                          <a:tab pos="228600" algn="l"/>
                          <a:tab pos="457200" algn="l"/>
                          <a:tab pos="685800" algn="l"/>
                          <a:tab pos="228600" algn="l"/>
                          <a:tab pos="342900" algn="l"/>
                          <a:tab pos="457200" algn="l"/>
                          <a:tab pos="685800" algn="l"/>
                          <a:tab pos="2971800" algn="ctr"/>
                          <a:tab pos="5943600" algn="r"/>
                        </a:tabLst>
                      </a:pPr>
                      <a:r>
                        <a:rPr lang="en-US" sz="1600" dirty="0">
                          <a:effectLst/>
                        </a:rPr>
                        <a:t>(½ 95% CI)</a:t>
                      </a:r>
                      <a:endParaRPr lang="en-US" sz="2000" dirty="0">
                        <a:effectLst/>
                        <a:latin typeface="Times New Roman"/>
                        <a:ea typeface="Times New Roman"/>
                      </a:endParaRPr>
                    </a:p>
                  </a:txBody>
                  <a:tcPr marL="54610" marR="54610" marT="18415" marB="18415" anchor="b">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solidFill>
                      <a:schemeClr val="bg2">
                        <a:lumMod val="50000"/>
                      </a:schemeClr>
                    </a:solidFill>
                  </a:tcPr>
                </a:tc>
                <a:tc hMerge="1">
                  <a:txBody>
                    <a:bodyPr/>
                    <a:lstStyle/>
                    <a:p>
                      <a:endParaRPr lang="en-US"/>
                    </a:p>
                  </a:txBody>
                  <a:tcPr/>
                </a:tc>
              </a:tr>
              <a:tr h="0">
                <a:tc>
                  <a:txBody>
                    <a:bodyPr/>
                    <a:lstStyle/>
                    <a:p>
                      <a:pPr marL="0" marR="0" indent="0" algn="ctr" defTabSz="457200" rtl="0" eaLnBrk="1" fontAlgn="auto" latinLnBrk="0" hangingPunct="1">
                        <a:lnSpc>
                          <a:spcPct val="100000"/>
                        </a:lnSpc>
                        <a:spcBef>
                          <a:spcPts val="0"/>
                        </a:spcBef>
                        <a:spcAft>
                          <a:spcPts val="0"/>
                        </a:spcAft>
                        <a:buClrTx/>
                        <a:buSzTx/>
                        <a:buFontTx/>
                        <a:buNone/>
                        <a:tabLst>
                          <a:tab pos="228600" algn="l"/>
                          <a:tab pos="457200" algn="l"/>
                          <a:tab pos="685800" algn="l"/>
                          <a:tab pos="228600" algn="l"/>
                          <a:tab pos="342900" algn="l"/>
                          <a:tab pos="457200" algn="l"/>
                          <a:tab pos="685800" algn="l"/>
                          <a:tab pos="2971800" algn="ctr"/>
                          <a:tab pos="5943600" algn="r"/>
                        </a:tabLst>
                        <a:defRPr/>
                      </a:pPr>
                      <a:r>
                        <a:rPr lang="en-US" sz="1800" dirty="0" smtClean="0">
                          <a:effectLst/>
                          <a:latin typeface="Times New Roman"/>
                          <a:ea typeface="Times New Roman"/>
                        </a:rPr>
                        <a:t>Route</a:t>
                      </a:r>
                    </a:p>
                  </a:txBody>
                  <a:tcPr marL="54610" marR="54610" marT="18415" marB="18415" anchor="b">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0"/>
                        </a:spcBef>
                        <a:spcAft>
                          <a:spcPts val="0"/>
                        </a:spcAft>
                        <a:tabLst>
                          <a:tab pos="228600" algn="l"/>
                          <a:tab pos="457200" algn="l"/>
                          <a:tab pos="685800" algn="l"/>
                          <a:tab pos="228600" algn="l"/>
                          <a:tab pos="342900" algn="l"/>
                          <a:tab pos="457200" algn="l"/>
                          <a:tab pos="685800" algn="l"/>
                          <a:tab pos="2971800" algn="ctr"/>
                          <a:tab pos="5943600" algn="r"/>
                        </a:tabLst>
                      </a:pPr>
                      <a:r>
                        <a:rPr lang="en-US" sz="1200" dirty="0">
                          <a:solidFill>
                            <a:schemeClr val="tx1">
                              <a:lumMod val="50000"/>
                            </a:schemeClr>
                          </a:solidFill>
                          <a:effectLst/>
                        </a:rPr>
                        <a:t>2013</a:t>
                      </a:r>
                    </a:p>
                    <a:p>
                      <a:pPr marL="0" marR="0" algn="ctr">
                        <a:spcBef>
                          <a:spcPts val="0"/>
                        </a:spcBef>
                        <a:spcAft>
                          <a:spcPts val="0"/>
                        </a:spcAft>
                        <a:tabLst>
                          <a:tab pos="228600" algn="l"/>
                          <a:tab pos="457200" algn="l"/>
                          <a:tab pos="685800" algn="l"/>
                          <a:tab pos="228600" algn="l"/>
                          <a:tab pos="342900" algn="l"/>
                          <a:tab pos="457200" algn="l"/>
                          <a:tab pos="685800" algn="l"/>
                          <a:tab pos="2971800" algn="ctr"/>
                          <a:tab pos="5943600" algn="r"/>
                        </a:tabLst>
                      </a:pPr>
                      <a:r>
                        <a:rPr lang="en-US" sz="1200" dirty="0">
                          <a:solidFill>
                            <a:schemeClr val="tx1">
                              <a:lumMod val="50000"/>
                            </a:schemeClr>
                          </a:solidFill>
                          <a:effectLst/>
                        </a:rPr>
                        <a:t>April 1–May 31</a:t>
                      </a:r>
                      <a:endParaRPr lang="en-US" sz="1200" dirty="0">
                        <a:solidFill>
                          <a:schemeClr val="tx1">
                            <a:lumMod val="50000"/>
                          </a:schemeClr>
                        </a:solidFill>
                        <a:effectLst/>
                        <a:latin typeface="Times New Roman"/>
                        <a:ea typeface="Times New Roman"/>
                      </a:endParaRPr>
                    </a:p>
                  </a:txBody>
                  <a:tcPr marL="54610" marR="54610" marT="18415" marB="18415" anchor="b"/>
                </a:tc>
                <a:tc>
                  <a:txBody>
                    <a:bodyPr/>
                    <a:lstStyle/>
                    <a:p>
                      <a:pPr marL="0" marR="0" algn="ctr">
                        <a:spcBef>
                          <a:spcPts val="0"/>
                        </a:spcBef>
                        <a:spcAft>
                          <a:spcPts val="0"/>
                        </a:spcAft>
                        <a:tabLst>
                          <a:tab pos="228600" algn="l"/>
                          <a:tab pos="457200" algn="l"/>
                          <a:tab pos="685800" algn="l"/>
                          <a:tab pos="228600" algn="l"/>
                          <a:tab pos="342900" algn="l"/>
                          <a:tab pos="457200" algn="l"/>
                          <a:tab pos="685800" algn="l"/>
                          <a:tab pos="2971800" algn="ctr"/>
                          <a:tab pos="5943600" algn="r"/>
                        </a:tabLst>
                      </a:pPr>
                      <a:r>
                        <a:rPr lang="en-US" sz="1200">
                          <a:solidFill>
                            <a:schemeClr val="tx1">
                              <a:lumMod val="50000"/>
                            </a:schemeClr>
                          </a:solidFill>
                          <a:effectLst/>
                        </a:rPr>
                        <a:t>2014</a:t>
                      </a:r>
                    </a:p>
                    <a:p>
                      <a:pPr marL="0" marR="0" algn="ctr">
                        <a:spcBef>
                          <a:spcPts val="0"/>
                        </a:spcBef>
                        <a:spcAft>
                          <a:spcPts val="0"/>
                        </a:spcAft>
                        <a:tabLst>
                          <a:tab pos="228600" algn="l"/>
                          <a:tab pos="457200" algn="l"/>
                          <a:tab pos="685800" algn="l"/>
                          <a:tab pos="228600" algn="l"/>
                          <a:tab pos="342900" algn="l"/>
                          <a:tab pos="457200" algn="l"/>
                          <a:tab pos="685800" algn="l"/>
                          <a:tab pos="2971800" algn="ctr"/>
                          <a:tab pos="5943600" algn="r"/>
                        </a:tabLst>
                      </a:pPr>
                      <a:r>
                        <a:rPr lang="en-US" sz="1200">
                          <a:solidFill>
                            <a:schemeClr val="tx1">
                              <a:lumMod val="50000"/>
                            </a:schemeClr>
                          </a:solidFill>
                          <a:effectLst/>
                        </a:rPr>
                        <a:t>March 29– May 31</a:t>
                      </a:r>
                      <a:endParaRPr lang="en-US" sz="1200">
                        <a:solidFill>
                          <a:schemeClr val="tx1">
                            <a:lumMod val="50000"/>
                          </a:schemeClr>
                        </a:solidFill>
                        <a:effectLst/>
                        <a:latin typeface="Times New Roman"/>
                        <a:ea typeface="Times New Roman"/>
                      </a:endParaRPr>
                    </a:p>
                  </a:txBody>
                  <a:tcPr marL="54610" marR="54610" marT="18415" marB="18415" anchor="b">
                    <a:lnR w="12700" cap="flat" cmpd="sng" algn="ctr">
                      <a:solidFill>
                        <a:schemeClr val="tx1">
                          <a:lumMod val="50000"/>
                        </a:schemeClr>
                      </a:solidFill>
                      <a:prstDash val="solid"/>
                      <a:round/>
                      <a:headEnd type="none" w="med" len="med"/>
                      <a:tailEnd type="none" w="med" len="med"/>
                    </a:lnR>
                  </a:tcPr>
                </a:tc>
              </a:tr>
              <a:tr h="0">
                <a:tc>
                  <a:txBody>
                    <a:bodyPr/>
                    <a:lstStyle/>
                    <a:p>
                      <a:pPr marL="0" marR="0" algn="l" defTabSz="457200" rtl="0" eaLnBrk="1" latinLnBrk="0" hangingPunct="1">
                        <a:spcBef>
                          <a:spcPts val="0"/>
                        </a:spcBef>
                        <a:spcAft>
                          <a:spcPts val="0"/>
                        </a:spcAft>
                        <a:tabLst>
                          <a:tab pos="228600" algn="l"/>
                          <a:tab pos="457200" algn="l"/>
                          <a:tab pos="685800" algn="l"/>
                          <a:tab pos="228600" algn="l"/>
                          <a:tab pos="457200" algn="l"/>
                          <a:tab pos="685800" algn="l"/>
                          <a:tab pos="1466850" algn="l"/>
                        </a:tabLst>
                      </a:pPr>
                      <a:r>
                        <a:rPr lang="en-US" sz="1400" b="1" kern="1200" dirty="0" smtClean="0">
                          <a:solidFill>
                            <a:schemeClr val="lt1"/>
                          </a:solidFill>
                          <a:effectLst/>
                          <a:latin typeface="+mn-lt"/>
                          <a:ea typeface="+mn-ea"/>
                          <a:cs typeface="+mn-cs"/>
                        </a:rPr>
                        <a:t>Turbine Unit </a:t>
                      </a:r>
                      <a:r>
                        <a:rPr lang="en-US" sz="1400" b="1" kern="1200" dirty="0">
                          <a:solidFill>
                            <a:schemeClr val="lt1"/>
                          </a:solidFill>
                          <a:effectLst/>
                          <a:latin typeface="+mn-lt"/>
                          <a:ea typeface="+mn-ea"/>
                          <a:cs typeface="+mn-cs"/>
                        </a:rPr>
                        <a:t>1</a:t>
                      </a:r>
                    </a:p>
                  </a:txBody>
                  <a:tcPr marL="54610" marR="54610" marT="18415" marB="18415"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0"/>
                        </a:spcBef>
                        <a:spcAft>
                          <a:spcPts val="0"/>
                        </a:spcAft>
                        <a:tabLst>
                          <a:tab pos="228600" algn="l"/>
                          <a:tab pos="457200" algn="l"/>
                          <a:tab pos="685800" algn="l"/>
                        </a:tabLst>
                      </a:pPr>
                      <a:r>
                        <a:rPr lang="en-US" sz="1200" dirty="0">
                          <a:solidFill>
                            <a:schemeClr val="tx1">
                              <a:lumMod val="50000"/>
                            </a:schemeClr>
                          </a:solidFill>
                          <a:effectLst/>
                        </a:rPr>
                        <a:t> 8 ± 5</a:t>
                      </a:r>
                      <a:endParaRPr lang="en-US" sz="1200" dirty="0">
                        <a:solidFill>
                          <a:schemeClr val="tx1">
                            <a:lumMod val="50000"/>
                          </a:schemeClr>
                        </a:solidFill>
                        <a:effectLst/>
                        <a:latin typeface="Times New Roman"/>
                        <a:ea typeface="Times New Roman"/>
                      </a:endParaRPr>
                    </a:p>
                  </a:txBody>
                  <a:tcPr marL="54610" marR="54610" marT="18415" marB="18415" anchor="ctr"/>
                </a:tc>
                <a:tc>
                  <a:txBody>
                    <a:bodyPr/>
                    <a:lstStyle/>
                    <a:p>
                      <a:pPr marL="0" marR="0" algn="ctr">
                        <a:spcBef>
                          <a:spcPts val="0"/>
                        </a:spcBef>
                        <a:spcAft>
                          <a:spcPts val="0"/>
                        </a:spcAft>
                        <a:tabLst>
                          <a:tab pos="228600" algn="l"/>
                          <a:tab pos="457200" algn="l"/>
                          <a:tab pos="685800" algn="l"/>
                        </a:tabLst>
                      </a:pPr>
                      <a:r>
                        <a:rPr lang="en-US" sz="1200" dirty="0">
                          <a:solidFill>
                            <a:schemeClr val="tx1">
                              <a:lumMod val="50000"/>
                            </a:schemeClr>
                          </a:solidFill>
                          <a:effectLst/>
                        </a:rPr>
                        <a:t> 14 ± 7</a:t>
                      </a:r>
                      <a:endParaRPr lang="en-US" sz="1200" dirty="0">
                        <a:solidFill>
                          <a:schemeClr val="tx1">
                            <a:lumMod val="50000"/>
                          </a:schemeClr>
                        </a:solidFill>
                        <a:effectLst/>
                        <a:latin typeface="Times New Roman"/>
                        <a:ea typeface="Times New Roman"/>
                      </a:endParaRPr>
                    </a:p>
                  </a:txBody>
                  <a:tcPr marL="54610" marR="54610" marT="18415" marB="18415" anchor="ctr">
                    <a:lnR w="12700" cap="flat" cmpd="sng" algn="ctr">
                      <a:solidFill>
                        <a:schemeClr val="tx1">
                          <a:lumMod val="50000"/>
                        </a:schemeClr>
                      </a:solidFill>
                      <a:prstDash val="solid"/>
                      <a:round/>
                      <a:headEnd type="none" w="med" len="med"/>
                      <a:tailEnd type="none" w="med" len="med"/>
                    </a:lnR>
                  </a:tcPr>
                </a:tc>
              </a:tr>
              <a:tr h="182880">
                <a:tc>
                  <a:txBody>
                    <a:bodyPr/>
                    <a:lstStyle/>
                    <a:p>
                      <a:pPr marL="0" marR="0" algn="l" defTabSz="457200" rtl="0" eaLnBrk="1" latinLnBrk="0" hangingPunct="1">
                        <a:spcBef>
                          <a:spcPts val="0"/>
                        </a:spcBef>
                        <a:spcAft>
                          <a:spcPts val="0"/>
                        </a:spcAft>
                        <a:tabLst>
                          <a:tab pos="228600" algn="l"/>
                          <a:tab pos="457200" algn="l"/>
                          <a:tab pos="685800" algn="l"/>
                          <a:tab pos="228600" algn="l"/>
                          <a:tab pos="457200" algn="l"/>
                          <a:tab pos="685800" algn="l"/>
                          <a:tab pos="1466850" algn="l"/>
                        </a:tabLst>
                      </a:pPr>
                      <a:r>
                        <a:rPr lang="en-US" sz="1400" b="1" kern="1200" dirty="0" smtClean="0">
                          <a:solidFill>
                            <a:schemeClr val="lt1"/>
                          </a:solidFill>
                          <a:effectLst/>
                          <a:latin typeface="+mn-lt"/>
                          <a:ea typeface="+mn-ea"/>
                          <a:cs typeface="+mn-cs"/>
                        </a:rPr>
                        <a:t>Turbine Unit </a:t>
                      </a:r>
                      <a:r>
                        <a:rPr lang="en-US" sz="1400" b="1" kern="1200" dirty="0">
                          <a:solidFill>
                            <a:schemeClr val="lt1"/>
                          </a:solidFill>
                          <a:effectLst/>
                          <a:latin typeface="+mn-lt"/>
                          <a:ea typeface="+mn-ea"/>
                          <a:cs typeface="+mn-cs"/>
                        </a:rPr>
                        <a:t>2</a:t>
                      </a:r>
                    </a:p>
                  </a:txBody>
                  <a:tcPr marL="54610" marR="54610" marT="18415" marB="18415"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0"/>
                        </a:spcBef>
                        <a:spcAft>
                          <a:spcPts val="0"/>
                        </a:spcAft>
                        <a:tabLst>
                          <a:tab pos="228600" algn="l"/>
                          <a:tab pos="457200" algn="l"/>
                          <a:tab pos="685800" algn="l"/>
                        </a:tabLst>
                      </a:pPr>
                      <a:r>
                        <a:rPr lang="en-US" sz="1200" dirty="0">
                          <a:solidFill>
                            <a:schemeClr val="tx1">
                              <a:lumMod val="50000"/>
                            </a:schemeClr>
                          </a:solidFill>
                          <a:effectLst/>
                        </a:rPr>
                        <a:t>15 ± 7</a:t>
                      </a:r>
                      <a:endParaRPr lang="en-US" sz="1200" dirty="0">
                        <a:solidFill>
                          <a:schemeClr val="tx1">
                            <a:lumMod val="50000"/>
                          </a:schemeClr>
                        </a:solidFill>
                        <a:effectLst/>
                        <a:latin typeface="Times New Roman"/>
                        <a:ea typeface="Times New Roman"/>
                      </a:endParaRPr>
                    </a:p>
                  </a:txBody>
                  <a:tcPr marL="54610" marR="54610" marT="18415" marB="18415" anchor="ctr"/>
                </a:tc>
                <a:tc>
                  <a:txBody>
                    <a:bodyPr/>
                    <a:lstStyle/>
                    <a:p>
                      <a:pPr marL="0" marR="0" algn="ctr">
                        <a:spcBef>
                          <a:spcPts val="0"/>
                        </a:spcBef>
                        <a:spcAft>
                          <a:spcPts val="0"/>
                        </a:spcAft>
                        <a:tabLst>
                          <a:tab pos="228600" algn="l"/>
                          <a:tab pos="457200" algn="l"/>
                          <a:tab pos="685800" algn="l"/>
                        </a:tabLst>
                      </a:pPr>
                      <a:r>
                        <a:rPr lang="en-US" sz="1200" dirty="0">
                          <a:solidFill>
                            <a:schemeClr val="tx1">
                              <a:lumMod val="50000"/>
                            </a:schemeClr>
                          </a:solidFill>
                          <a:effectLst/>
                        </a:rPr>
                        <a:t>0</a:t>
                      </a:r>
                      <a:endParaRPr lang="en-US" sz="1200" dirty="0">
                        <a:solidFill>
                          <a:schemeClr val="tx1">
                            <a:lumMod val="50000"/>
                          </a:schemeClr>
                        </a:solidFill>
                        <a:effectLst/>
                        <a:latin typeface="Times New Roman"/>
                        <a:ea typeface="Times New Roman"/>
                      </a:endParaRPr>
                    </a:p>
                  </a:txBody>
                  <a:tcPr marL="54610" marR="54610" marT="18415" marB="18415" anchor="ctr">
                    <a:lnR w="12700" cap="flat" cmpd="sng" algn="ctr">
                      <a:solidFill>
                        <a:schemeClr val="tx1">
                          <a:lumMod val="50000"/>
                        </a:schemeClr>
                      </a:solidFill>
                      <a:prstDash val="solid"/>
                      <a:round/>
                      <a:headEnd type="none" w="med" len="med"/>
                      <a:tailEnd type="none" w="med" len="med"/>
                    </a:lnR>
                  </a:tcPr>
                </a:tc>
              </a:tr>
              <a:tr h="181610">
                <a:tc>
                  <a:txBody>
                    <a:bodyPr/>
                    <a:lstStyle/>
                    <a:p>
                      <a:pPr marL="0" marR="0">
                        <a:spcBef>
                          <a:spcPts val="0"/>
                        </a:spcBef>
                        <a:spcAft>
                          <a:spcPts val="0"/>
                        </a:spcAft>
                        <a:tabLst>
                          <a:tab pos="228600" algn="l"/>
                          <a:tab pos="457200" algn="l"/>
                          <a:tab pos="685800" algn="l"/>
                          <a:tab pos="228600" algn="l"/>
                          <a:tab pos="457200" algn="l"/>
                          <a:tab pos="685800" algn="l"/>
                          <a:tab pos="1466850" algn="l"/>
                        </a:tabLst>
                      </a:pPr>
                      <a:r>
                        <a:rPr lang="en-US" sz="1400" dirty="0">
                          <a:effectLst/>
                        </a:rPr>
                        <a:t>Spill Bays 2 &amp; 3</a:t>
                      </a:r>
                      <a:endParaRPr lang="en-US" sz="1400" dirty="0">
                        <a:effectLst/>
                        <a:latin typeface="Times New Roman"/>
                        <a:ea typeface="Times New Roman"/>
                      </a:endParaRPr>
                    </a:p>
                  </a:txBody>
                  <a:tcPr marL="54610" marR="54610" marT="18415" marB="18415"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0"/>
                        </a:spcBef>
                        <a:spcAft>
                          <a:spcPts val="0"/>
                        </a:spcAft>
                        <a:tabLst>
                          <a:tab pos="228600" algn="l"/>
                          <a:tab pos="457200" algn="l"/>
                          <a:tab pos="685800" algn="l"/>
                        </a:tabLst>
                      </a:pPr>
                      <a:r>
                        <a:rPr lang="en-US" sz="1200">
                          <a:solidFill>
                            <a:schemeClr val="tx1">
                              <a:lumMod val="50000"/>
                            </a:schemeClr>
                          </a:solidFill>
                          <a:effectLst/>
                        </a:rPr>
                        <a:t>  66 ± 28</a:t>
                      </a:r>
                      <a:endParaRPr lang="en-US" sz="1200">
                        <a:solidFill>
                          <a:schemeClr val="tx1">
                            <a:lumMod val="50000"/>
                          </a:schemeClr>
                        </a:solidFill>
                        <a:effectLst/>
                        <a:latin typeface="Times New Roman"/>
                        <a:ea typeface="Times New Roman"/>
                      </a:endParaRPr>
                    </a:p>
                  </a:txBody>
                  <a:tcPr marL="54610" marR="54610" marT="18415" marB="18415" anchor="ctr"/>
                </a:tc>
                <a:tc>
                  <a:txBody>
                    <a:bodyPr/>
                    <a:lstStyle/>
                    <a:p>
                      <a:pPr marL="0" marR="0" algn="ctr">
                        <a:spcBef>
                          <a:spcPts val="0"/>
                        </a:spcBef>
                        <a:spcAft>
                          <a:spcPts val="0"/>
                        </a:spcAft>
                        <a:tabLst>
                          <a:tab pos="228600" algn="l"/>
                          <a:tab pos="457200" algn="l"/>
                          <a:tab pos="685800" algn="l"/>
                        </a:tabLst>
                      </a:pPr>
                      <a:r>
                        <a:rPr lang="en-US" sz="1200" dirty="0">
                          <a:solidFill>
                            <a:schemeClr val="tx1">
                              <a:lumMod val="50000"/>
                            </a:schemeClr>
                          </a:solidFill>
                          <a:effectLst/>
                        </a:rPr>
                        <a:t>0</a:t>
                      </a:r>
                      <a:endParaRPr lang="en-US" sz="1200" dirty="0">
                        <a:solidFill>
                          <a:schemeClr val="tx1">
                            <a:lumMod val="50000"/>
                          </a:schemeClr>
                        </a:solidFill>
                        <a:effectLst/>
                        <a:latin typeface="Times New Roman"/>
                        <a:ea typeface="Times New Roman"/>
                      </a:endParaRPr>
                    </a:p>
                  </a:txBody>
                  <a:tcPr marL="54610" marR="54610" marT="18415" marB="18415" anchor="ctr">
                    <a:lnR w="12700" cap="flat" cmpd="sng" algn="ctr">
                      <a:solidFill>
                        <a:schemeClr val="tx1">
                          <a:lumMod val="50000"/>
                        </a:schemeClr>
                      </a:solidFill>
                      <a:prstDash val="solid"/>
                      <a:round/>
                      <a:headEnd type="none" w="med" len="med"/>
                      <a:tailEnd type="none" w="med" len="med"/>
                    </a:lnR>
                  </a:tcPr>
                </a:tc>
              </a:tr>
              <a:tr h="182880">
                <a:tc>
                  <a:txBody>
                    <a:bodyPr/>
                    <a:lstStyle/>
                    <a:p>
                      <a:pPr marL="0" marR="0" algn="l" defTabSz="457200" rtl="0" eaLnBrk="1" latinLnBrk="0" hangingPunct="1">
                        <a:spcBef>
                          <a:spcPts val="0"/>
                        </a:spcBef>
                        <a:spcAft>
                          <a:spcPts val="0"/>
                        </a:spcAft>
                        <a:tabLst>
                          <a:tab pos="228600" algn="l"/>
                          <a:tab pos="457200" algn="l"/>
                          <a:tab pos="685800" algn="l"/>
                          <a:tab pos="228600" algn="l"/>
                          <a:tab pos="457200" algn="l"/>
                          <a:tab pos="685800" algn="l"/>
                          <a:tab pos="1466850" algn="l"/>
                        </a:tabLst>
                      </a:pPr>
                      <a:r>
                        <a:rPr lang="en-US" sz="1400" b="1" kern="1200" dirty="0" smtClean="0">
                          <a:solidFill>
                            <a:schemeClr val="lt1"/>
                          </a:solidFill>
                          <a:effectLst/>
                          <a:latin typeface="+mn-lt"/>
                          <a:ea typeface="+mn-ea"/>
                          <a:cs typeface="+mn-cs"/>
                        </a:rPr>
                        <a:t>Weir 616 </a:t>
                      </a:r>
                      <a:r>
                        <a:rPr lang="en-US" sz="1400" b="1" kern="1200" dirty="0">
                          <a:solidFill>
                            <a:schemeClr val="lt1"/>
                          </a:solidFill>
                          <a:effectLst/>
                          <a:latin typeface="+mn-lt"/>
                          <a:ea typeface="+mn-ea"/>
                          <a:cs typeface="+mn-cs"/>
                        </a:rPr>
                        <a:t>ft</a:t>
                      </a:r>
                    </a:p>
                  </a:txBody>
                  <a:tcPr marL="54610" marR="54610" marT="18415" marB="18415"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0"/>
                        </a:spcBef>
                        <a:spcAft>
                          <a:spcPts val="0"/>
                        </a:spcAft>
                        <a:tabLst>
                          <a:tab pos="228600" algn="l"/>
                          <a:tab pos="457200" algn="l"/>
                          <a:tab pos="685800" algn="l"/>
                        </a:tabLst>
                      </a:pPr>
                      <a:r>
                        <a:rPr lang="en-US" sz="1200" dirty="0">
                          <a:solidFill>
                            <a:schemeClr val="tx1">
                              <a:lumMod val="50000"/>
                            </a:schemeClr>
                          </a:solidFill>
                          <a:effectLst/>
                        </a:rPr>
                        <a:t>126 ± 50</a:t>
                      </a:r>
                      <a:endParaRPr lang="en-US" sz="1200" dirty="0">
                        <a:solidFill>
                          <a:schemeClr val="tx1">
                            <a:lumMod val="50000"/>
                          </a:schemeClr>
                        </a:solidFill>
                        <a:effectLst/>
                        <a:latin typeface="Times New Roman"/>
                        <a:ea typeface="Times New Roman"/>
                      </a:endParaRPr>
                    </a:p>
                  </a:txBody>
                  <a:tcPr marL="54610" marR="54610" marT="18415" marB="18415" anchor="ctr"/>
                </a:tc>
                <a:tc>
                  <a:txBody>
                    <a:bodyPr/>
                    <a:lstStyle/>
                    <a:p>
                      <a:pPr marL="0" marR="0" algn="ctr">
                        <a:spcBef>
                          <a:spcPts val="0"/>
                        </a:spcBef>
                        <a:spcAft>
                          <a:spcPts val="0"/>
                        </a:spcAft>
                        <a:tabLst>
                          <a:tab pos="228600" algn="l"/>
                          <a:tab pos="457200" algn="l"/>
                          <a:tab pos="685800" algn="l"/>
                        </a:tabLst>
                      </a:pPr>
                      <a:r>
                        <a:rPr lang="en-US" sz="1200" dirty="0">
                          <a:solidFill>
                            <a:schemeClr val="tx1">
                              <a:lumMod val="50000"/>
                            </a:schemeClr>
                          </a:solidFill>
                          <a:effectLst/>
                        </a:rPr>
                        <a:t>174 ± 46</a:t>
                      </a:r>
                      <a:endParaRPr lang="en-US" sz="1200" dirty="0">
                        <a:solidFill>
                          <a:schemeClr val="tx1">
                            <a:lumMod val="50000"/>
                          </a:schemeClr>
                        </a:solidFill>
                        <a:effectLst/>
                        <a:latin typeface="Times New Roman"/>
                        <a:ea typeface="Times New Roman"/>
                      </a:endParaRPr>
                    </a:p>
                  </a:txBody>
                  <a:tcPr marL="54610" marR="54610" marT="18415" marB="18415" anchor="ctr">
                    <a:lnR w="12700" cap="flat" cmpd="sng" algn="ctr">
                      <a:solidFill>
                        <a:schemeClr val="tx1">
                          <a:lumMod val="50000"/>
                        </a:schemeClr>
                      </a:solidFill>
                      <a:prstDash val="solid"/>
                      <a:round/>
                      <a:headEnd type="none" w="med" len="med"/>
                      <a:tailEnd type="none" w="med" len="med"/>
                    </a:lnR>
                  </a:tcPr>
                </a:tc>
              </a:tr>
              <a:tr h="182880">
                <a:tc>
                  <a:txBody>
                    <a:bodyPr/>
                    <a:lstStyle/>
                    <a:p>
                      <a:pPr marL="0" marR="0" algn="l" defTabSz="457200" rtl="0" eaLnBrk="1" latinLnBrk="0" hangingPunct="1">
                        <a:spcBef>
                          <a:spcPts val="0"/>
                        </a:spcBef>
                        <a:spcAft>
                          <a:spcPts val="0"/>
                        </a:spcAft>
                        <a:tabLst>
                          <a:tab pos="228600" algn="l"/>
                          <a:tab pos="457200" algn="l"/>
                          <a:tab pos="685800" algn="l"/>
                          <a:tab pos="228600" algn="l"/>
                          <a:tab pos="457200" algn="l"/>
                          <a:tab pos="685800" algn="l"/>
                          <a:tab pos="1466850" algn="l"/>
                        </a:tabLst>
                      </a:pPr>
                      <a:r>
                        <a:rPr lang="en-US" sz="1400" b="1" kern="1200" dirty="0" smtClean="0">
                          <a:solidFill>
                            <a:schemeClr val="lt1"/>
                          </a:solidFill>
                          <a:effectLst/>
                          <a:latin typeface="+mn-lt"/>
                          <a:ea typeface="+mn-ea"/>
                          <a:cs typeface="+mn-cs"/>
                        </a:rPr>
                        <a:t>Weir 635 </a:t>
                      </a:r>
                      <a:r>
                        <a:rPr lang="en-US" sz="1400" b="1" kern="1200" dirty="0">
                          <a:solidFill>
                            <a:schemeClr val="lt1"/>
                          </a:solidFill>
                          <a:effectLst/>
                          <a:latin typeface="+mn-lt"/>
                          <a:ea typeface="+mn-ea"/>
                          <a:cs typeface="+mn-cs"/>
                        </a:rPr>
                        <a:t>ft</a:t>
                      </a:r>
                    </a:p>
                  </a:txBody>
                  <a:tcPr marL="54610" marR="54610" marT="18415" marB="18415" anchor="ctr">
                    <a:lnL w="12700" cap="flat" cmpd="sng" algn="ctr">
                      <a:solidFill>
                        <a:schemeClr val="tx1">
                          <a:lumMod val="50000"/>
                        </a:schemeClr>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50000"/>
                      </a:schemeClr>
                    </a:solidFill>
                  </a:tcPr>
                </a:tc>
                <a:tc>
                  <a:txBody>
                    <a:bodyPr/>
                    <a:lstStyle/>
                    <a:p>
                      <a:pPr marL="0" marR="0" algn="ctr">
                        <a:spcBef>
                          <a:spcPts val="0"/>
                        </a:spcBef>
                        <a:spcAft>
                          <a:spcPts val="0"/>
                        </a:spcAft>
                        <a:tabLst>
                          <a:tab pos="228600" algn="l"/>
                          <a:tab pos="457200" algn="l"/>
                          <a:tab pos="685800" algn="l"/>
                        </a:tabLst>
                      </a:pPr>
                      <a:r>
                        <a:rPr lang="en-US" sz="1200" dirty="0">
                          <a:solidFill>
                            <a:schemeClr val="tx1">
                              <a:lumMod val="50000"/>
                            </a:schemeClr>
                          </a:solidFill>
                          <a:effectLst/>
                        </a:rPr>
                        <a:t>18 ± 6</a:t>
                      </a:r>
                      <a:endParaRPr lang="en-US" sz="1200" dirty="0">
                        <a:solidFill>
                          <a:schemeClr val="tx1">
                            <a:lumMod val="50000"/>
                          </a:schemeClr>
                        </a:solidFill>
                        <a:effectLst/>
                        <a:latin typeface="Times New Roman"/>
                        <a:ea typeface="Times New Roman"/>
                      </a:endParaRPr>
                    </a:p>
                  </a:txBody>
                  <a:tcPr marL="54610" marR="54610" marT="18415" marB="18415"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tabLst>
                          <a:tab pos="228600" algn="l"/>
                          <a:tab pos="457200" algn="l"/>
                          <a:tab pos="685800" algn="l"/>
                        </a:tabLst>
                      </a:pPr>
                      <a:r>
                        <a:rPr lang="en-US" sz="1200" dirty="0">
                          <a:solidFill>
                            <a:schemeClr val="tx1">
                              <a:lumMod val="50000"/>
                            </a:schemeClr>
                          </a:solidFill>
                          <a:effectLst/>
                        </a:rPr>
                        <a:t>7 ± 3</a:t>
                      </a:r>
                      <a:endParaRPr lang="en-US" sz="1200" dirty="0">
                        <a:solidFill>
                          <a:schemeClr val="tx1">
                            <a:lumMod val="50000"/>
                          </a:schemeClr>
                        </a:solidFill>
                        <a:effectLst/>
                        <a:latin typeface="Times New Roman"/>
                        <a:ea typeface="Times New Roman"/>
                      </a:endParaRPr>
                    </a:p>
                  </a:txBody>
                  <a:tcPr marL="54610" marR="54610" marT="18415" marB="18415" anchor="ctr">
                    <a:lnR w="12700" cap="flat" cmpd="sng" algn="ctr">
                      <a:solidFill>
                        <a:schemeClr val="tx1">
                          <a:lumMod val="50000"/>
                        </a:schemeClr>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r>
              <a:tr h="182880">
                <a:tc>
                  <a:txBody>
                    <a:bodyPr/>
                    <a:lstStyle/>
                    <a:p>
                      <a:pPr marL="0" marR="0" algn="ctr">
                        <a:spcBef>
                          <a:spcPts val="0"/>
                        </a:spcBef>
                        <a:spcAft>
                          <a:spcPts val="0"/>
                        </a:spcAft>
                        <a:tabLst>
                          <a:tab pos="228600" algn="l"/>
                          <a:tab pos="457200" algn="l"/>
                          <a:tab pos="685800" algn="l"/>
                          <a:tab pos="228600" algn="l"/>
                          <a:tab pos="457200" algn="l"/>
                          <a:tab pos="685800" algn="l"/>
                          <a:tab pos="1466850" algn="l"/>
                        </a:tabLst>
                      </a:pPr>
                      <a:r>
                        <a:rPr lang="en-US" sz="1400" dirty="0">
                          <a:effectLst/>
                        </a:rPr>
                        <a:t>Total</a:t>
                      </a:r>
                      <a:endParaRPr lang="en-US" sz="1400" dirty="0">
                        <a:effectLst/>
                        <a:latin typeface="Times New Roman"/>
                        <a:ea typeface="Times New Roman"/>
                      </a:endParaRPr>
                    </a:p>
                  </a:txBody>
                  <a:tcPr marL="54610" marR="54610" marT="18415" marB="18415" anchor="ctr">
                    <a:lnL w="12700" cap="flat" cmpd="sng" algn="ctr">
                      <a:solidFill>
                        <a:schemeClr val="tx1">
                          <a:lumMod val="50000"/>
                        </a:schemeClr>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bg2">
                        <a:lumMod val="50000"/>
                      </a:schemeClr>
                    </a:solidFill>
                  </a:tcPr>
                </a:tc>
                <a:tc>
                  <a:txBody>
                    <a:bodyPr/>
                    <a:lstStyle/>
                    <a:p>
                      <a:pPr marL="0" marR="0" algn="ctr">
                        <a:spcBef>
                          <a:spcPts val="0"/>
                        </a:spcBef>
                        <a:spcAft>
                          <a:spcPts val="0"/>
                        </a:spcAft>
                        <a:tabLst>
                          <a:tab pos="228600" algn="l"/>
                          <a:tab pos="457200" algn="l"/>
                          <a:tab pos="685800" algn="l"/>
                        </a:tabLst>
                      </a:pPr>
                      <a:r>
                        <a:rPr lang="en-US" sz="1200">
                          <a:solidFill>
                            <a:schemeClr val="tx1">
                              <a:lumMod val="50000"/>
                            </a:schemeClr>
                          </a:solidFill>
                          <a:effectLst/>
                        </a:rPr>
                        <a:t>233 ± 96</a:t>
                      </a:r>
                      <a:endParaRPr lang="en-US" sz="1200">
                        <a:solidFill>
                          <a:schemeClr val="tx1">
                            <a:lumMod val="50000"/>
                          </a:schemeClr>
                        </a:solidFill>
                        <a:effectLst/>
                        <a:latin typeface="Times New Roman"/>
                        <a:ea typeface="Times New Roman"/>
                      </a:endParaRPr>
                    </a:p>
                  </a:txBody>
                  <a:tcPr marL="54610" marR="54610" marT="18415" marB="18415" anchor="ctr">
                    <a:lnT w="28575" cap="flat" cmpd="sng" algn="ctr">
                      <a:solidFill>
                        <a:schemeClr val="bg1"/>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tcPr>
                </a:tc>
                <a:tc>
                  <a:txBody>
                    <a:bodyPr/>
                    <a:lstStyle/>
                    <a:p>
                      <a:pPr marL="0" marR="0" algn="ctr">
                        <a:spcBef>
                          <a:spcPts val="0"/>
                        </a:spcBef>
                        <a:spcAft>
                          <a:spcPts val="0"/>
                        </a:spcAft>
                        <a:tabLst>
                          <a:tab pos="228600" algn="l"/>
                          <a:tab pos="457200" algn="l"/>
                          <a:tab pos="685800" algn="l"/>
                        </a:tabLst>
                      </a:pPr>
                      <a:r>
                        <a:rPr lang="en-US" sz="1200" dirty="0">
                          <a:solidFill>
                            <a:schemeClr val="tx1">
                              <a:lumMod val="50000"/>
                            </a:schemeClr>
                          </a:solidFill>
                          <a:effectLst/>
                        </a:rPr>
                        <a:t>195 ± 57</a:t>
                      </a:r>
                      <a:endParaRPr lang="en-US" sz="1200" dirty="0">
                        <a:solidFill>
                          <a:schemeClr val="tx1">
                            <a:lumMod val="50000"/>
                          </a:schemeClr>
                        </a:solidFill>
                        <a:effectLst/>
                        <a:latin typeface="Times New Roman"/>
                        <a:ea typeface="Times New Roman"/>
                      </a:endParaRPr>
                    </a:p>
                  </a:txBody>
                  <a:tcPr marL="54610" marR="54610" marT="18415" marB="18415" anchor="ctr">
                    <a:lnR w="12700" cap="flat" cmpd="sng" algn="ctr">
                      <a:solidFill>
                        <a:schemeClr val="tx1">
                          <a:lumMod val="5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014011884"/>
              </p:ext>
            </p:extLst>
          </p:nvPr>
        </p:nvGraphicFramePr>
        <p:xfrm>
          <a:off x="4603752" y="4619625"/>
          <a:ext cx="4540249" cy="1769658"/>
        </p:xfrm>
        <a:graphic>
          <a:graphicData uri="http://schemas.openxmlformats.org/drawingml/2006/table">
            <a:tbl>
              <a:tblPr firstRow="1" firstCol="1" bandRow="1">
                <a:tableStyleId>{21E4AEA4-8DFA-4A89-87EB-49C32662AFE0}</a:tableStyleId>
              </a:tblPr>
              <a:tblGrid>
                <a:gridCol w="1079872"/>
                <a:gridCol w="1061884"/>
                <a:gridCol w="1053786"/>
                <a:gridCol w="1344707"/>
              </a:tblGrid>
              <a:tr h="445434">
                <a:tc>
                  <a:txBody>
                    <a:bodyPr/>
                    <a:lstStyle/>
                    <a:p>
                      <a:pPr marL="0" marR="0" indent="228600">
                        <a:spcBef>
                          <a:spcPts val="200"/>
                        </a:spcBef>
                        <a:spcAft>
                          <a:spcPts val="200"/>
                        </a:spcAft>
                        <a:tabLst>
                          <a:tab pos="228600" algn="l"/>
                          <a:tab pos="457200" algn="l"/>
                          <a:tab pos="685800" algn="l"/>
                        </a:tabLst>
                      </a:pPr>
                      <a:endParaRPr lang="en-US" sz="1400" dirty="0">
                        <a:effectLst/>
                        <a:latin typeface="Times New Roman"/>
                        <a:ea typeface="Times New Roman"/>
                      </a:endParaRPr>
                    </a:p>
                  </a:txBody>
                  <a:tcPr marL="68580" marR="68580" marT="0" marB="0" anchor="b">
                    <a:lnL w="12700" cap="flat" cmpd="sng" algn="ctr">
                      <a:solidFill>
                        <a:schemeClr val="tx1">
                          <a:lumMod val="50000"/>
                        </a:schemeClr>
                      </a:solidFill>
                      <a:prstDash val="solid"/>
                      <a:round/>
                      <a:headEnd type="none" w="med" len="med"/>
                      <a:tailEnd type="none" w="med" len="med"/>
                    </a:lnL>
                    <a:lnT w="12700" cap="flat" cmpd="sng" algn="ctr">
                      <a:solidFill>
                        <a:schemeClr val="tx1">
                          <a:lumMod val="50000"/>
                        </a:schemeClr>
                      </a:solidFill>
                      <a:prstDash val="solid"/>
                      <a:round/>
                      <a:headEnd type="none" w="med" len="med"/>
                      <a:tailEnd type="none" w="med" len="med"/>
                    </a:lnT>
                    <a:solidFill>
                      <a:schemeClr val="bg2">
                        <a:lumMod val="50000"/>
                      </a:schemeClr>
                    </a:solidFill>
                  </a:tcPr>
                </a:tc>
                <a:tc gridSpan="3">
                  <a:txBody>
                    <a:bodyPr/>
                    <a:lstStyle/>
                    <a:p>
                      <a:pPr marL="0" marR="0" algn="ctr">
                        <a:spcBef>
                          <a:spcPts val="200"/>
                        </a:spcBef>
                        <a:spcAft>
                          <a:spcPts val="200"/>
                        </a:spcAft>
                        <a:tabLst>
                          <a:tab pos="228600" algn="l"/>
                          <a:tab pos="457200" algn="l"/>
                          <a:tab pos="685800" algn="l"/>
                        </a:tabLst>
                      </a:pPr>
                      <a:r>
                        <a:rPr lang="en-US" sz="1600" dirty="0" smtClean="0">
                          <a:effectLst/>
                          <a:latin typeface="+mn-lt"/>
                          <a:ea typeface="Times New Roman"/>
                        </a:rPr>
                        <a:t>Fish Weir</a:t>
                      </a:r>
                      <a:endParaRPr lang="en-US" sz="1600" dirty="0">
                        <a:effectLst/>
                        <a:latin typeface="+mn-lt"/>
                        <a:ea typeface="Times New Roman"/>
                      </a:endParaRPr>
                    </a:p>
                  </a:txBody>
                  <a:tcPr marL="68580" marR="68580" marT="0" marB="0" anchor="ctr">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solidFill>
                      <a:schemeClr val="bg2">
                        <a:lumMod val="50000"/>
                      </a:schemeClr>
                    </a:solidFill>
                  </a:tcPr>
                </a:tc>
                <a:tc hMerge="1">
                  <a:txBody>
                    <a:bodyPr/>
                    <a:lstStyle/>
                    <a:p>
                      <a:pPr marL="0" marR="0" algn="ctr">
                        <a:spcBef>
                          <a:spcPts val="200"/>
                        </a:spcBef>
                        <a:spcAft>
                          <a:spcPts val="200"/>
                        </a:spcAft>
                        <a:tabLst>
                          <a:tab pos="228600" algn="l"/>
                          <a:tab pos="457200" algn="l"/>
                          <a:tab pos="685800" algn="l"/>
                        </a:tabLst>
                      </a:pPr>
                      <a:endParaRPr lang="en-US" sz="1400" dirty="0">
                        <a:effectLst/>
                        <a:latin typeface="Times New Roman"/>
                        <a:ea typeface="Times New Roman"/>
                      </a:endParaRPr>
                    </a:p>
                  </a:txBody>
                  <a:tcPr marL="68580" marR="68580" marT="0" marB="0" anchor="b">
                    <a:lnT w="12700" cap="flat" cmpd="sng" algn="ctr">
                      <a:solidFill>
                        <a:schemeClr val="tx1">
                          <a:lumMod val="50000"/>
                        </a:schemeClr>
                      </a:solidFill>
                      <a:prstDash val="solid"/>
                      <a:round/>
                      <a:headEnd type="none" w="med" len="med"/>
                      <a:tailEnd type="none" w="med" len="med"/>
                    </a:lnT>
                    <a:solidFill>
                      <a:schemeClr val="bg2">
                        <a:lumMod val="50000"/>
                      </a:schemeClr>
                    </a:solidFill>
                  </a:tcPr>
                </a:tc>
                <a:tc hMerge="1">
                  <a:txBody>
                    <a:bodyPr/>
                    <a:lstStyle/>
                    <a:p>
                      <a:pPr marL="0" marR="0" algn="ctr">
                        <a:spcBef>
                          <a:spcPts val="200"/>
                        </a:spcBef>
                        <a:spcAft>
                          <a:spcPts val="200"/>
                        </a:spcAft>
                        <a:tabLst>
                          <a:tab pos="228600" algn="l"/>
                          <a:tab pos="457200" algn="l"/>
                          <a:tab pos="685800" algn="l"/>
                        </a:tabLst>
                      </a:pPr>
                      <a:endParaRPr lang="en-US" sz="1400" dirty="0">
                        <a:effectLst/>
                        <a:latin typeface="Times New Roman"/>
                        <a:ea typeface="Times New Roman"/>
                      </a:endParaRPr>
                    </a:p>
                  </a:txBody>
                  <a:tcPr marL="68580" marR="68580" marT="0" marB="0" anchor="b">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solidFill>
                      <a:schemeClr val="bg2">
                        <a:lumMod val="50000"/>
                      </a:schemeClr>
                    </a:solidFill>
                  </a:tcPr>
                </a:tc>
              </a:tr>
              <a:tr h="564776">
                <a:tc>
                  <a:txBody>
                    <a:bodyPr/>
                    <a:lstStyle/>
                    <a:p>
                      <a:pPr marL="0" marR="0" indent="228600">
                        <a:spcBef>
                          <a:spcPts val="200"/>
                        </a:spcBef>
                        <a:spcAft>
                          <a:spcPts val="200"/>
                        </a:spcAft>
                        <a:tabLst>
                          <a:tab pos="228600" algn="l"/>
                          <a:tab pos="457200" algn="l"/>
                          <a:tab pos="685800" algn="l"/>
                        </a:tabLst>
                      </a:pPr>
                      <a:endParaRPr lang="en-US" sz="1400" dirty="0">
                        <a:effectLst/>
                        <a:latin typeface="Times New Roman"/>
                        <a:ea typeface="Times New Roman"/>
                      </a:endParaRPr>
                    </a:p>
                  </a:txBody>
                  <a:tcPr marL="68580" marR="68580" marT="0" marB="0" anchor="b">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indent="228600" algn="ctr" defTabSz="457200" rtl="0" eaLnBrk="1" latinLnBrk="0" hangingPunct="1">
                        <a:spcBef>
                          <a:spcPts val="200"/>
                        </a:spcBef>
                        <a:spcAft>
                          <a:spcPts val="200"/>
                        </a:spcAft>
                        <a:tabLst>
                          <a:tab pos="228600" algn="l"/>
                          <a:tab pos="457200" algn="l"/>
                          <a:tab pos="685800" algn="l"/>
                        </a:tabLst>
                      </a:pPr>
                      <a:r>
                        <a:rPr lang="en-US" sz="1400" b="1" kern="1200" dirty="0" smtClean="0">
                          <a:solidFill>
                            <a:schemeClr val="lt1"/>
                          </a:solidFill>
                          <a:effectLst/>
                          <a:latin typeface="+mn-lt"/>
                          <a:ea typeface="+mn-ea"/>
                          <a:cs typeface="+mn-cs"/>
                        </a:rPr>
                        <a:t/>
                      </a:r>
                      <a:br>
                        <a:rPr lang="en-US" sz="1400" b="1" kern="1200" dirty="0" smtClean="0">
                          <a:solidFill>
                            <a:schemeClr val="lt1"/>
                          </a:solidFill>
                          <a:effectLst/>
                          <a:latin typeface="+mn-lt"/>
                          <a:ea typeface="+mn-ea"/>
                          <a:cs typeface="+mn-cs"/>
                        </a:rPr>
                      </a:br>
                      <a:r>
                        <a:rPr lang="en-US" sz="1400" b="1" kern="1200" dirty="0" smtClean="0">
                          <a:solidFill>
                            <a:schemeClr val="lt1"/>
                          </a:solidFill>
                          <a:effectLst/>
                          <a:latin typeface="+mn-lt"/>
                          <a:ea typeface="+mn-ea"/>
                          <a:cs typeface="+mn-cs"/>
                        </a:rPr>
                        <a:t>Discharge</a:t>
                      </a:r>
                      <a:r>
                        <a:rPr lang="en-US" sz="1400" b="1" kern="1200" baseline="0" dirty="0" smtClean="0">
                          <a:solidFill>
                            <a:schemeClr val="lt1"/>
                          </a:solidFill>
                          <a:effectLst/>
                          <a:latin typeface="+mn-lt"/>
                          <a:ea typeface="+mn-ea"/>
                          <a:cs typeface="+mn-cs"/>
                        </a:rPr>
                        <a:t> Proportion</a:t>
                      </a:r>
                      <a:endParaRPr lang="en-US" sz="1400" b="1" kern="1200" dirty="0">
                        <a:solidFill>
                          <a:schemeClr val="lt1"/>
                        </a:solidFill>
                        <a:effectLst/>
                        <a:latin typeface="+mn-lt"/>
                        <a:ea typeface="+mn-ea"/>
                        <a:cs typeface="+mn-cs"/>
                      </a:endParaRPr>
                    </a:p>
                  </a:txBody>
                  <a:tcPr marL="68580" marR="68580" marT="0" marB="0" anchor="b">
                    <a:solidFill>
                      <a:schemeClr val="bg2">
                        <a:lumMod val="50000"/>
                      </a:schemeClr>
                    </a:solidFill>
                  </a:tcPr>
                </a:tc>
                <a:tc>
                  <a:txBody>
                    <a:bodyPr/>
                    <a:lstStyle/>
                    <a:p>
                      <a:pPr marL="0" marR="0" indent="228600" algn="ctr" defTabSz="457200" rtl="0" eaLnBrk="1" latinLnBrk="0" hangingPunct="1">
                        <a:spcBef>
                          <a:spcPts val="200"/>
                        </a:spcBef>
                        <a:spcAft>
                          <a:spcPts val="200"/>
                        </a:spcAft>
                        <a:tabLst>
                          <a:tab pos="228600" algn="l"/>
                          <a:tab pos="457200" algn="l"/>
                          <a:tab pos="685800" algn="l"/>
                        </a:tabLst>
                      </a:pPr>
                      <a:r>
                        <a:rPr lang="en-US" sz="1400" b="1" kern="1200" dirty="0" smtClean="0">
                          <a:solidFill>
                            <a:schemeClr val="lt1"/>
                          </a:solidFill>
                          <a:effectLst/>
                          <a:latin typeface="+mn-lt"/>
                          <a:ea typeface="+mn-ea"/>
                          <a:cs typeface="+mn-cs"/>
                        </a:rPr>
                        <a:t>Passage  Proportion</a:t>
                      </a:r>
                      <a:endParaRPr lang="en-US" sz="1400" b="1" kern="1200" dirty="0">
                        <a:solidFill>
                          <a:schemeClr val="lt1"/>
                        </a:solidFill>
                        <a:effectLst/>
                        <a:latin typeface="+mn-lt"/>
                        <a:ea typeface="+mn-ea"/>
                        <a:cs typeface="+mn-cs"/>
                      </a:endParaRPr>
                    </a:p>
                  </a:txBody>
                  <a:tcPr marL="68580" marR="68580" marT="0" marB="0" anchor="b">
                    <a:solidFill>
                      <a:schemeClr val="bg2">
                        <a:lumMod val="50000"/>
                      </a:schemeClr>
                    </a:solidFill>
                  </a:tcPr>
                </a:tc>
                <a:tc>
                  <a:txBody>
                    <a:bodyPr/>
                    <a:lstStyle/>
                    <a:p>
                      <a:pPr marL="0" marR="0" indent="228600" algn="ctr" defTabSz="457200" rtl="0" eaLnBrk="1" latinLnBrk="0" hangingPunct="1">
                        <a:spcBef>
                          <a:spcPts val="200"/>
                        </a:spcBef>
                        <a:spcAft>
                          <a:spcPts val="200"/>
                        </a:spcAft>
                        <a:tabLst>
                          <a:tab pos="228600" algn="l"/>
                          <a:tab pos="457200" algn="l"/>
                          <a:tab pos="685800" algn="l"/>
                        </a:tabLst>
                      </a:pPr>
                      <a:r>
                        <a:rPr lang="en-US" sz="1400" b="1" kern="1200" dirty="0" smtClean="0">
                          <a:solidFill>
                            <a:schemeClr val="lt1"/>
                          </a:solidFill>
                          <a:effectLst/>
                          <a:latin typeface="+mn-lt"/>
                          <a:ea typeface="+mn-ea"/>
                          <a:cs typeface="+mn-cs"/>
                        </a:rPr>
                        <a:t>Effectiveness</a:t>
                      </a:r>
                      <a:endParaRPr lang="en-US" sz="1400" b="1" kern="1200" dirty="0">
                        <a:solidFill>
                          <a:schemeClr val="lt1"/>
                        </a:solidFill>
                        <a:effectLst/>
                        <a:latin typeface="+mn-lt"/>
                        <a:ea typeface="+mn-ea"/>
                        <a:cs typeface="+mn-cs"/>
                      </a:endParaRPr>
                    </a:p>
                  </a:txBody>
                  <a:tcPr marL="68580" marR="68580" marT="0" marB="0" anchor="b">
                    <a:lnR w="12700" cap="flat" cmpd="sng" algn="ctr">
                      <a:solidFill>
                        <a:schemeClr val="tx1">
                          <a:lumMod val="50000"/>
                        </a:schemeClr>
                      </a:solidFill>
                      <a:prstDash val="solid"/>
                      <a:round/>
                      <a:headEnd type="none" w="med" len="med"/>
                      <a:tailEnd type="none" w="med" len="med"/>
                    </a:lnR>
                    <a:solidFill>
                      <a:schemeClr val="bg2">
                        <a:lumMod val="50000"/>
                      </a:schemeClr>
                    </a:solidFill>
                  </a:tcPr>
                </a:tc>
              </a:tr>
              <a:tr h="330752">
                <a:tc>
                  <a:txBody>
                    <a:bodyPr/>
                    <a:lstStyle/>
                    <a:p>
                      <a:pPr marL="0" marR="0">
                        <a:spcBef>
                          <a:spcPts val="200"/>
                        </a:spcBef>
                        <a:spcAft>
                          <a:spcPts val="200"/>
                        </a:spcAft>
                        <a:tabLst>
                          <a:tab pos="228600" algn="l"/>
                          <a:tab pos="457200" algn="l"/>
                          <a:tab pos="685800" algn="l"/>
                        </a:tabLst>
                      </a:pPr>
                      <a:r>
                        <a:rPr lang="en-US" sz="1400" dirty="0">
                          <a:effectLst/>
                        </a:rPr>
                        <a:t>Spring 2013</a:t>
                      </a:r>
                      <a:endParaRPr lang="en-US" sz="18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200" dirty="0">
                          <a:solidFill>
                            <a:schemeClr val="tx1">
                              <a:lumMod val="50000"/>
                            </a:schemeClr>
                          </a:solidFill>
                          <a:effectLst/>
                        </a:rPr>
                        <a:t>0.05</a:t>
                      </a:r>
                      <a:endParaRPr lang="en-US" sz="1200" dirty="0">
                        <a:solidFill>
                          <a:schemeClr val="tx1">
                            <a:lumMod val="50000"/>
                          </a:schemeClr>
                        </a:solidFill>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200" dirty="0" smtClean="0">
                          <a:solidFill>
                            <a:schemeClr val="tx1">
                              <a:lumMod val="50000"/>
                            </a:schemeClr>
                          </a:solidFill>
                          <a:effectLst/>
                        </a:rPr>
                        <a:t>0.62</a:t>
                      </a:r>
                      <a:endParaRPr lang="en-US" sz="1200" dirty="0">
                        <a:solidFill>
                          <a:schemeClr val="tx1">
                            <a:lumMod val="50000"/>
                          </a:schemeClr>
                        </a:solidFill>
                        <a:effectLst/>
                        <a:latin typeface="Times New Roman"/>
                        <a:ea typeface="Times New Roman"/>
                      </a:endParaRPr>
                    </a:p>
                  </a:txBody>
                  <a:tcPr marL="68580" marR="68580" marT="0" marB="0" anchor="ctr"/>
                </a:tc>
                <a:tc>
                  <a:txBody>
                    <a:bodyPr/>
                    <a:lstStyle/>
                    <a:p>
                      <a:pPr marL="0" marR="0" algn="ctr">
                        <a:spcBef>
                          <a:spcPts val="200"/>
                        </a:spcBef>
                        <a:spcAft>
                          <a:spcPts val="200"/>
                        </a:spcAft>
                        <a:tabLst>
                          <a:tab pos="228600" algn="l"/>
                          <a:tab pos="457200" algn="l"/>
                          <a:tab pos="685800" algn="l"/>
                        </a:tabLst>
                      </a:pPr>
                      <a:r>
                        <a:rPr lang="en-US" sz="1200" b="1" dirty="0">
                          <a:solidFill>
                            <a:schemeClr val="tx1">
                              <a:lumMod val="50000"/>
                            </a:schemeClr>
                          </a:solidFill>
                          <a:effectLst/>
                        </a:rPr>
                        <a:t>11.57</a:t>
                      </a:r>
                      <a:endParaRPr lang="en-US" sz="1200" b="1" dirty="0">
                        <a:solidFill>
                          <a:schemeClr val="tx1">
                            <a:lumMod val="50000"/>
                          </a:schemeClr>
                        </a:solidFill>
                        <a:effectLst/>
                        <a:latin typeface="Times New Roman"/>
                        <a:ea typeface="Times New Roman"/>
                      </a:endParaRPr>
                    </a:p>
                  </a:txBody>
                  <a:tcPr marL="68580" marR="68580" marT="0" marB="0" anchor="ctr">
                    <a:lnR w="12700" cap="flat" cmpd="sng" algn="ctr">
                      <a:solidFill>
                        <a:schemeClr val="tx1">
                          <a:lumMod val="50000"/>
                        </a:schemeClr>
                      </a:solidFill>
                      <a:prstDash val="solid"/>
                      <a:round/>
                      <a:headEnd type="none" w="med" len="med"/>
                      <a:tailEnd type="none" w="med" len="med"/>
                    </a:lnR>
                  </a:tcPr>
                </a:tc>
              </a:tr>
              <a:tr h="353392">
                <a:tc>
                  <a:txBody>
                    <a:bodyPr/>
                    <a:lstStyle/>
                    <a:p>
                      <a:pPr marL="0" marR="0">
                        <a:spcBef>
                          <a:spcPts val="200"/>
                        </a:spcBef>
                        <a:spcAft>
                          <a:spcPts val="200"/>
                        </a:spcAft>
                        <a:tabLst>
                          <a:tab pos="228600" algn="l"/>
                          <a:tab pos="457200" algn="l"/>
                          <a:tab pos="685800" algn="l"/>
                        </a:tabLst>
                      </a:pPr>
                      <a:r>
                        <a:rPr lang="en-US" sz="1400" dirty="0">
                          <a:effectLst/>
                        </a:rPr>
                        <a:t>Spring 2014</a:t>
                      </a:r>
                      <a:endParaRPr lang="en-US" sz="1800" dirty="0">
                        <a:effectLst/>
                        <a:latin typeface="Times New Roman"/>
                        <a:ea typeface="Times New Roman"/>
                      </a:endParaRPr>
                    </a:p>
                  </a:txBody>
                  <a:tcPr marL="68580" marR="68580" marT="0" marB="0" anchor="ctr">
                    <a:lnL w="12700" cap="flat" cmpd="sng" algn="ctr">
                      <a:solidFill>
                        <a:schemeClr val="tx1">
                          <a:lumMod val="50000"/>
                        </a:schemeClr>
                      </a:solidFill>
                      <a:prstDash val="solid"/>
                      <a:round/>
                      <a:headEnd type="none" w="med" len="med"/>
                      <a:tailEnd type="none" w="med" len="med"/>
                    </a:lnL>
                    <a:lnB w="12700" cap="flat" cmpd="sng" algn="ctr">
                      <a:solidFill>
                        <a:schemeClr val="tx1">
                          <a:lumMod val="50000"/>
                        </a:schemeClr>
                      </a:solidFill>
                      <a:prstDash val="solid"/>
                      <a:round/>
                      <a:headEnd type="none" w="med" len="med"/>
                      <a:tailEnd type="none" w="med" len="med"/>
                    </a:lnB>
                    <a:solidFill>
                      <a:schemeClr val="bg2">
                        <a:lumMod val="50000"/>
                      </a:schemeClr>
                    </a:solidFill>
                  </a:tcPr>
                </a:tc>
                <a:tc>
                  <a:txBody>
                    <a:bodyPr/>
                    <a:lstStyle/>
                    <a:p>
                      <a:pPr marL="0" marR="0" algn="ctr">
                        <a:spcBef>
                          <a:spcPts val="200"/>
                        </a:spcBef>
                        <a:spcAft>
                          <a:spcPts val="200"/>
                        </a:spcAft>
                        <a:tabLst>
                          <a:tab pos="228600" algn="l"/>
                          <a:tab pos="457200" algn="l"/>
                          <a:tab pos="685800" algn="l"/>
                        </a:tabLst>
                      </a:pPr>
                      <a:r>
                        <a:rPr lang="en-US" sz="1200">
                          <a:solidFill>
                            <a:schemeClr val="tx1">
                              <a:lumMod val="50000"/>
                            </a:schemeClr>
                          </a:solidFill>
                          <a:effectLst/>
                        </a:rPr>
                        <a:t>0.04</a:t>
                      </a:r>
                      <a:endParaRPr lang="en-US" sz="1200">
                        <a:solidFill>
                          <a:schemeClr val="tx1">
                            <a:lumMod val="50000"/>
                          </a:schemeClr>
                        </a:solidFill>
                        <a:effectLst/>
                        <a:latin typeface="Times New Roman"/>
                        <a:ea typeface="Times New Roman"/>
                      </a:endParaRPr>
                    </a:p>
                  </a:txBody>
                  <a:tcPr marL="68580" marR="68580" marT="0" marB="0" anchor="ctr">
                    <a:lnB w="12700" cap="flat" cmpd="sng" algn="ctr">
                      <a:solidFill>
                        <a:schemeClr val="tx1">
                          <a:lumMod val="50000"/>
                        </a:schemeClr>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200" dirty="0">
                          <a:solidFill>
                            <a:schemeClr val="tx1">
                              <a:lumMod val="50000"/>
                            </a:schemeClr>
                          </a:solidFill>
                          <a:effectLst/>
                        </a:rPr>
                        <a:t>0.93</a:t>
                      </a:r>
                      <a:endParaRPr lang="en-US" sz="1200" dirty="0">
                        <a:solidFill>
                          <a:schemeClr val="tx1">
                            <a:lumMod val="50000"/>
                          </a:schemeClr>
                        </a:solidFill>
                        <a:effectLst/>
                        <a:latin typeface="Times New Roman"/>
                        <a:ea typeface="Times New Roman"/>
                      </a:endParaRPr>
                    </a:p>
                  </a:txBody>
                  <a:tcPr marL="68580" marR="68580" marT="0" marB="0" anchor="ctr">
                    <a:lnB w="12700" cap="flat" cmpd="sng" algn="ctr">
                      <a:solidFill>
                        <a:schemeClr val="tx1">
                          <a:lumMod val="50000"/>
                        </a:schemeClr>
                      </a:solidFill>
                      <a:prstDash val="solid"/>
                      <a:round/>
                      <a:headEnd type="none" w="med" len="med"/>
                      <a:tailEnd type="none" w="med" len="med"/>
                    </a:lnB>
                  </a:tcPr>
                </a:tc>
                <a:tc>
                  <a:txBody>
                    <a:bodyPr/>
                    <a:lstStyle/>
                    <a:p>
                      <a:pPr marL="0" marR="0" algn="ctr">
                        <a:spcBef>
                          <a:spcPts val="200"/>
                        </a:spcBef>
                        <a:spcAft>
                          <a:spcPts val="200"/>
                        </a:spcAft>
                        <a:tabLst>
                          <a:tab pos="228600" algn="l"/>
                          <a:tab pos="457200" algn="l"/>
                          <a:tab pos="685800" algn="l"/>
                        </a:tabLst>
                      </a:pPr>
                      <a:r>
                        <a:rPr lang="en-US" sz="1200" b="1" dirty="0">
                          <a:solidFill>
                            <a:schemeClr val="tx1">
                              <a:lumMod val="50000"/>
                            </a:schemeClr>
                          </a:solidFill>
                          <a:effectLst/>
                        </a:rPr>
                        <a:t>23.51</a:t>
                      </a:r>
                      <a:endParaRPr lang="en-US" sz="1200" b="1" dirty="0">
                        <a:solidFill>
                          <a:schemeClr val="tx1">
                            <a:lumMod val="50000"/>
                          </a:schemeClr>
                        </a:solidFill>
                        <a:effectLst/>
                        <a:latin typeface="Times New Roman"/>
                        <a:ea typeface="Times New Roman"/>
                      </a:endParaRPr>
                    </a:p>
                  </a:txBody>
                  <a:tcPr marL="68580" marR="68580" marT="0" marB="0" anchor="ctr">
                    <a:lnR w="12700" cap="flat" cmpd="sng" algn="ctr">
                      <a:solidFill>
                        <a:schemeClr val="tx1">
                          <a:lumMod val="50000"/>
                        </a:schemeClr>
                      </a:solidFill>
                      <a:prstDash val="solid"/>
                      <a:round/>
                      <a:headEnd type="none" w="med" len="med"/>
                      <a:tailEnd type="none" w="med" len="med"/>
                    </a:lnR>
                    <a:lnB w="12700" cap="flat" cmpd="sng" algn="ctr">
                      <a:solidFill>
                        <a:schemeClr val="tx1">
                          <a:lumMod val="50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1564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3722D57-58D6-9447-A6D5-A97F6C35A8FB}" type="slidenum">
              <a:rPr lang="en-US" smtClean="0"/>
              <a:pPr/>
              <a:t>14</a:t>
            </a:fld>
            <a:endParaRPr lang="en-US" dirty="0"/>
          </a:p>
        </p:txBody>
      </p:sp>
      <p:sp>
        <p:nvSpPr>
          <p:cNvPr id="8" name="Title 1"/>
          <p:cNvSpPr txBox="1">
            <a:spLocks/>
          </p:cNvSpPr>
          <p:nvPr/>
        </p:nvSpPr>
        <p:spPr>
          <a:xfrm>
            <a:off x="349622" y="392473"/>
            <a:ext cx="7191375" cy="769441"/>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dirty="0" smtClean="0"/>
              <a:t>Summary </a:t>
            </a:r>
            <a:r>
              <a:rPr lang="en-US" dirty="0"/>
              <a:t>of Findings </a:t>
            </a:r>
            <a:r>
              <a:rPr lang="en-US" dirty="0" smtClean="0"/>
              <a:t>– Juvenile-Sized </a:t>
            </a:r>
            <a:r>
              <a:rPr lang="en-US" dirty="0"/>
              <a:t>Targets</a:t>
            </a:r>
          </a:p>
          <a:p>
            <a:endParaRPr lang="en-US" dirty="0"/>
          </a:p>
        </p:txBody>
      </p:sp>
      <p:sp>
        <p:nvSpPr>
          <p:cNvPr id="6" name="Content Placeholder 5"/>
          <p:cNvSpPr txBox="1">
            <a:spLocks/>
          </p:cNvSpPr>
          <p:nvPr/>
        </p:nvSpPr>
        <p:spPr>
          <a:xfrm>
            <a:off x="457200" y="1490603"/>
            <a:ext cx="8229600" cy="4647426"/>
          </a:xfrm>
          <a:prstGeom prst="rect">
            <a:avLst/>
          </a:prstGeom>
        </p:spPr>
        <p:txBody>
          <a:bodyPr vert="horz"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rgbClr val="FFFFFF"/>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rgbClr val="FFFFFF"/>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rgbClr val="FFFFFF"/>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rgbClr val="FFFFFF"/>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pPr>
            <a:r>
              <a:rPr lang="en-US" sz="1800" dirty="0" smtClean="0"/>
              <a:t>Run timing -- Turbine </a:t>
            </a:r>
            <a:r>
              <a:rPr lang="en-US" sz="1800" dirty="0"/>
              <a:t>passage rates for juvenile-size targets were highest during </a:t>
            </a:r>
            <a:r>
              <a:rPr lang="en-US" sz="1800" dirty="0" smtClean="0"/>
              <a:t>spring, fall</a:t>
            </a:r>
            <a:r>
              <a:rPr lang="en-US" sz="1800" dirty="0"/>
              <a:t>, </a:t>
            </a:r>
            <a:r>
              <a:rPr lang="en-US" sz="1800" dirty="0" smtClean="0"/>
              <a:t>winter</a:t>
            </a:r>
            <a:r>
              <a:rPr lang="en-US" sz="1800" dirty="0"/>
              <a:t> </a:t>
            </a:r>
            <a:r>
              <a:rPr lang="en-US" sz="1800" dirty="0" smtClean="0"/>
              <a:t>(low pool).  </a:t>
            </a:r>
            <a:r>
              <a:rPr lang="en-US" sz="1800" dirty="0"/>
              <a:t>Turbine passage was lowest during </a:t>
            </a:r>
            <a:r>
              <a:rPr lang="en-US" sz="1800" dirty="0" smtClean="0"/>
              <a:t>summer (high pool).</a:t>
            </a:r>
          </a:p>
          <a:p>
            <a:pPr>
              <a:spcBef>
                <a:spcPts val="1000"/>
              </a:spcBef>
            </a:pPr>
            <a:r>
              <a:rPr lang="en-US" sz="1800" dirty="0"/>
              <a:t>Vertical distribution at the face of the dam -- Varied by season</a:t>
            </a:r>
            <a:r>
              <a:rPr lang="en-US" sz="1800" dirty="0" smtClean="0"/>
              <a:t>.</a:t>
            </a:r>
            <a:endParaRPr lang="en-US" sz="1800" dirty="0"/>
          </a:p>
          <a:p>
            <a:pPr>
              <a:spcBef>
                <a:spcPts val="1000"/>
              </a:spcBef>
            </a:pPr>
            <a:r>
              <a:rPr lang="en-US" sz="1800" dirty="0"/>
              <a:t>Diel distribution -- In general, passage was highest </a:t>
            </a:r>
            <a:r>
              <a:rPr lang="en-US" sz="1800" dirty="0" smtClean="0"/>
              <a:t>during late </a:t>
            </a:r>
            <a:r>
              <a:rPr lang="en-US" sz="1800" dirty="0"/>
              <a:t>evening and into </a:t>
            </a:r>
            <a:r>
              <a:rPr lang="en-US" sz="1800" dirty="0" smtClean="0"/>
              <a:t>the early </a:t>
            </a:r>
            <a:r>
              <a:rPr lang="en-US" sz="1800" dirty="0"/>
              <a:t>morning </a:t>
            </a:r>
            <a:r>
              <a:rPr lang="en-US" sz="1800" dirty="0" smtClean="0"/>
              <a:t>hours; however, fish were passing at all times of the day.</a:t>
            </a:r>
            <a:endParaRPr lang="en-US" sz="1800" dirty="0"/>
          </a:p>
          <a:p>
            <a:pPr>
              <a:spcBef>
                <a:spcPts val="1000"/>
              </a:spcBef>
            </a:pPr>
            <a:r>
              <a:rPr lang="en-US" sz="1800" dirty="0" smtClean="0"/>
              <a:t>Horizontal distribution (under concurrent operations) – Turbine Unit </a:t>
            </a:r>
            <a:r>
              <a:rPr lang="en-US" sz="1800" dirty="0"/>
              <a:t>1 passed the vast majority </a:t>
            </a:r>
            <a:r>
              <a:rPr lang="en-US" sz="1800" dirty="0" smtClean="0"/>
              <a:t>(10X) of </a:t>
            </a:r>
            <a:r>
              <a:rPr lang="en-US" sz="1800" dirty="0"/>
              <a:t>fish when compared to </a:t>
            </a:r>
            <a:r>
              <a:rPr lang="en-US" sz="1800" dirty="0" smtClean="0"/>
              <a:t>Turbine Unit 2. Spill </a:t>
            </a:r>
            <a:r>
              <a:rPr lang="en-US" sz="1800" dirty="0"/>
              <a:t>Bay 2 </a:t>
            </a:r>
            <a:r>
              <a:rPr lang="en-US" sz="1800" dirty="0" smtClean="0"/>
              <a:t>passed more fish (2X) than </a:t>
            </a:r>
            <a:r>
              <a:rPr lang="en-US" sz="1800" dirty="0"/>
              <a:t>Spill Bay </a:t>
            </a:r>
            <a:r>
              <a:rPr lang="en-US" sz="1800" dirty="0" smtClean="0"/>
              <a:t>3.</a:t>
            </a:r>
          </a:p>
          <a:p>
            <a:pPr>
              <a:spcBef>
                <a:spcPts val="1000"/>
              </a:spcBef>
            </a:pPr>
            <a:r>
              <a:rPr lang="en-US" sz="1800" dirty="0"/>
              <a:t>Route distribution -- Seasonal passage proportions (out of total project passage) were relatively low: spillway 0.10-0.22 and fish weir 0.005-0.30</a:t>
            </a:r>
          </a:p>
          <a:p>
            <a:pPr>
              <a:spcBef>
                <a:spcPts val="1000"/>
              </a:spcBef>
            </a:pPr>
            <a:endParaRPr lang="en-US" sz="1800" dirty="0" smtClean="0"/>
          </a:p>
          <a:p>
            <a:pPr>
              <a:spcBef>
                <a:spcPts val="1000"/>
              </a:spcBef>
            </a:pPr>
            <a:endParaRPr lang="en-US" sz="1800" dirty="0" smtClean="0"/>
          </a:p>
        </p:txBody>
      </p:sp>
    </p:spTree>
    <p:extLst>
      <p:ext uri="{BB962C8B-B14F-4D97-AF65-F5344CB8AC3E}">
        <p14:creationId xmlns:p14="http://schemas.microsoft.com/office/powerpoint/2010/main" val="3850218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3722D57-58D6-9447-A6D5-A97F6C35A8FB}" type="slidenum">
              <a:rPr lang="en-US" smtClean="0"/>
              <a:pPr/>
              <a:t>15</a:t>
            </a:fld>
            <a:endParaRPr lang="en-US"/>
          </a:p>
        </p:txBody>
      </p:sp>
      <p:sp>
        <p:nvSpPr>
          <p:cNvPr id="6" name="Content Placeholder 5"/>
          <p:cNvSpPr>
            <a:spLocks noGrp="1"/>
          </p:cNvSpPr>
          <p:nvPr>
            <p:ph idx="1"/>
          </p:nvPr>
        </p:nvSpPr>
        <p:spPr>
          <a:xfrm>
            <a:off x="349622" y="1525503"/>
            <a:ext cx="8229600" cy="2718693"/>
          </a:xfrm>
        </p:spPr>
        <p:txBody>
          <a:bodyPr/>
          <a:lstStyle/>
          <a:p>
            <a:pPr>
              <a:spcBef>
                <a:spcPts val="1000"/>
              </a:spcBef>
            </a:pPr>
            <a:r>
              <a:rPr lang="en-US" dirty="0"/>
              <a:t>Passage effectiveness -- Seasonal spillway and weir effectiveness was usually less than </a:t>
            </a:r>
            <a:r>
              <a:rPr lang="en-US" dirty="0" smtClean="0"/>
              <a:t>one; however, compared to Turbine Units 1 and 2 the spillway and weir were more effective.</a:t>
            </a:r>
            <a:endParaRPr lang="en-US" dirty="0"/>
          </a:p>
          <a:p>
            <a:pPr>
              <a:spcBef>
                <a:spcPts val="1000"/>
              </a:spcBef>
            </a:pPr>
            <a:r>
              <a:rPr lang="en-US" dirty="0" smtClean="0"/>
              <a:t>Summer Weir on/off </a:t>
            </a:r>
            <a:r>
              <a:rPr lang="en-US" dirty="0"/>
              <a:t>test – Turbine passage rates did not differ whether the weir was open or closed.  Weir passage rates were significantly higher than turbine rates</a:t>
            </a:r>
            <a:r>
              <a:rPr lang="en-US" dirty="0" smtClean="0"/>
              <a:t>.</a:t>
            </a:r>
            <a:endParaRPr lang="en-US" dirty="0"/>
          </a:p>
          <a:p>
            <a:pPr>
              <a:spcBef>
                <a:spcPts val="1000"/>
              </a:spcBef>
            </a:pPr>
            <a:r>
              <a:rPr lang="en-US" dirty="0" smtClean="0"/>
              <a:t>Caveat </a:t>
            </a:r>
            <a:r>
              <a:rPr lang="en-US" dirty="0"/>
              <a:t>-- Yellow perch biased hydroacoustic estimates upward when perch were prevalent in </a:t>
            </a:r>
            <a:r>
              <a:rPr lang="en-US" dirty="0" smtClean="0"/>
              <a:t>spring, fall, and winter.</a:t>
            </a:r>
            <a:endParaRPr lang="en-US" dirty="0"/>
          </a:p>
        </p:txBody>
      </p:sp>
      <p:sp>
        <p:nvSpPr>
          <p:cNvPr id="9" name="Title 1"/>
          <p:cNvSpPr txBox="1">
            <a:spLocks/>
          </p:cNvSpPr>
          <p:nvPr/>
        </p:nvSpPr>
        <p:spPr>
          <a:xfrm>
            <a:off x="349622" y="392473"/>
            <a:ext cx="7191375" cy="769441"/>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dirty="0" smtClean="0"/>
              <a:t>Summary </a:t>
            </a:r>
            <a:r>
              <a:rPr lang="en-US" dirty="0"/>
              <a:t>of Findings </a:t>
            </a:r>
            <a:r>
              <a:rPr lang="en-US" dirty="0" smtClean="0"/>
              <a:t>– Juvenile-Sized </a:t>
            </a:r>
            <a:r>
              <a:rPr lang="en-US" dirty="0"/>
              <a:t>Targets</a:t>
            </a:r>
          </a:p>
          <a:p>
            <a:r>
              <a:rPr lang="en-US" dirty="0" smtClean="0"/>
              <a:t>  Cont’d</a:t>
            </a:r>
            <a:endParaRPr lang="en-US" dirty="0"/>
          </a:p>
        </p:txBody>
      </p:sp>
      <p:sp>
        <p:nvSpPr>
          <p:cNvPr id="1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6"/>
          <p:cNvSpPr>
            <a:spLocks noChangeArrowheads="1"/>
          </p:cNvSpPr>
          <p:nvPr/>
        </p:nvSpPr>
        <p:spPr bwMode="auto">
          <a:xfrm>
            <a:off x="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92895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769441"/>
          </a:xfrm>
        </p:spPr>
        <p:txBody>
          <a:bodyPr/>
          <a:lstStyle/>
          <a:p>
            <a:r>
              <a:rPr lang="en-US" dirty="0"/>
              <a:t>Summary of Findings -- </a:t>
            </a:r>
            <a:r>
              <a:rPr lang="en-US" dirty="0" smtClean="0"/>
              <a:t>Kelt-Sized </a:t>
            </a:r>
            <a:r>
              <a:rPr lang="en-US" dirty="0"/>
              <a:t>Targets</a:t>
            </a:r>
            <a:br>
              <a:rPr lang="en-US" dirty="0"/>
            </a:b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16</a:t>
            </a:fld>
            <a:endParaRPr lang="en-US"/>
          </a:p>
        </p:txBody>
      </p:sp>
      <p:sp>
        <p:nvSpPr>
          <p:cNvPr id="6" name="Content Placeholder 5"/>
          <p:cNvSpPr>
            <a:spLocks noGrp="1"/>
          </p:cNvSpPr>
          <p:nvPr>
            <p:ph idx="1"/>
          </p:nvPr>
        </p:nvSpPr>
        <p:spPr>
          <a:xfrm>
            <a:off x="430305" y="1456762"/>
            <a:ext cx="7561903" cy="2277547"/>
          </a:xfrm>
        </p:spPr>
        <p:txBody>
          <a:bodyPr/>
          <a:lstStyle/>
          <a:p>
            <a:r>
              <a:rPr lang="en-US" dirty="0"/>
              <a:t>An estimated 233 ± 96 (95% CI) </a:t>
            </a:r>
            <a:r>
              <a:rPr lang="en-US" dirty="0" err="1" smtClean="0"/>
              <a:t>kelt</a:t>
            </a:r>
            <a:r>
              <a:rPr lang="en-US" dirty="0" smtClean="0"/>
              <a:t>-sized </a:t>
            </a:r>
            <a:r>
              <a:rPr lang="en-US" dirty="0"/>
              <a:t>acoustic targets passed Foster Dam in spring </a:t>
            </a:r>
            <a:r>
              <a:rPr lang="en-US" dirty="0" smtClean="0"/>
              <a:t>2013.</a:t>
            </a:r>
          </a:p>
          <a:p>
            <a:r>
              <a:rPr lang="en-US" dirty="0" smtClean="0"/>
              <a:t>The </a:t>
            </a:r>
            <a:r>
              <a:rPr lang="en-US" dirty="0"/>
              <a:t>majority </a:t>
            </a:r>
            <a:r>
              <a:rPr lang="en-US" dirty="0" smtClean="0"/>
              <a:t>passed </a:t>
            </a:r>
            <a:r>
              <a:rPr lang="en-US" dirty="0"/>
              <a:t>via the weir when at the low pool (616 ft) elevation (126 ± 50 [95% CI]) </a:t>
            </a:r>
            <a:r>
              <a:rPr lang="en-US" dirty="0" smtClean="0"/>
              <a:t>compared to </a:t>
            </a:r>
            <a:r>
              <a:rPr lang="en-US" dirty="0"/>
              <a:t>the high pool (</a:t>
            </a:r>
            <a:r>
              <a:rPr lang="en-US" dirty="0" smtClean="0"/>
              <a:t>635 ft</a:t>
            </a:r>
            <a:r>
              <a:rPr lang="en-US" dirty="0"/>
              <a:t>)  elevation (18 ± 6 [95% CI]).  </a:t>
            </a:r>
            <a:endParaRPr lang="en-US" dirty="0" smtClean="0"/>
          </a:p>
          <a:p>
            <a:r>
              <a:rPr lang="en-US" dirty="0" smtClean="0"/>
              <a:t>Similarly </a:t>
            </a:r>
            <a:r>
              <a:rPr lang="en-US" dirty="0"/>
              <a:t>in spring 2014, 195 ± 57 (95% CI) passed with 174 ± 46 (95% CI) passing via the weir at the 616 ft elevation</a:t>
            </a:r>
            <a:r>
              <a:rPr lang="en-US" dirty="0" smtClean="0"/>
              <a:t>.</a:t>
            </a:r>
          </a:p>
        </p:txBody>
      </p:sp>
      <p:pic>
        <p:nvPicPr>
          <p:cNvPr id="2050" name="Picture 2" descr="C:\Users\d3m697\AppData\Local\Microsoft\Windows\Temporary Internet Files\Content.Outlook\RICGCH9I\Figure 2 1 - Good condition f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621" y="4329953"/>
            <a:ext cx="6580411" cy="2020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27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3722D57-58D6-9447-A6D5-A97F6C35A8FB}" type="slidenum">
              <a:rPr lang="en-US" smtClean="0"/>
              <a:pPr/>
              <a:t>17</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8" name="Title 1"/>
          <p:cNvSpPr txBox="1">
            <a:spLocks/>
          </p:cNvSpPr>
          <p:nvPr/>
        </p:nvSpPr>
        <p:spPr>
          <a:xfrm>
            <a:off x="457200" y="356614"/>
            <a:ext cx="6629400" cy="384721"/>
          </a:xfrm>
          <a:prstGeom prst="rect">
            <a:avLst/>
          </a:prstGeom>
        </p:spPr>
        <p:txBody>
          <a:bodyPr vert="horz"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dirty="0" smtClean="0"/>
              <a:t>Management Implications</a:t>
            </a:r>
            <a:endParaRPr lang="en-US" dirty="0"/>
          </a:p>
        </p:txBody>
      </p:sp>
      <p:sp>
        <p:nvSpPr>
          <p:cNvPr id="6" name="Content Placeholder 5"/>
          <p:cNvSpPr txBox="1">
            <a:spLocks/>
          </p:cNvSpPr>
          <p:nvPr/>
        </p:nvSpPr>
        <p:spPr>
          <a:xfrm>
            <a:off x="457200" y="1034809"/>
            <a:ext cx="8229600" cy="3656386"/>
          </a:xfrm>
          <a:prstGeom prst="rect">
            <a:avLst/>
          </a:prstGeom>
        </p:spPr>
        <p:txBody>
          <a:bodyPr vert="horz"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rgbClr val="FFFFFF"/>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rgbClr val="FFFFFF"/>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rgbClr val="FFFFFF"/>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rgbClr val="FFFFFF"/>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High </a:t>
            </a:r>
            <a:r>
              <a:rPr lang="en-US" dirty="0"/>
              <a:t>proportions of juvenile-sized fish targets passing the turbine units in spring and fall (periods of low pool) indicate a need for further investigation of operational and/or structural modifications at Foster Dam to improve fish passage</a:t>
            </a:r>
            <a:r>
              <a:rPr lang="en-US" dirty="0" smtClean="0"/>
              <a:t>.</a:t>
            </a:r>
            <a:endParaRPr lang="en-US" dirty="0"/>
          </a:p>
          <a:p>
            <a:r>
              <a:rPr lang="en-US" dirty="0" smtClean="0"/>
              <a:t>Low weir passage proportions indicate a need to consider approaches to increase weir discharge for this non-turbine route.</a:t>
            </a:r>
          </a:p>
          <a:p>
            <a:r>
              <a:rPr lang="en-US" dirty="0" smtClean="0"/>
              <a:t>Passage rates at Spill Bays 2 and 3 indicate further research on operations at this route is warranted.</a:t>
            </a:r>
            <a:endParaRPr lang="en-US" dirty="0"/>
          </a:p>
          <a:p>
            <a:endParaRPr lang="en-US" dirty="0" smtClean="0"/>
          </a:p>
          <a:p>
            <a:pPr lvl="1"/>
            <a:endParaRPr lang="en-US" dirty="0"/>
          </a:p>
          <a:p>
            <a:endParaRPr lang="en-US" dirty="0" smtClean="0"/>
          </a:p>
        </p:txBody>
      </p:sp>
      <p:grpSp>
        <p:nvGrpSpPr>
          <p:cNvPr id="2" name="Group 1"/>
          <p:cNvGrpSpPr/>
          <p:nvPr/>
        </p:nvGrpSpPr>
        <p:grpSpPr>
          <a:xfrm>
            <a:off x="685800" y="3743576"/>
            <a:ext cx="7867650" cy="2990088"/>
            <a:chOff x="685800" y="3695951"/>
            <a:chExt cx="7867650" cy="2990088"/>
          </a:xfrm>
        </p:grpSpPr>
        <p:pic>
          <p:nvPicPr>
            <p:cNvPr id="11266" name="Picture 2" descr="F:\Pictures\Site visit 11_15_13\IMG_070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695951"/>
              <a:ext cx="3981450" cy="2986088"/>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1267" name="Picture 3" descr="J:\Pictures\Foster_Project_Pics_MJH\IMG_1139.JP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695951"/>
              <a:ext cx="3886200" cy="2990088"/>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4039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Acknowledgments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latin typeface="Arial" panose="020B0604020202020204" pitchFamily="34" charset="0"/>
                <a:cs typeface="Arial" panose="020B0604020202020204" pitchFamily="34" charset="0"/>
              </a:rPr>
              <a:pPr/>
              <a:t>18</a:t>
            </a:fld>
            <a:endParaRPr lang="en-US" dirty="0">
              <a:latin typeface="Arial" panose="020B0604020202020204" pitchFamily="34" charset="0"/>
              <a:cs typeface="Arial" panose="020B0604020202020204" pitchFamily="34" charset="0"/>
            </a:endParaRPr>
          </a:p>
        </p:txBody>
      </p:sp>
      <p:sp>
        <p:nvSpPr>
          <p:cNvPr id="7" name="Footer Placeholder 2"/>
          <p:cNvSpPr txBox="1">
            <a:spLocks/>
          </p:cNvSpPr>
          <p:nvPr/>
        </p:nvSpPr>
        <p:spPr>
          <a:xfrm>
            <a:off x="180975" y="6424613"/>
            <a:ext cx="609600" cy="228600"/>
          </a:xfrm>
          <a:prstGeom prst="rect">
            <a:avLst/>
          </a:prstGeom>
          <a:noFill/>
        </p:spPr>
        <p:txBody>
          <a:bodyPr vert="horz" lIns="0" tIns="0" rIns="0" bIns="0" rtlCol="0" anchor="ctr"/>
          <a:lstStyle>
            <a:defPPr>
              <a:defRPr lang="en-US"/>
            </a:defPPr>
            <a:lvl1pPr marL="0" algn="l"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0DEBCE4-D325-4603-BBE3-C1D1FA321859}" type="slidenum">
              <a:rPr lang="en-US" smtClean="0">
                <a:latin typeface="Arial" panose="020B0604020202020204" pitchFamily="34" charset="0"/>
                <a:cs typeface="Arial" panose="020B0604020202020204" pitchFamily="34" charset="0"/>
              </a:rPr>
              <a:pPr/>
              <a:t>18</a:t>
            </a:fld>
            <a:r>
              <a:rPr lang="en-US" smtClean="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381000" y="1590675"/>
            <a:ext cx="4572000" cy="3048000"/>
          </a:xfrm>
          <a:prstGeom prst="rect">
            <a:avLst/>
          </a:prstGeom>
        </p:spPr>
        <p:txBody>
          <a:bodyPr/>
          <a:lstStyle/>
          <a:p>
            <a:pPr marL="342900" indent="-342900" eaLnBrk="0" hangingPunct="0">
              <a:lnSpc>
                <a:spcPct val="85000"/>
              </a:lnSpc>
              <a:spcBef>
                <a:spcPct val="30000"/>
              </a:spcBef>
              <a:buClr>
                <a:schemeClr val="folHlink"/>
              </a:buClr>
              <a:buFontTx/>
              <a:buBlip>
                <a:blip r:embed="rId3"/>
              </a:buBlip>
              <a:defRPr/>
            </a:pPr>
            <a:r>
              <a:rPr lang="en-US" sz="2400" kern="0" dirty="0">
                <a:latin typeface="Arial" panose="020B0604020202020204" pitchFamily="34" charset="0"/>
                <a:cs typeface="Arial" panose="020B0604020202020204" pitchFamily="34" charset="0"/>
              </a:rPr>
              <a:t>Army Corps of Engineers</a:t>
            </a:r>
          </a:p>
          <a:p>
            <a:pPr marL="742950" lvl="1" indent="-285750" eaLnBrk="0" hangingPunct="0">
              <a:lnSpc>
                <a:spcPct val="85000"/>
              </a:lnSpc>
              <a:spcBef>
                <a:spcPct val="30000"/>
              </a:spcBef>
              <a:buClr>
                <a:schemeClr val="tx2"/>
              </a:buClr>
              <a:buSzPct val="80000"/>
              <a:buFontTx/>
              <a:buBlip>
                <a:blip r:embed="rId4"/>
              </a:buBlip>
              <a:defRPr/>
            </a:pPr>
            <a:r>
              <a:rPr lang="en-US" sz="2000" kern="0" dirty="0" smtClean="0">
                <a:latin typeface="Arial" panose="020B0604020202020204" pitchFamily="34" charset="0"/>
                <a:cs typeface="Arial" panose="020B0604020202020204" pitchFamily="34" charset="0"/>
              </a:rPr>
              <a:t>Fenton Khan</a:t>
            </a:r>
          </a:p>
          <a:p>
            <a:pPr marL="742950" lvl="1" indent="-285750" eaLnBrk="0" hangingPunct="0">
              <a:lnSpc>
                <a:spcPct val="85000"/>
              </a:lnSpc>
              <a:spcBef>
                <a:spcPct val="30000"/>
              </a:spcBef>
              <a:buClr>
                <a:schemeClr val="tx2"/>
              </a:buClr>
              <a:buSzPct val="80000"/>
              <a:buFontTx/>
              <a:buBlip>
                <a:blip r:embed="rId4"/>
              </a:buBlip>
              <a:defRPr/>
            </a:pPr>
            <a:r>
              <a:rPr lang="en-US" sz="2000" kern="0" dirty="0" smtClean="0">
                <a:latin typeface="Arial" panose="020B0604020202020204" pitchFamily="34" charset="0"/>
                <a:cs typeface="Arial" panose="020B0604020202020204" pitchFamily="34" charset="0"/>
              </a:rPr>
              <a:t>David Griffith</a:t>
            </a:r>
          </a:p>
          <a:p>
            <a:pPr marL="742950" lvl="1" indent="-285750" eaLnBrk="0" hangingPunct="0">
              <a:lnSpc>
                <a:spcPct val="85000"/>
              </a:lnSpc>
              <a:spcBef>
                <a:spcPct val="30000"/>
              </a:spcBef>
              <a:buClr>
                <a:schemeClr val="tx2"/>
              </a:buClr>
              <a:buSzPct val="80000"/>
              <a:buFontTx/>
              <a:buBlip>
                <a:blip r:embed="rId4"/>
              </a:buBlip>
              <a:defRPr/>
            </a:pPr>
            <a:r>
              <a:rPr lang="en-US" sz="2000" kern="0" dirty="0" smtClean="0">
                <a:latin typeface="Arial" panose="020B0604020202020204" pitchFamily="34" charset="0"/>
                <a:cs typeface="Arial" panose="020B0604020202020204" pitchFamily="34" charset="0"/>
              </a:rPr>
              <a:t>Steve Gardner</a:t>
            </a:r>
          </a:p>
          <a:p>
            <a:pPr marL="742950" lvl="1" indent="-285750" eaLnBrk="0" hangingPunct="0">
              <a:lnSpc>
                <a:spcPct val="85000"/>
              </a:lnSpc>
              <a:spcBef>
                <a:spcPct val="30000"/>
              </a:spcBef>
              <a:buClr>
                <a:schemeClr val="tx2"/>
              </a:buClr>
              <a:buSzPct val="80000"/>
              <a:buFontTx/>
              <a:buBlip>
                <a:blip r:embed="rId4"/>
              </a:buBlip>
              <a:defRPr/>
            </a:pPr>
            <a:r>
              <a:rPr lang="en-US" sz="2000" kern="0" dirty="0" smtClean="0">
                <a:latin typeface="Arial" panose="020B0604020202020204" pitchFamily="34" charset="0"/>
                <a:cs typeface="Arial" panose="020B0604020202020204" pitchFamily="34" charset="0"/>
              </a:rPr>
              <a:t>Thomas </a:t>
            </a:r>
            <a:r>
              <a:rPr lang="en-US" sz="2000" kern="0" dirty="0" err="1" smtClean="0">
                <a:latin typeface="Arial" panose="020B0604020202020204" pitchFamily="34" charset="0"/>
                <a:cs typeface="Arial" panose="020B0604020202020204" pitchFamily="34" charset="0"/>
              </a:rPr>
              <a:t>Voldbaek</a:t>
            </a:r>
            <a:endParaRPr lang="en-US" sz="2000" kern="0" dirty="0" smtClean="0">
              <a:latin typeface="Arial" panose="020B0604020202020204" pitchFamily="34" charset="0"/>
              <a:cs typeface="Arial" panose="020B0604020202020204" pitchFamily="34" charset="0"/>
            </a:endParaRPr>
          </a:p>
          <a:p>
            <a:pPr marL="742950" lvl="1" indent="-285750" eaLnBrk="0" hangingPunct="0">
              <a:lnSpc>
                <a:spcPct val="85000"/>
              </a:lnSpc>
              <a:spcBef>
                <a:spcPct val="30000"/>
              </a:spcBef>
              <a:buClr>
                <a:schemeClr val="tx2"/>
              </a:buClr>
              <a:buSzPct val="80000"/>
              <a:buFontTx/>
              <a:buBlip>
                <a:blip r:embed="rId4"/>
              </a:buBlip>
              <a:defRPr/>
            </a:pPr>
            <a:r>
              <a:rPr lang="en-US" sz="2000" kern="0" dirty="0" smtClean="0">
                <a:latin typeface="Arial" panose="020B0604020202020204" pitchFamily="34" charset="0"/>
                <a:cs typeface="Arial" panose="020B0604020202020204" pitchFamily="34" charset="0"/>
              </a:rPr>
              <a:t>Greg Barrowcliff</a:t>
            </a:r>
          </a:p>
          <a:p>
            <a:pPr marL="742950" lvl="1" indent="-285750" eaLnBrk="0" hangingPunct="0">
              <a:lnSpc>
                <a:spcPct val="85000"/>
              </a:lnSpc>
              <a:spcBef>
                <a:spcPct val="30000"/>
              </a:spcBef>
              <a:buClr>
                <a:schemeClr val="tx2"/>
              </a:buClr>
              <a:buSzPct val="80000"/>
              <a:buFontTx/>
              <a:buBlip>
                <a:blip r:embed="rId4"/>
              </a:buBlip>
              <a:defRPr/>
            </a:pPr>
            <a:r>
              <a:rPr lang="en-US" sz="2000" kern="0" dirty="0" smtClean="0">
                <a:latin typeface="Arial" panose="020B0604020202020204" pitchFamily="34" charset="0"/>
                <a:cs typeface="Arial" panose="020B0604020202020204" pitchFamily="34" charset="0"/>
              </a:rPr>
              <a:t>Greg Taylor</a:t>
            </a:r>
          </a:p>
          <a:p>
            <a:pPr marL="742950" lvl="1" indent="-285750" eaLnBrk="0" hangingPunct="0">
              <a:lnSpc>
                <a:spcPct val="85000"/>
              </a:lnSpc>
              <a:spcBef>
                <a:spcPct val="30000"/>
              </a:spcBef>
              <a:buClr>
                <a:schemeClr val="tx2"/>
              </a:buClr>
              <a:buSzPct val="80000"/>
              <a:buFontTx/>
              <a:buBlip>
                <a:blip r:embed="rId4"/>
              </a:buBlip>
              <a:defRPr/>
            </a:pPr>
            <a:r>
              <a:rPr lang="en-US" sz="2000" kern="0" dirty="0" smtClean="0">
                <a:latin typeface="Arial" panose="020B0604020202020204" pitchFamily="34" charset="0"/>
                <a:cs typeface="Arial" panose="020B0604020202020204" pitchFamily="34" charset="0"/>
              </a:rPr>
              <a:t>Chad Helms</a:t>
            </a:r>
          </a:p>
          <a:p>
            <a:pPr marL="742950" lvl="1" indent="-285750" eaLnBrk="0" hangingPunct="0">
              <a:lnSpc>
                <a:spcPct val="85000"/>
              </a:lnSpc>
              <a:spcBef>
                <a:spcPct val="30000"/>
              </a:spcBef>
              <a:buClr>
                <a:schemeClr val="tx2"/>
              </a:buClr>
              <a:buSzPct val="80000"/>
              <a:buFontTx/>
              <a:buBlip>
                <a:blip r:embed="rId4"/>
              </a:buBlip>
              <a:defRPr/>
            </a:pPr>
            <a:r>
              <a:rPr lang="en-US" sz="2000" kern="0" dirty="0" smtClean="0">
                <a:latin typeface="Arial" panose="020B0604020202020204" pitchFamily="34" charset="0"/>
                <a:cs typeface="Arial" panose="020B0604020202020204" pitchFamily="34" charset="0"/>
              </a:rPr>
              <a:t>Doug </a:t>
            </a:r>
            <a:r>
              <a:rPr lang="en-US" sz="2000" kern="0" dirty="0" err="1" smtClean="0">
                <a:latin typeface="Arial" panose="020B0604020202020204" pitchFamily="34" charset="0"/>
                <a:cs typeface="Arial" panose="020B0604020202020204" pitchFamily="34" charset="0"/>
              </a:rPr>
              <a:t>Garletts</a:t>
            </a:r>
            <a:endParaRPr lang="en-US" sz="2000" kern="0" dirty="0" smtClean="0">
              <a:latin typeface="Arial" panose="020B0604020202020204" pitchFamily="34" charset="0"/>
              <a:cs typeface="Arial" panose="020B0604020202020204" pitchFamily="34" charset="0"/>
            </a:endParaRPr>
          </a:p>
          <a:p>
            <a:pPr marL="742950" lvl="1" indent="-285750" eaLnBrk="0" hangingPunct="0">
              <a:lnSpc>
                <a:spcPct val="85000"/>
              </a:lnSpc>
              <a:spcBef>
                <a:spcPct val="30000"/>
              </a:spcBef>
              <a:buClr>
                <a:schemeClr val="tx2"/>
              </a:buClr>
              <a:buSzPct val="80000"/>
              <a:buFontTx/>
              <a:buBlip>
                <a:blip r:embed="rId4"/>
              </a:buBlip>
              <a:defRPr/>
            </a:pPr>
            <a:r>
              <a:rPr lang="en-US" sz="2000" kern="0" dirty="0" smtClean="0">
                <a:latin typeface="Arial" panose="020B0604020202020204" pitchFamily="34" charset="0"/>
                <a:cs typeface="Arial" panose="020B0604020202020204" pitchFamily="34" charset="0"/>
              </a:rPr>
              <a:t>Foster control room operators,</a:t>
            </a:r>
          </a:p>
          <a:p>
            <a:pPr marL="742950" lvl="1" indent="-285750" eaLnBrk="0" hangingPunct="0">
              <a:lnSpc>
                <a:spcPct val="85000"/>
              </a:lnSpc>
              <a:spcBef>
                <a:spcPct val="30000"/>
              </a:spcBef>
              <a:buClr>
                <a:schemeClr val="tx2"/>
              </a:buClr>
              <a:buSzPct val="80000"/>
              <a:defRPr/>
            </a:pPr>
            <a:r>
              <a:rPr lang="en-US" sz="2000" kern="0" dirty="0" smtClean="0">
                <a:latin typeface="Arial" panose="020B0604020202020204" pitchFamily="34" charset="0"/>
                <a:cs typeface="Arial" panose="020B0604020202020204" pitchFamily="34" charset="0"/>
              </a:rPr>
              <a:t>     Engineering and structural staff</a:t>
            </a:r>
          </a:p>
        </p:txBody>
      </p:sp>
      <p:sp>
        <p:nvSpPr>
          <p:cNvPr id="9" name="Rectangle 3"/>
          <p:cNvSpPr txBox="1">
            <a:spLocks noChangeArrowheads="1"/>
          </p:cNvSpPr>
          <p:nvPr/>
        </p:nvSpPr>
        <p:spPr>
          <a:xfrm>
            <a:off x="5486400" y="1590675"/>
            <a:ext cx="3200400" cy="2286000"/>
          </a:xfrm>
          <a:prstGeom prst="rect">
            <a:avLst/>
          </a:prstGeom>
        </p:spPr>
        <p:txBody>
          <a:bodyPr/>
          <a:lstStyle/>
          <a:p>
            <a:pPr marL="342900" indent="-342900" eaLnBrk="0" hangingPunct="0">
              <a:lnSpc>
                <a:spcPct val="85000"/>
              </a:lnSpc>
              <a:spcBef>
                <a:spcPct val="30000"/>
              </a:spcBef>
              <a:buClr>
                <a:schemeClr val="folHlink"/>
              </a:buClr>
              <a:buFontTx/>
              <a:buBlip>
                <a:blip r:embed="rId3"/>
              </a:buBlip>
              <a:defRPr/>
            </a:pPr>
            <a:r>
              <a:rPr lang="en-US" sz="2400" kern="0" dirty="0">
                <a:latin typeface="Arial" panose="020B0604020202020204" pitchFamily="34" charset="0"/>
                <a:cs typeface="Arial" panose="020B0604020202020204" pitchFamily="34" charset="0"/>
              </a:rPr>
              <a:t>PNNL</a:t>
            </a:r>
          </a:p>
          <a:p>
            <a:pPr marL="742950" lvl="1" indent="-285750" eaLnBrk="0" hangingPunct="0">
              <a:lnSpc>
                <a:spcPct val="85000"/>
              </a:lnSpc>
              <a:spcBef>
                <a:spcPct val="30000"/>
              </a:spcBef>
              <a:buClr>
                <a:schemeClr val="tx2"/>
              </a:buClr>
              <a:buSzPct val="80000"/>
              <a:buFontTx/>
              <a:buBlip>
                <a:blip r:embed="rId4"/>
              </a:buBlip>
              <a:defRPr/>
            </a:pPr>
            <a:r>
              <a:rPr lang="en-US" sz="2000" kern="0" dirty="0" smtClean="0">
                <a:latin typeface="Arial" panose="020B0604020202020204" pitchFamily="34" charset="0"/>
                <a:cs typeface="Arial" panose="020B0604020202020204" pitchFamily="34" charset="0"/>
              </a:rPr>
              <a:t>Mike Greiner</a:t>
            </a:r>
          </a:p>
          <a:p>
            <a:pPr marL="742950" lvl="1" indent="-285750" eaLnBrk="0" hangingPunct="0">
              <a:lnSpc>
                <a:spcPct val="85000"/>
              </a:lnSpc>
              <a:spcBef>
                <a:spcPct val="30000"/>
              </a:spcBef>
              <a:buClr>
                <a:schemeClr val="tx2"/>
              </a:buClr>
              <a:buSzPct val="80000"/>
              <a:buBlip>
                <a:blip r:embed="rId4"/>
              </a:buBlip>
              <a:defRPr/>
            </a:pPr>
            <a:r>
              <a:rPr lang="en-US" sz="2000" dirty="0">
                <a:latin typeface="Arial" panose="020B0604020202020204" pitchFamily="34" charset="0"/>
                <a:cs typeface="Arial" panose="020B0604020202020204" pitchFamily="34" charset="0"/>
              </a:rPr>
              <a:t>Eric Fischer</a:t>
            </a:r>
          </a:p>
          <a:p>
            <a:pPr marL="742950" lvl="1" indent="-285750" eaLnBrk="0" hangingPunct="0">
              <a:lnSpc>
                <a:spcPct val="85000"/>
              </a:lnSpc>
              <a:spcBef>
                <a:spcPct val="30000"/>
              </a:spcBef>
              <a:buClr>
                <a:schemeClr val="tx2"/>
              </a:buClr>
              <a:buSzPct val="80000"/>
              <a:buFontTx/>
              <a:buBlip>
                <a:blip r:embed="rId4"/>
              </a:buBlip>
              <a:defRPr/>
            </a:pPr>
            <a:r>
              <a:rPr lang="en-US" sz="2000" dirty="0">
                <a:latin typeface="Arial" panose="020B0604020202020204" pitchFamily="34" charset="0"/>
                <a:cs typeface="Arial" panose="020B0604020202020204" pitchFamily="34" charset="0"/>
              </a:rPr>
              <a:t>Bishes Rayamajhi</a:t>
            </a:r>
          </a:p>
        </p:txBody>
      </p:sp>
      <p:sp>
        <p:nvSpPr>
          <p:cNvPr id="10" name="Rectangle 3"/>
          <p:cNvSpPr txBox="1">
            <a:spLocks noChangeArrowheads="1"/>
          </p:cNvSpPr>
          <p:nvPr/>
        </p:nvSpPr>
        <p:spPr>
          <a:xfrm>
            <a:off x="5638800" y="3733800"/>
            <a:ext cx="3200400" cy="2286000"/>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a:lstStyle/>
          <a:p>
            <a:pPr marL="342900" indent="-342900" eaLnBrk="0" hangingPunct="0">
              <a:lnSpc>
                <a:spcPct val="85000"/>
              </a:lnSpc>
              <a:spcBef>
                <a:spcPct val="30000"/>
              </a:spcBef>
              <a:buClr>
                <a:schemeClr val="folHlink"/>
              </a:buClr>
              <a:buBlip>
                <a:blip r:embed="rId3"/>
              </a:buBlip>
              <a:defRPr/>
            </a:pPr>
            <a:r>
              <a:rPr lang="en-US" sz="2400" kern="0" dirty="0">
                <a:solidFill>
                  <a:schemeClr val="tx1"/>
                </a:solidFill>
                <a:latin typeface="Arial" panose="020B0604020202020204" pitchFamily="34" charset="0"/>
                <a:cs typeface="Arial" panose="020B0604020202020204" pitchFamily="34" charset="0"/>
              </a:rPr>
              <a:t>ODFW</a:t>
            </a:r>
          </a:p>
          <a:p>
            <a:pPr marL="742950" lvl="1" indent="-285750" eaLnBrk="0" hangingPunct="0">
              <a:lnSpc>
                <a:spcPct val="85000"/>
              </a:lnSpc>
              <a:spcBef>
                <a:spcPct val="30000"/>
              </a:spcBef>
              <a:buClr>
                <a:schemeClr val="tx2"/>
              </a:buClr>
              <a:buSzPct val="80000"/>
              <a:buBlip>
                <a:blip r:embed="rId4"/>
              </a:buBlip>
              <a:defRPr/>
            </a:pPr>
            <a:r>
              <a:rPr lang="en-US" sz="2000" dirty="0">
                <a:solidFill>
                  <a:schemeClr val="tx1"/>
                </a:solidFill>
                <a:latin typeface="Arial" panose="020B0604020202020204" pitchFamily="34" charset="0"/>
                <a:cs typeface="Arial" panose="020B0604020202020204" pitchFamily="34" charset="0"/>
              </a:rPr>
              <a:t>Fred Monzyk</a:t>
            </a:r>
          </a:p>
          <a:p>
            <a:pPr marL="742950" lvl="1" indent="-285750" eaLnBrk="0" hangingPunct="0">
              <a:lnSpc>
                <a:spcPct val="85000"/>
              </a:lnSpc>
              <a:spcBef>
                <a:spcPct val="30000"/>
              </a:spcBef>
              <a:buClr>
                <a:schemeClr val="tx2"/>
              </a:buClr>
              <a:buSzPct val="80000"/>
              <a:buBlip>
                <a:blip r:embed="rId4"/>
              </a:buBlip>
              <a:defRPr/>
            </a:pPr>
            <a:r>
              <a:rPr lang="en-US" sz="2000" dirty="0">
                <a:solidFill>
                  <a:schemeClr val="tx1"/>
                </a:solidFill>
                <a:latin typeface="Arial" panose="020B0604020202020204" pitchFamily="34" charset="0"/>
                <a:cs typeface="Arial" panose="020B0604020202020204" pitchFamily="34" charset="0"/>
              </a:rPr>
              <a:t>Brett Boyd</a:t>
            </a:r>
          </a:p>
          <a:p>
            <a:pPr marL="742950" lvl="1" indent="-285750" eaLnBrk="0" hangingPunct="0">
              <a:lnSpc>
                <a:spcPct val="85000"/>
              </a:lnSpc>
              <a:spcBef>
                <a:spcPct val="30000"/>
              </a:spcBef>
              <a:buClr>
                <a:schemeClr val="tx2"/>
              </a:buClr>
              <a:buSzPct val="80000"/>
              <a:buBlip>
                <a:blip r:embed="rId4"/>
              </a:buBlip>
              <a:defRPr/>
            </a:pPr>
            <a:r>
              <a:rPr lang="en-US" sz="2000" dirty="0">
                <a:solidFill>
                  <a:schemeClr val="tx1"/>
                </a:solidFill>
                <a:latin typeface="Arial" panose="020B0604020202020204" pitchFamily="34" charset="0"/>
                <a:cs typeface="Arial" panose="020B0604020202020204" pitchFamily="34" charset="0"/>
              </a:rPr>
              <a:t>Cameron Sharpe</a:t>
            </a:r>
          </a:p>
          <a:p>
            <a:pPr marL="742950" lvl="1" indent="-285750" eaLnBrk="0" hangingPunct="0">
              <a:lnSpc>
                <a:spcPct val="85000"/>
              </a:lnSpc>
              <a:spcBef>
                <a:spcPct val="30000"/>
              </a:spcBef>
              <a:buClr>
                <a:schemeClr val="tx2"/>
              </a:buClr>
              <a:buSzPct val="80000"/>
              <a:buBlip>
                <a:blip r:embed="rId4"/>
              </a:buBlip>
              <a:defRPr/>
            </a:pPr>
            <a:r>
              <a:rPr lang="en-US" sz="2000" dirty="0">
                <a:solidFill>
                  <a:schemeClr val="tx1"/>
                </a:solidFill>
                <a:latin typeface="Arial" panose="020B0604020202020204" pitchFamily="34" charset="0"/>
                <a:cs typeface="Arial" panose="020B0604020202020204" pitchFamily="34" charset="0"/>
              </a:rPr>
              <a:t>Jeremy Romer</a:t>
            </a:r>
          </a:p>
        </p:txBody>
      </p:sp>
    </p:spTree>
    <p:extLst>
      <p:ext uri="{BB962C8B-B14F-4D97-AF65-F5344CB8AC3E}">
        <p14:creationId xmlns:p14="http://schemas.microsoft.com/office/powerpoint/2010/main" val="650871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3722D57-58D6-9447-A6D5-A97F6C35A8FB}" type="slidenum">
              <a:rPr lang="en-US" smtClean="0">
                <a:latin typeface="Arial" panose="020B0604020202020204" pitchFamily="34" charset="0"/>
                <a:cs typeface="Arial" panose="020B0604020202020204" pitchFamily="34" charset="0"/>
              </a:rPr>
              <a:pPr/>
              <a:t>19</a:t>
            </a:fld>
            <a:endParaRPr lang="en-US">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2777967" y="2933700"/>
            <a:ext cx="3588067" cy="647700"/>
          </a:xfrm>
          <a:prstGeom prst="rect">
            <a:avLst/>
          </a:prstGeom>
        </p:spPr>
        <p:txBody>
          <a:bodyPr/>
          <a:lstStyle/>
          <a:p>
            <a:pPr eaLnBrk="0" hangingPunct="0">
              <a:lnSpc>
                <a:spcPct val="85000"/>
              </a:lnSpc>
              <a:spcBef>
                <a:spcPct val="30000"/>
              </a:spcBef>
              <a:buClr>
                <a:schemeClr val="folHlink"/>
              </a:buClr>
              <a:defRPr/>
            </a:pPr>
            <a:r>
              <a:rPr lang="en-US" sz="4800" b="1" kern="0" dirty="0" smtClean="0">
                <a:solidFill>
                  <a:schemeClr val="accent2"/>
                </a:solidFill>
                <a:latin typeface="Arial" panose="020B0604020202020204" pitchFamily="34" charset="0"/>
                <a:cs typeface="Arial" panose="020B0604020202020204" pitchFamily="34" charset="0"/>
              </a:rPr>
              <a:t>Questions?</a:t>
            </a:r>
            <a:endParaRPr lang="en-US" sz="4400" b="1" kern="0" dirty="0" smtClean="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835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Presentation Outline</a:t>
            </a:r>
            <a:endParaRPr lang="en-US" dirty="0"/>
          </a:p>
        </p:txBody>
      </p:sp>
      <p:sp>
        <p:nvSpPr>
          <p:cNvPr id="5" name="Slide Number Placeholder 4"/>
          <p:cNvSpPr>
            <a:spLocks noGrp="1"/>
          </p:cNvSpPr>
          <p:nvPr>
            <p:ph type="sldNum" sz="quarter" idx="11"/>
          </p:nvPr>
        </p:nvSpPr>
        <p:spPr>
          <a:xfrm>
            <a:off x="6600825" y="6492875"/>
            <a:ext cx="2133600" cy="365125"/>
          </a:xfrm>
        </p:spPr>
        <p:txBody>
          <a:bodyPr/>
          <a:lstStyle/>
          <a:p>
            <a:fld id="{03722D57-58D6-9447-A6D5-A97F6C35A8FB}" type="slidenum">
              <a:rPr lang="en-US" smtClean="0"/>
              <a:pPr/>
              <a:t>2</a:t>
            </a:fld>
            <a:endParaRPr lang="en-US" dirty="0"/>
          </a:p>
        </p:txBody>
      </p:sp>
      <p:sp>
        <p:nvSpPr>
          <p:cNvPr id="7" name="Content Placeholder 6"/>
          <p:cNvSpPr>
            <a:spLocks noGrp="1"/>
          </p:cNvSpPr>
          <p:nvPr>
            <p:ph idx="1"/>
          </p:nvPr>
        </p:nvSpPr>
        <p:spPr>
          <a:xfrm>
            <a:off x="407988" y="1278454"/>
            <a:ext cx="8229600" cy="3742563"/>
          </a:xfrm>
        </p:spPr>
        <p:txBody>
          <a:bodyPr/>
          <a:lstStyle/>
          <a:p>
            <a:pPr marL="0" indent="0">
              <a:buNone/>
            </a:pPr>
            <a:endParaRPr lang="en-US" dirty="0" smtClean="0"/>
          </a:p>
          <a:p>
            <a:r>
              <a:rPr lang="en-US" dirty="0" smtClean="0"/>
              <a:t>Methods</a:t>
            </a:r>
          </a:p>
          <a:p>
            <a:r>
              <a:rPr lang="en-US" dirty="0" smtClean="0"/>
              <a:t>Results</a:t>
            </a:r>
          </a:p>
          <a:p>
            <a:pPr lvl="1"/>
            <a:r>
              <a:rPr lang="en-US" dirty="0" smtClean="0"/>
              <a:t>Environmental/Operations</a:t>
            </a:r>
          </a:p>
          <a:p>
            <a:pPr lvl="1"/>
            <a:r>
              <a:rPr lang="en-US" dirty="0" smtClean="0"/>
              <a:t>Juvenile-Sized Targets</a:t>
            </a:r>
          </a:p>
          <a:p>
            <a:pPr lvl="1"/>
            <a:r>
              <a:rPr lang="en-US" dirty="0" smtClean="0"/>
              <a:t>Adult-Sized Targets</a:t>
            </a:r>
          </a:p>
          <a:p>
            <a:r>
              <a:rPr lang="en-US" dirty="0" smtClean="0"/>
              <a:t>Summary</a:t>
            </a:r>
          </a:p>
          <a:p>
            <a:r>
              <a:rPr lang="en-US" dirty="0" smtClean="0"/>
              <a:t>Management Implications</a:t>
            </a:r>
          </a:p>
          <a:p>
            <a:pPr marL="3657600" lvl="8" indent="0">
              <a:buNone/>
            </a:pPr>
            <a:r>
              <a:rPr lang="en-US" sz="1400" dirty="0" smtClean="0">
                <a:solidFill>
                  <a:srgbClr val="FFFFFF"/>
                </a:solidFill>
                <a:latin typeface="Arial"/>
                <a:cs typeface="Arial"/>
              </a:rPr>
              <a:t> </a:t>
            </a:r>
            <a:endParaRPr lang="en-US" sz="1400" dirty="0">
              <a:solidFill>
                <a:srgbClr val="FFFFFF"/>
              </a:solidFill>
              <a:latin typeface="Arial"/>
              <a:cs typeface="Arial"/>
            </a:endParaRPr>
          </a:p>
          <a:p>
            <a:pPr lvl="1"/>
            <a:endParaRPr lang="en-US" dirty="0" smtClean="0"/>
          </a:p>
          <a:p>
            <a:pPr marL="0" indent="0">
              <a:buNone/>
            </a:pPr>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512" y="1616906"/>
            <a:ext cx="4580076" cy="3009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6"/>
          <p:cNvSpPr txBox="1">
            <a:spLocks/>
          </p:cNvSpPr>
          <p:nvPr/>
        </p:nvSpPr>
        <p:spPr>
          <a:xfrm>
            <a:off x="420154" y="5040825"/>
            <a:ext cx="7791450" cy="886397"/>
          </a:xfrm>
          <a:prstGeom prst="rect">
            <a:avLst/>
          </a:prstGeom>
        </p:spPr>
        <p:txBody>
          <a:bodyPr vert="horz" lIns="0" tIns="0" rIns="0" bIns="0" rtlCol="0">
            <a:spAutoFit/>
          </a:bodyPr>
          <a:lstStyle>
            <a:lvl1pPr marL="342900" indent="-342900" algn="l" defTabSz="457200" rtl="0" eaLnBrk="1" latinLnBrk="0" hangingPunct="1">
              <a:spcBef>
                <a:spcPct val="20000"/>
              </a:spcBef>
              <a:buSzPct val="100000"/>
              <a:buFontTx/>
              <a:buBlip>
                <a:blip r:embed="rId4"/>
              </a:buBlip>
              <a:defRPr sz="2000" kern="1200">
                <a:solidFill>
                  <a:srgbClr val="FFFFFF"/>
                </a:solidFill>
                <a:latin typeface="Arial"/>
                <a:ea typeface="+mn-ea"/>
                <a:cs typeface="Arial"/>
              </a:defRPr>
            </a:lvl1pPr>
            <a:lvl2pPr marL="742950" indent="-285750" algn="l" defTabSz="457200" rtl="0" eaLnBrk="1" latinLnBrk="0" hangingPunct="1">
              <a:spcBef>
                <a:spcPct val="20000"/>
              </a:spcBef>
              <a:buSzPct val="100000"/>
              <a:buFontTx/>
              <a:buBlip>
                <a:blip r:embed="rId5"/>
              </a:buBlip>
              <a:defRPr sz="1800" kern="1200">
                <a:solidFill>
                  <a:srgbClr val="FFFFFF"/>
                </a:solidFill>
                <a:latin typeface="Arial"/>
                <a:ea typeface="+mn-ea"/>
                <a:cs typeface="Arial"/>
              </a:defRPr>
            </a:lvl2pPr>
            <a:lvl3pPr marL="1143000" indent="-228600" algn="l" defTabSz="457200" rtl="0" eaLnBrk="1" latinLnBrk="0" hangingPunct="1">
              <a:spcBef>
                <a:spcPct val="20000"/>
              </a:spcBef>
              <a:buSzPct val="100000"/>
              <a:buFontTx/>
              <a:buBlip>
                <a:blip r:embed="rId6"/>
              </a:buBlip>
              <a:defRPr sz="1600" kern="1200">
                <a:solidFill>
                  <a:srgbClr val="FFFFFF"/>
                </a:solidFill>
                <a:latin typeface="Arial"/>
                <a:ea typeface="+mn-ea"/>
                <a:cs typeface="Arial"/>
              </a:defRPr>
            </a:lvl3pPr>
            <a:lvl4pPr marL="1600200" indent="-228600" algn="l" defTabSz="457200" rtl="0" eaLnBrk="1" latinLnBrk="0" hangingPunct="1">
              <a:spcBef>
                <a:spcPct val="20000"/>
              </a:spcBef>
              <a:buSzPct val="100000"/>
              <a:buFontTx/>
              <a:buBlip>
                <a:blip r:embed="rId7"/>
              </a:buBlip>
              <a:defRPr sz="1400" kern="1200">
                <a:solidFill>
                  <a:srgbClr val="FFFFFF"/>
                </a:solidFill>
                <a:latin typeface="Arial"/>
                <a:ea typeface="+mn-ea"/>
                <a:cs typeface="Arial"/>
              </a:defRPr>
            </a:lvl4pPr>
            <a:lvl5pPr marL="2057400" indent="-228600" algn="l" defTabSz="457200" rtl="0" eaLnBrk="1" latinLnBrk="0" hangingPunct="1">
              <a:spcBef>
                <a:spcPct val="20000"/>
              </a:spcBef>
              <a:buSzPct val="100000"/>
              <a:buFontTx/>
              <a:buBlip>
                <a:blip r:embed="rId4"/>
              </a:buBlip>
              <a:defRPr sz="1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v"/>
            </a:pPr>
            <a:r>
              <a:rPr lang="en-US" sz="1800" dirty="0" smtClean="0"/>
              <a:t>Results presented herein are from the year-long hydroacoustic evaluation of fish passage at Foster Dam in 2013 and 2014</a:t>
            </a:r>
          </a:p>
          <a:p>
            <a:endParaRPr lang="en-US" sz="1800" dirty="0" smtClean="0"/>
          </a:p>
        </p:txBody>
      </p:sp>
    </p:spTree>
    <p:extLst>
      <p:ext uri="{BB962C8B-B14F-4D97-AF65-F5344CB8AC3E}">
        <p14:creationId xmlns:p14="http://schemas.microsoft.com/office/powerpoint/2010/main" val="2392927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Study Objectives</a:t>
            </a:r>
            <a:endParaRPr lang="en-US" dirty="0"/>
          </a:p>
        </p:txBody>
      </p:sp>
      <p:sp>
        <p:nvSpPr>
          <p:cNvPr id="5" name="Slide Number Placeholder 4"/>
          <p:cNvSpPr>
            <a:spLocks noGrp="1"/>
          </p:cNvSpPr>
          <p:nvPr>
            <p:ph type="sldNum" sz="quarter" idx="11"/>
          </p:nvPr>
        </p:nvSpPr>
        <p:spPr>
          <a:xfrm>
            <a:off x="6600825" y="6492875"/>
            <a:ext cx="2133600" cy="365125"/>
          </a:xfrm>
        </p:spPr>
        <p:txBody>
          <a:bodyPr/>
          <a:lstStyle/>
          <a:p>
            <a:fld id="{03722D57-58D6-9447-A6D5-A97F6C35A8FB}" type="slidenum">
              <a:rPr lang="en-US" smtClean="0"/>
              <a:pPr/>
              <a:t>3</a:t>
            </a:fld>
            <a:endParaRPr lang="en-US" dirty="0"/>
          </a:p>
        </p:txBody>
      </p:sp>
      <p:sp>
        <p:nvSpPr>
          <p:cNvPr id="7" name="Content Placeholder 6"/>
          <p:cNvSpPr>
            <a:spLocks noGrp="1"/>
          </p:cNvSpPr>
          <p:nvPr>
            <p:ph idx="1"/>
          </p:nvPr>
        </p:nvSpPr>
        <p:spPr>
          <a:xfrm>
            <a:off x="438150" y="1184280"/>
            <a:ext cx="8229600" cy="3933384"/>
          </a:xfrm>
        </p:spPr>
        <p:txBody>
          <a:bodyPr/>
          <a:lstStyle/>
          <a:p>
            <a:pPr marL="0" indent="0">
              <a:buNone/>
            </a:pPr>
            <a:r>
              <a:rPr lang="en-US" sz="1800" dirty="0"/>
              <a:t>During the field sampling period at Foster (April 1, 2013 through May 31, 2014), the objectives of the hydroacoustic evaluation of fish passage for juvenile-size targets were as follows:</a:t>
            </a:r>
          </a:p>
          <a:p>
            <a:pPr lvl="0"/>
            <a:r>
              <a:rPr lang="en-US" sz="1800" dirty="0"/>
              <a:t>Estimate passage rates, run timing, </a:t>
            </a:r>
            <a:r>
              <a:rPr lang="en-US" sz="1800" dirty="0" smtClean="0"/>
              <a:t>and horizontal </a:t>
            </a:r>
            <a:r>
              <a:rPr lang="en-US" sz="1800" dirty="0"/>
              <a:t>and diel </a:t>
            </a:r>
            <a:r>
              <a:rPr lang="en-US" sz="1800" dirty="0" smtClean="0"/>
              <a:t>distributions at </a:t>
            </a:r>
            <a:r>
              <a:rPr lang="en-US" sz="1800" dirty="0"/>
              <a:t>the following routes:</a:t>
            </a:r>
          </a:p>
          <a:p>
            <a:pPr lvl="1"/>
            <a:r>
              <a:rPr lang="en-US" sz="1600" dirty="0"/>
              <a:t>Turbines</a:t>
            </a:r>
          </a:p>
          <a:p>
            <a:pPr lvl="1"/>
            <a:r>
              <a:rPr lang="en-US" sz="1600" dirty="0"/>
              <a:t>Spillway</a:t>
            </a:r>
          </a:p>
          <a:p>
            <a:pPr lvl="1"/>
            <a:r>
              <a:rPr lang="en-US" sz="1600" dirty="0"/>
              <a:t>Fish </a:t>
            </a:r>
            <a:r>
              <a:rPr lang="en-US" sz="1600" dirty="0" smtClean="0"/>
              <a:t>weir</a:t>
            </a:r>
            <a:endParaRPr lang="en-US" sz="1600" dirty="0"/>
          </a:p>
          <a:p>
            <a:r>
              <a:rPr lang="en-US" sz="1800" dirty="0" smtClean="0"/>
              <a:t>Estimate route distribution and effectiveness for the spillway and fish weir.</a:t>
            </a:r>
          </a:p>
          <a:p>
            <a:r>
              <a:rPr lang="en-US" sz="1800" dirty="0" smtClean="0"/>
              <a:t>Estimate </a:t>
            </a:r>
            <a:r>
              <a:rPr lang="en-US" sz="1800" dirty="0"/>
              <a:t>vertical distribution in the forebay near the upstream dam face.</a:t>
            </a:r>
          </a:p>
          <a:p>
            <a:pPr lvl="0"/>
            <a:r>
              <a:rPr lang="en-US" sz="1800" dirty="0" smtClean="0"/>
              <a:t>Determine </a:t>
            </a:r>
            <a:r>
              <a:rPr lang="en-US" sz="1800" dirty="0"/>
              <a:t>if operating the fish weir decreases turbine passage.</a:t>
            </a:r>
          </a:p>
          <a:p>
            <a:pPr lvl="0"/>
            <a:r>
              <a:rPr lang="en-US" sz="1800" dirty="0" smtClean="0"/>
              <a:t>Estimate passage </a:t>
            </a:r>
            <a:r>
              <a:rPr lang="en-US" sz="1800" dirty="0"/>
              <a:t>rates, run timing, and distributions for adult-size targets (steelhead kelts) during spring 2013 and spring 2014</a:t>
            </a:r>
            <a:r>
              <a:rPr lang="en-US" sz="1800" dirty="0" smtClean="0"/>
              <a:t>.</a:t>
            </a:r>
          </a:p>
        </p:txBody>
      </p:sp>
    </p:spTree>
    <p:extLst>
      <p:ext uri="{BB962C8B-B14F-4D97-AF65-F5344CB8AC3E}">
        <p14:creationId xmlns:p14="http://schemas.microsoft.com/office/powerpoint/2010/main" val="1309913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3722D57-58D6-9447-A6D5-A97F6C35A8FB}" type="slidenum">
              <a:rPr lang="en-US" smtClean="0"/>
              <a:pPr/>
              <a:t>4</a:t>
            </a:fld>
            <a:endParaRPr lang="en-US" dirty="0"/>
          </a:p>
        </p:txBody>
      </p:sp>
      <p:sp>
        <p:nvSpPr>
          <p:cNvPr id="9" name="Content Placeholder 6"/>
          <p:cNvSpPr>
            <a:spLocks noGrp="1"/>
          </p:cNvSpPr>
          <p:nvPr>
            <p:ph idx="1"/>
          </p:nvPr>
        </p:nvSpPr>
        <p:spPr>
          <a:xfrm>
            <a:off x="457200" y="1131567"/>
            <a:ext cx="8229600" cy="1280351"/>
          </a:xfrm>
        </p:spPr>
        <p:txBody>
          <a:bodyPr/>
          <a:lstStyle/>
          <a:p>
            <a:pPr marL="0" indent="0">
              <a:buNone/>
            </a:pPr>
            <a:r>
              <a:rPr lang="en-US" b="1" dirty="0" smtClean="0"/>
              <a:t>Fixed-aspect Hydroacoustics</a:t>
            </a:r>
            <a:endParaRPr lang="en-US" dirty="0" smtClean="0"/>
          </a:p>
          <a:p>
            <a:r>
              <a:rPr lang="en-US" dirty="0" smtClean="0"/>
              <a:t>Transducers were </a:t>
            </a:r>
            <a:r>
              <a:rPr lang="en-US" dirty="0"/>
              <a:t>deployed to sample fish at </a:t>
            </a:r>
            <a:r>
              <a:rPr lang="en-US" dirty="0" smtClean="0"/>
              <a:t>penstock intakes, spill bays, vertical distribution, and the fish weir in </a:t>
            </a:r>
            <a:r>
              <a:rPr lang="en-US" dirty="0"/>
              <a:t>S</a:t>
            </a:r>
            <a:r>
              <a:rPr lang="en-US" dirty="0" smtClean="0"/>
              <a:t>pill Bay 4</a:t>
            </a:r>
          </a:p>
          <a:p>
            <a:pPr marL="914400" lvl="2" indent="0">
              <a:buNone/>
            </a:pPr>
            <a:endParaRPr lang="en-US" dirty="0" smtClean="0"/>
          </a:p>
        </p:txBody>
      </p:sp>
      <p:sp>
        <p:nvSpPr>
          <p:cNvPr id="10" name="Title 1"/>
          <p:cNvSpPr>
            <a:spLocks noGrp="1"/>
          </p:cNvSpPr>
          <p:nvPr>
            <p:ph type="title"/>
          </p:nvPr>
        </p:nvSpPr>
        <p:spPr>
          <a:xfrm>
            <a:off x="457200" y="356614"/>
            <a:ext cx="6629400" cy="384721"/>
          </a:xfrm>
        </p:spPr>
        <p:txBody>
          <a:bodyPr/>
          <a:lstStyle/>
          <a:p>
            <a:r>
              <a:rPr lang="en-US" dirty="0" smtClean="0"/>
              <a:t>Methods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75" y="2375271"/>
            <a:ext cx="8751049"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903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0932" y="1447800"/>
            <a:ext cx="5662136" cy="5294334"/>
          </a:xfrm>
          <a:prstGeom prst="rect">
            <a:avLst/>
          </a:prstGeom>
          <a:solidFill>
            <a:schemeClr val="l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56614"/>
            <a:ext cx="6629400" cy="769441"/>
          </a:xfrm>
        </p:spPr>
        <p:txBody>
          <a:bodyPr/>
          <a:lstStyle/>
          <a:p>
            <a:r>
              <a:rPr lang="en-US" dirty="0" smtClean="0"/>
              <a:t>Results:  </a:t>
            </a:r>
            <a:br>
              <a:rPr lang="en-US" dirty="0" smtClean="0"/>
            </a:br>
            <a:r>
              <a:rPr lang="en-US" dirty="0" smtClean="0"/>
              <a:t>Temperature and Forebay Elevation</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932" y="1447800"/>
            <a:ext cx="5662136" cy="529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497158"/>
            <a:ext cx="4465638" cy="333230"/>
          </a:xfrm>
          <a:prstGeom prst="rect">
            <a:avLst/>
          </a:prstGeom>
          <a:solidFill>
            <a:schemeClr val="bg1"/>
          </a:solidFill>
          <a:ln>
            <a:noFill/>
          </a:ln>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4413" y="5445211"/>
            <a:ext cx="601825" cy="76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454414" y="5445211"/>
            <a:ext cx="535922" cy="215444"/>
          </a:xfrm>
          <a:prstGeom prst="rect">
            <a:avLst/>
          </a:prstGeom>
          <a:noFill/>
        </p:spPr>
        <p:txBody>
          <a:bodyPr wrap="square" rtlCol="0">
            <a:spAutoFit/>
          </a:bodyPr>
          <a:lstStyle/>
          <a:p>
            <a:r>
              <a:rPr lang="en-US" sz="800" dirty="0" smtClean="0">
                <a:solidFill>
                  <a:schemeClr val="accent2"/>
                </a:solidFill>
              </a:rPr>
              <a:t>Temp °C</a:t>
            </a:r>
            <a:endParaRPr lang="en-US" sz="800" dirty="0">
              <a:solidFill>
                <a:schemeClr val="accent2"/>
              </a:solidFill>
            </a:endParaRPr>
          </a:p>
        </p:txBody>
      </p:sp>
    </p:spTree>
    <p:extLst>
      <p:ext uri="{BB962C8B-B14F-4D97-AF65-F5344CB8AC3E}">
        <p14:creationId xmlns:p14="http://schemas.microsoft.com/office/powerpoint/2010/main" val="1873153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3722D57-58D6-9447-A6D5-A97F6C35A8FB}" type="slidenum">
              <a:rPr lang="en-US" smtClean="0">
                <a:latin typeface="Arial" panose="020B0604020202020204" pitchFamily="34" charset="0"/>
                <a:cs typeface="Arial" panose="020B0604020202020204" pitchFamily="34" charset="0"/>
              </a:rPr>
              <a:pPr/>
              <a:t>6</a:t>
            </a:fld>
            <a:endParaRPr lang="en-US">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356614"/>
            <a:ext cx="6629400" cy="384721"/>
          </a:xfrm>
        </p:spPr>
        <p:txBody>
          <a:bodyPr/>
          <a:lstStyle/>
          <a:p>
            <a:r>
              <a:rPr lang="en-US" dirty="0" smtClean="0"/>
              <a:t>Dam Operations</a:t>
            </a:r>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35" y="1662043"/>
            <a:ext cx="7272332" cy="4256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2758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3722D57-58D6-9447-A6D5-A97F6C35A8FB}" type="slidenum">
              <a:rPr lang="en-US" smtClean="0"/>
              <a:pPr/>
              <a:t>7</a:t>
            </a:fld>
            <a:endParaRPr lang="en-US"/>
          </a:p>
        </p:txBody>
      </p:sp>
      <p:sp>
        <p:nvSpPr>
          <p:cNvPr id="7" name="Title 1"/>
          <p:cNvSpPr>
            <a:spLocks noGrp="1"/>
          </p:cNvSpPr>
          <p:nvPr>
            <p:ph type="title"/>
          </p:nvPr>
        </p:nvSpPr>
        <p:spPr>
          <a:xfrm>
            <a:off x="457200" y="356614"/>
            <a:ext cx="4410075" cy="1107996"/>
          </a:xfrm>
        </p:spPr>
        <p:txBody>
          <a:bodyPr/>
          <a:lstStyle/>
          <a:p>
            <a:r>
              <a:rPr lang="en-US" sz="2400" dirty="0" smtClean="0"/>
              <a:t>Results: Run Timing for</a:t>
            </a:r>
            <a:br>
              <a:rPr lang="en-US" sz="2400" dirty="0" smtClean="0"/>
            </a:br>
            <a:r>
              <a:rPr lang="en-US" sz="2400" dirty="0" smtClean="0"/>
              <a:t>Juvenile-Sized Fish </a:t>
            </a:r>
            <a:br>
              <a:rPr lang="en-US" sz="2400" dirty="0" smtClean="0"/>
            </a:br>
            <a:r>
              <a:rPr lang="en-US" sz="2400" dirty="0" smtClean="0"/>
              <a:t>Targets</a:t>
            </a:r>
            <a:endParaRPr lang="en-US" sz="24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6" y="2110134"/>
            <a:ext cx="4418979" cy="23171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8575" y="4479962"/>
            <a:ext cx="4396350" cy="23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8576" y="2110134"/>
            <a:ext cx="4396350" cy="231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1504" y="1"/>
            <a:ext cx="4373421" cy="20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6" y="4497086"/>
            <a:ext cx="4418979" cy="236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464238" y="162485"/>
            <a:ext cx="1362075" cy="369332"/>
          </a:xfrm>
          <a:prstGeom prst="rect">
            <a:avLst/>
          </a:prstGeom>
          <a:noFill/>
        </p:spPr>
        <p:txBody>
          <a:bodyPr wrap="square" rtlCol="0">
            <a:spAutoFit/>
          </a:bodyPr>
          <a:lstStyle/>
          <a:p>
            <a:r>
              <a:rPr lang="en-US" dirty="0" smtClean="0">
                <a:solidFill>
                  <a:schemeClr val="accent2"/>
                </a:solidFill>
              </a:rPr>
              <a:t>Spring 2013</a:t>
            </a:r>
            <a:endParaRPr lang="en-US" dirty="0">
              <a:solidFill>
                <a:schemeClr val="accent2"/>
              </a:solidFill>
            </a:endParaRPr>
          </a:p>
        </p:txBody>
      </p:sp>
      <p:sp>
        <p:nvSpPr>
          <p:cNvPr id="15" name="TextBox 14"/>
          <p:cNvSpPr txBox="1"/>
          <p:nvPr/>
        </p:nvSpPr>
        <p:spPr>
          <a:xfrm>
            <a:off x="7562850" y="4643157"/>
            <a:ext cx="1362075" cy="369332"/>
          </a:xfrm>
          <a:prstGeom prst="rect">
            <a:avLst/>
          </a:prstGeom>
          <a:noFill/>
        </p:spPr>
        <p:txBody>
          <a:bodyPr wrap="square" rtlCol="0">
            <a:spAutoFit/>
          </a:bodyPr>
          <a:lstStyle/>
          <a:p>
            <a:r>
              <a:rPr lang="en-US" dirty="0" smtClean="0">
                <a:solidFill>
                  <a:schemeClr val="accent2"/>
                </a:solidFill>
              </a:rPr>
              <a:t>Spring 2014</a:t>
            </a:r>
            <a:endParaRPr lang="en-US" dirty="0">
              <a:solidFill>
                <a:schemeClr val="accent2"/>
              </a:solidFill>
            </a:endParaRPr>
          </a:p>
        </p:txBody>
      </p:sp>
      <p:sp>
        <p:nvSpPr>
          <p:cNvPr id="16" name="TextBox 15"/>
          <p:cNvSpPr txBox="1"/>
          <p:nvPr/>
        </p:nvSpPr>
        <p:spPr>
          <a:xfrm>
            <a:off x="1480218" y="4643157"/>
            <a:ext cx="1762484" cy="369332"/>
          </a:xfrm>
          <a:prstGeom prst="rect">
            <a:avLst/>
          </a:prstGeom>
          <a:noFill/>
        </p:spPr>
        <p:txBody>
          <a:bodyPr wrap="square" rtlCol="0">
            <a:spAutoFit/>
          </a:bodyPr>
          <a:lstStyle/>
          <a:p>
            <a:r>
              <a:rPr lang="en-US" dirty="0" smtClean="0">
                <a:solidFill>
                  <a:schemeClr val="accent2"/>
                </a:solidFill>
              </a:rPr>
              <a:t>Winter 2013/14</a:t>
            </a:r>
            <a:endParaRPr lang="en-US" dirty="0">
              <a:solidFill>
                <a:schemeClr val="accent2"/>
              </a:solidFill>
            </a:endParaRPr>
          </a:p>
        </p:txBody>
      </p:sp>
      <p:sp>
        <p:nvSpPr>
          <p:cNvPr id="17" name="TextBox 16"/>
          <p:cNvSpPr txBox="1"/>
          <p:nvPr/>
        </p:nvSpPr>
        <p:spPr>
          <a:xfrm>
            <a:off x="7213787" y="2309277"/>
            <a:ext cx="1362075" cy="369332"/>
          </a:xfrm>
          <a:prstGeom prst="rect">
            <a:avLst/>
          </a:prstGeom>
          <a:noFill/>
        </p:spPr>
        <p:txBody>
          <a:bodyPr wrap="square" rtlCol="0">
            <a:spAutoFit/>
          </a:bodyPr>
          <a:lstStyle/>
          <a:p>
            <a:r>
              <a:rPr lang="en-US" dirty="0" smtClean="0">
                <a:solidFill>
                  <a:schemeClr val="accent2"/>
                </a:solidFill>
              </a:rPr>
              <a:t>Fall 2013</a:t>
            </a:r>
            <a:endParaRPr lang="en-US" dirty="0">
              <a:solidFill>
                <a:schemeClr val="accent2"/>
              </a:solidFill>
            </a:endParaRPr>
          </a:p>
        </p:txBody>
      </p:sp>
      <p:sp>
        <p:nvSpPr>
          <p:cNvPr id="18" name="TextBox 17"/>
          <p:cNvSpPr txBox="1"/>
          <p:nvPr/>
        </p:nvSpPr>
        <p:spPr>
          <a:xfrm>
            <a:off x="2638425" y="2309277"/>
            <a:ext cx="1495425" cy="369332"/>
          </a:xfrm>
          <a:prstGeom prst="rect">
            <a:avLst/>
          </a:prstGeom>
          <a:noFill/>
          <a:ln>
            <a:noFill/>
          </a:ln>
        </p:spPr>
        <p:txBody>
          <a:bodyPr wrap="square" rtlCol="0">
            <a:spAutoFit/>
          </a:bodyPr>
          <a:lstStyle/>
          <a:p>
            <a:r>
              <a:rPr lang="en-US" dirty="0" smtClean="0">
                <a:solidFill>
                  <a:schemeClr val="accent2"/>
                </a:solidFill>
              </a:rPr>
              <a:t>Summer 2013</a:t>
            </a:r>
            <a:endParaRPr lang="en-US" dirty="0">
              <a:solidFill>
                <a:schemeClr val="accent2"/>
              </a:solidFill>
            </a:endParaRPr>
          </a:p>
        </p:txBody>
      </p:sp>
      <p:sp>
        <p:nvSpPr>
          <p:cNvPr id="3" name="Rectangle 2"/>
          <p:cNvSpPr/>
          <p:nvPr/>
        </p:nvSpPr>
        <p:spPr>
          <a:xfrm>
            <a:off x="4551503" y="0"/>
            <a:ext cx="4373422" cy="2034989"/>
          </a:xfrm>
          <a:prstGeom prst="rect">
            <a:avLst/>
          </a:prstGeom>
          <a:solidFill>
            <a:schemeClr val="tx1">
              <a:lumMod val="20000"/>
              <a:lumOff val="80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0" y="2110134"/>
            <a:ext cx="4428565" cy="2317174"/>
          </a:xfrm>
          <a:prstGeom prst="rect">
            <a:avLst/>
          </a:prstGeom>
          <a:solidFill>
            <a:schemeClr val="tx1">
              <a:lumMod val="20000"/>
              <a:lumOff val="80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9586" y="4497086"/>
            <a:ext cx="4418979" cy="2360914"/>
          </a:xfrm>
          <a:prstGeom prst="rect">
            <a:avLst/>
          </a:prstGeom>
          <a:solidFill>
            <a:schemeClr val="tx1">
              <a:lumMod val="20000"/>
              <a:lumOff val="80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528576" y="2110134"/>
            <a:ext cx="4396348" cy="2317174"/>
          </a:xfrm>
          <a:prstGeom prst="rect">
            <a:avLst/>
          </a:prstGeom>
          <a:solidFill>
            <a:schemeClr val="tx1">
              <a:lumMod val="20000"/>
              <a:lumOff val="80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63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3" grpId="0" animBg="1"/>
      <p:bldP spid="19"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356614"/>
            <a:ext cx="6629400" cy="769441"/>
          </a:xfrm>
        </p:spPr>
        <p:txBody>
          <a:bodyPr/>
          <a:lstStyle/>
          <a:p>
            <a:r>
              <a:rPr lang="en-US" dirty="0" smtClean="0"/>
              <a:t>Horizontal Distribution for Juvenile-Sized Fish Targets</a:t>
            </a:r>
            <a:endParaRPr lang="en-US" dirty="0"/>
          </a:p>
        </p:txBody>
      </p:sp>
      <p:sp>
        <p:nvSpPr>
          <p:cNvPr id="6" name="Text Placeholder 5"/>
          <p:cNvSpPr>
            <a:spLocks noGrp="1"/>
          </p:cNvSpPr>
          <p:nvPr>
            <p:ph type="body" idx="1"/>
          </p:nvPr>
        </p:nvSpPr>
        <p:spPr>
          <a:xfrm>
            <a:off x="457200" y="1828799"/>
            <a:ext cx="3886200" cy="307777"/>
          </a:xfrm>
        </p:spPr>
        <p:txBody>
          <a:bodyPr/>
          <a:lstStyle/>
          <a:p>
            <a:r>
              <a:rPr lang="en-US" dirty="0" smtClean="0"/>
              <a:t>Turbines </a:t>
            </a:r>
            <a:r>
              <a:rPr lang="en-US" sz="1600" dirty="0" smtClean="0"/>
              <a:t>(concurrent operations)</a:t>
            </a:r>
            <a:endParaRPr lang="en-US" dirty="0"/>
          </a:p>
        </p:txBody>
      </p:sp>
      <p:sp>
        <p:nvSpPr>
          <p:cNvPr id="4" name="Slide Number Placeholder 3"/>
          <p:cNvSpPr>
            <a:spLocks noGrp="1"/>
          </p:cNvSpPr>
          <p:nvPr>
            <p:ph type="sldNum" sz="quarter" idx="12"/>
          </p:nvPr>
        </p:nvSpPr>
        <p:spPr/>
        <p:txBody>
          <a:bodyPr/>
          <a:lstStyle/>
          <a:p>
            <a:fld id="{03722D57-58D6-9447-A6D5-A97F6C35A8FB}" type="slidenum">
              <a:rPr lang="en-US" smtClean="0"/>
              <a:pPr/>
              <a:t>8</a:t>
            </a:fld>
            <a:endParaRPr lang="en-US"/>
          </a:p>
        </p:txBody>
      </p:sp>
      <p:sp>
        <p:nvSpPr>
          <p:cNvPr id="11" name="Content Placeholder 10"/>
          <p:cNvSpPr>
            <a:spLocks noGrp="1"/>
          </p:cNvSpPr>
          <p:nvPr>
            <p:ph idx="13"/>
          </p:nvPr>
        </p:nvSpPr>
        <p:spPr>
          <a:xfrm>
            <a:off x="457200" y="2516451"/>
            <a:ext cx="3886200" cy="677108"/>
          </a:xfrm>
        </p:spPr>
        <p:txBody>
          <a:bodyPr/>
          <a:lstStyle/>
          <a:p>
            <a:pPr lvl="0"/>
            <a:r>
              <a:rPr lang="en-US" dirty="0"/>
              <a:t>Unit 1:  220,173 ± 1,172 </a:t>
            </a:r>
            <a:endParaRPr lang="en-US" dirty="0" smtClean="0"/>
          </a:p>
          <a:p>
            <a:pPr lvl="0"/>
            <a:r>
              <a:rPr lang="en-US" dirty="0" smtClean="0"/>
              <a:t>Unit </a:t>
            </a:r>
            <a:r>
              <a:rPr lang="en-US" dirty="0"/>
              <a:t>2:  27,395 ± 434 </a:t>
            </a:r>
          </a:p>
        </p:txBody>
      </p:sp>
      <p:sp>
        <p:nvSpPr>
          <p:cNvPr id="13" name="Text Placeholder 5"/>
          <p:cNvSpPr txBox="1">
            <a:spLocks/>
          </p:cNvSpPr>
          <p:nvPr/>
        </p:nvSpPr>
        <p:spPr>
          <a:xfrm>
            <a:off x="381000" y="3981449"/>
            <a:ext cx="3886200" cy="307777"/>
          </a:xfrm>
          <a:prstGeom prst="rect">
            <a:avLst/>
          </a:prstGeom>
        </p:spPr>
        <p:txBody>
          <a:bodyPr vert="horz" lIns="0" tIns="0" rIns="0" bIns="0" rtlCol="0" anchor="t">
            <a:spAutoFit/>
          </a:bodyPr>
          <a:lstStyle>
            <a:lvl1pPr marL="0" indent="0" algn="l" defTabSz="457200" rtl="0" eaLnBrk="1" latinLnBrk="0" hangingPunct="1">
              <a:spcBef>
                <a:spcPct val="20000"/>
              </a:spcBef>
              <a:buSzPct val="100000"/>
              <a:buFontTx/>
              <a:buNone/>
              <a:defRPr sz="2000" b="1" kern="1200">
                <a:solidFill>
                  <a:srgbClr val="FFFFFF"/>
                </a:solidFill>
                <a:latin typeface="Arial"/>
                <a:ea typeface="+mn-ea"/>
                <a:cs typeface="Arial"/>
              </a:defRPr>
            </a:lvl1pPr>
            <a:lvl2pPr marL="457200" indent="0" algn="l" defTabSz="457200" rtl="0" eaLnBrk="1" latinLnBrk="0" hangingPunct="1">
              <a:spcBef>
                <a:spcPct val="20000"/>
              </a:spcBef>
              <a:buSzPct val="100000"/>
              <a:buFontTx/>
              <a:buNone/>
              <a:defRPr sz="2000" b="1" kern="1200">
                <a:solidFill>
                  <a:srgbClr val="242424"/>
                </a:solidFill>
                <a:latin typeface="Arial"/>
                <a:ea typeface="+mn-ea"/>
                <a:cs typeface="Arial"/>
              </a:defRPr>
            </a:lvl2pPr>
            <a:lvl3pPr marL="914400" indent="0" algn="l" defTabSz="457200" rtl="0" eaLnBrk="1" latinLnBrk="0" hangingPunct="1">
              <a:spcBef>
                <a:spcPct val="20000"/>
              </a:spcBef>
              <a:buSzPct val="100000"/>
              <a:buFontTx/>
              <a:buNone/>
              <a:defRPr sz="1800" b="1" kern="1200">
                <a:solidFill>
                  <a:srgbClr val="242424"/>
                </a:solidFill>
                <a:latin typeface="Arial"/>
                <a:ea typeface="+mn-ea"/>
                <a:cs typeface="Arial"/>
              </a:defRPr>
            </a:lvl3pPr>
            <a:lvl4pPr marL="1371600" indent="0" algn="l" defTabSz="457200" rtl="0" eaLnBrk="1" latinLnBrk="0" hangingPunct="1">
              <a:spcBef>
                <a:spcPct val="20000"/>
              </a:spcBef>
              <a:buSzPct val="100000"/>
              <a:buFontTx/>
              <a:buNone/>
              <a:defRPr sz="1600" b="1" kern="1200">
                <a:solidFill>
                  <a:srgbClr val="242424"/>
                </a:solidFill>
                <a:latin typeface="Arial"/>
                <a:ea typeface="+mn-ea"/>
                <a:cs typeface="Arial"/>
              </a:defRPr>
            </a:lvl4pPr>
            <a:lvl5pPr marL="1828800" indent="0" algn="l" defTabSz="457200" rtl="0" eaLnBrk="1" latinLnBrk="0" hangingPunct="1">
              <a:spcBef>
                <a:spcPct val="20000"/>
              </a:spcBef>
              <a:buSzPct val="100000"/>
              <a:buFontTx/>
              <a:buNone/>
              <a:defRPr sz="1600" b="1" kern="1200">
                <a:solidFill>
                  <a:srgbClr val="242424"/>
                </a:solidFill>
                <a:latin typeface="Arial"/>
                <a:ea typeface="+mn-ea"/>
                <a:cs typeface="Arial"/>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dirty="0" smtClean="0"/>
              <a:t>Spillway </a:t>
            </a:r>
            <a:r>
              <a:rPr lang="en-US" sz="1600" dirty="0"/>
              <a:t>(concurrent operations)</a:t>
            </a:r>
          </a:p>
        </p:txBody>
      </p:sp>
      <p:sp>
        <p:nvSpPr>
          <p:cNvPr id="14" name="Content Placeholder 10"/>
          <p:cNvSpPr txBox="1">
            <a:spLocks/>
          </p:cNvSpPr>
          <p:nvPr/>
        </p:nvSpPr>
        <p:spPr>
          <a:xfrm>
            <a:off x="381000" y="4669101"/>
            <a:ext cx="3886200" cy="677108"/>
          </a:xfrm>
          <a:prstGeom prst="rect">
            <a:avLst/>
          </a:prstGeom>
        </p:spPr>
        <p:txBody>
          <a:bodyPr vert="horz"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rgbClr val="FFFFFF"/>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rgbClr val="FFFFFF"/>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rgbClr val="FFFFFF"/>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rgbClr val="FFFFFF"/>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Bay 2:  19,027 ± </a:t>
            </a:r>
            <a:r>
              <a:rPr lang="en-US" dirty="0" smtClean="0"/>
              <a:t>577</a:t>
            </a:r>
            <a:endParaRPr lang="en-US" dirty="0"/>
          </a:p>
          <a:p>
            <a:pPr lvl="0"/>
            <a:r>
              <a:rPr lang="en-US" dirty="0"/>
              <a:t>Bay 3:  8,045 ± 430 </a:t>
            </a:r>
          </a:p>
        </p:txBody>
      </p:sp>
      <p:pic>
        <p:nvPicPr>
          <p:cNvPr id="1027" name="Picture 3" descr="J:\Pictures\FOS_20131029\IMG_1567.JPG"/>
          <p:cNvPicPr>
            <a:picLocks noChangeAspect="1" noChangeArrowheads="1"/>
          </p:cNvPicPr>
          <p:nvPr/>
        </p:nvPicPr>
        <p:blipFill rotWithShape="1">
          <a:blip r:embed="rId7">
            <a:extLst>
              <a:ext uri="{28A0092B-C50C-407E-A947-70E740481C1C}">
                <a14:useLocalDpi xmlns:a14="http://schemas.microsoft.com/office/drawing/2010/main" val="0"/>
              </a:ext>
            </a:extLst>
          </a:blip>
          <a:srcRect l="23137" t="19738" b="22044"/>
          <a:stretch/>
        </p:blipFill>
        <p:spPr bwMode="auto">
          <a:xfrm>
            <a:off x="3906503" y="2339788"/>
            <a:ext cx="5103026" cy="2898844"/>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87847" y="2670199"/>
            <a:ext cx="301686" cy="369332"/>
          </a:xfrm>
          <a:prstGeom prst="rect">
            <a:avLst/>
          </a:prstGeom>
          <a:noFill/>
        </p:spPr>
        <p:txBody>
          <a:bodyPr wrap="none" rtlCol="0">
            <a:spAutoFit/>
          </a:bodyPr>
          <a:lstStyle/>
          <a:p>
            <a:r>
              <a:rPr lang="en-US" b="1" dirty="0" smtClean="0">
                <a:solidFill>
                  <a:schemeClr val="bg1"/>
                </a:solidFill>
              </a:rPr>
              <a:t>1</a:t>
            </a:r>
            <a:endParaRPr lang="en-US" b="1" dirty="0">
              <a:solidFill>
                <a:schemeClr val="bg1"/>
              </a:solidFill>
            </a:endParaRPr>
          </a:p>
        </p:txBody>
      </p:sp>
      <p:sp>
        <p:nvSpPr>
          <p:cNvPr id="10" name="TextBox 9"/>
          <p:cNvSpPr txBox="1"/>
          <p:nvPr/>
        </p:nvSpPr>
        <p:spPr>
          <a:xfrm>
            <a:off x="5821202" y="2670201"/>
            <a:ext cx="301686" cy="369332"/>
          </a:xfrm>
          <a:prstGeom prst="rect">
            <a:avLst/>
          </a:prstGeom>
          <a:noFill/>
        </p:spPr>
        <p:txBody>
          <a:bodyPr wrap="none" rtlCol="0">
            <a:spAutoFit/>
          </a:bodyPr>
          <a:lstStyle/>
          <a:p>
            <a:r>
              <a:rPr lang="en-US" b="1" dirty="0" smtClean="0">
                <a:solidFill>
                  <a:schemeClr val="bg1"/>
                </a:solidFill>
              </a:rPr>
              <a:t>3</a:t>
            </a:r>
            <a:endParaRPr lang="en-US" b="1" dirty="0">
              <a:solidFill>
                <a:schemeClr val="bg1"/>
              </a:solidFill>
            </a:endParaRPr>
          </a:p>
        </p:txBody>
      </p:sp>
      <p:sp>
        <p:nvSpPr>
          <p:cNvPr id="12" name="TextBox 11"/>
          <p:cNvSpPr txBox="1"/>
          <p:nvPr/>
        </p:nvSpPr>
        <p:spPr>
          <a:xfrm>
            <a:off x="6458016" y="2675464"/>
            <a:ext cx="301686" cy="369332"/>
          </a:xfrm>
          <a:prstGeom prst="rect">
            <a:avLst/>
          </a:prstGeom>
          <a:noFill/>
        </p:spPr>
        <p:txBody>
          <a:bodyPr wrap="none" rtlCol="0">
            <a:spAutoFit/>
          </a:bodyPr>
          <a:lstStyle/>
          <a:p>
            <a:r>
              <a:rPr lang="en-US" b="1" dirty="0" smtClean="0">
                <a:solidFill>
                  <a:schemeClr val="bg1"/>
                </a:solidFill>
              </a:rPr>
              <a:t>4</a:t>
            </a:r>
            <a:endParaRPr lang="en-US" b="1" dirty="0">
              <a:solidFill>
                <a:schemeClr val="bg1"/>
              </a:solidFill>
            </a:endParaRPr>
          </a:p>
        </p:txBody>
      </p:sp>
      <p:sp>
        <p:nvSpPr>
          <p:cNvPr id="16" name="TextBox 15"/>
          <p:cNvSpPr txBox="1"/>
          <p:nvPr/>
        </p:nvSpPr>
        <p:spPr>
          <a:xfrm>
            <a:off x="5186204" y="2681868"/>
            <a:ext cx="301686" cy="369332"/>
          </a:xfrm>
          <a:prstGeom prst="rect">
            <a:avLst/>
          </a:prstGeom>
          <a:noFill/>
        </p:spPr>
        <p:txBody>
          <a:bodyPr wrap="none" rtlCol="0">
            <a:spAutoFit/>
          </a:bodyPr>
          <a:lstStyle/>
          <a:p>
            <a:r>
              <a:rPr lang="en-US" b="1" dirty="0" smtClean="0">
                <a:solidFill>
                  <a:schemeClr val="bg1"/>
                </a:solidFill>
              </a:rPr>
              <a:t>2</a:t>
            </a:r>
            <a:endParaRPr lang="en-US" b="1" dirty="0">
              <a:solidFill>
                <a:schemeClr val="bg1"/>
              </a:solidFill>
            </a:endParaRPr>
          </a:p>
        </p:txBody>
      </p:sp>
      <p:sp>
        <p:nvSpPr>
          <p:cNvPr id="17" name="TextBox 16"/>
          <p:cNvSpPr txBox="1"/>
          <p:nvPr/>
        </p:nvSpPr>
        <p:spPr>
          <a:xfrm>
            <a:off x="8063833" y="3745345"/>
            <a:ext cx="314510" cy="400110"/>
          </a:xfrm>
          <a:prstGeom prst="rect">
            <a:avLst/>
          </a:prstGeom>
          <a:noFill/>
        </p:spPr>
        <p:txBody>
          <a:bodyPr wrap="none" rtlCol="0">
            <a:spAutoFit/>
          </a:bodyPr>
          <a:lstStyle/>
          <a:p>
            <a:r>
              <a:rPr lang="en-US" sz="2000" b="1" dirty="0" smtClean="0">
                <a:ln>
                  <a:solidFill>
                    <a:schemeClr val="accent2"/>
                  </a:solidFill>
                </a:ln>
                <a:solidFill>
                  <a:schemeClr val="bg1"/>
                </a:solidFill>
              </a:rPr>
              <a:t>2</a:t>
            </a:r>
            <a:endParaRPr lang="en-US" sz="2000" b="1" dirty="0">
              <a:ln>
                <a:solidFill>
                  <a:schemeClr val="accent2"/>
                </a:solidFill>
              </a:ln>
              <a:solidFill>
                <a:schemeClr val="bg1"/>
              </a:solidFill>
            </a:endParaRPr>
          </a:p>
        </p:txBody>
      </p:sp>
      <p:sp>
        <p:nvSpPr>
          <p:cNvPr id="18" name="TextBox 17"/>
          <p:cNvSpPr txBox="1"/>
          <p:nvPr/>
        </p:nvSpPr>
        <p:spPr>
          <a:xfrm>
            <a:off x="8598726" y="3752952"/>
            <a:ext cx="314510" cy="400110"/>
          </a:xfrm>
          <a:prstGeom prst="rect">
            <a:avLst/>
          </a:prstGeom>
          <a:noFill/>
        </p:spPr>
        <p:txBody>
          <a:bodyPr wrap="none" rtlCol="0">
            <a:spAutoFit/>
          </a:bodyPr>
          <a:lstStyle/>
          <a:p>
            <a:r>
              <a:rPr lang="en-US" sz="2000" b="1" dirty="0">
                <a:ln>
                  <a:solidFill>
                    <a:schemeClr val="accent2"/>
                  </a:solidFill>
                </a:ln>
                <a:solidFill>
                  <a:schemeClr val="bg1"/>
                </a:solidFill>
              </a:rPr>
              <a:t>1</a:t>
            </a:r>
          </a:p>
        </p:txBody>
      </p:sp>
      <p:sp>
        <p:nvSpPr>
          <p:cNvPr id="19" name="TextBox 18"/>
          <p:cNvSpPr txBox="1"/>
          <p:nvPr/>
        </p:nvSpPr>
        <p:spPr>
          <a:xfrm>
            <a:off x="5150773" y="2102712"/>
            <a:ext cx="1076705" cy="646331"/>
          </a:xfrm>
          <a:prstGeom prst="rect">
            <a:avLst/>
          </a:prstGeom>
          <a:noFill/>
        </p:spPr>
        <p:txBody>
          <a:bodyPr wrap="none" rtlCol="0">
            <a:spAutoFit/>
          </a:bodyPr>
          <a:lstStyle/>
          <a:p>
            <a:r>
              <a:rPr lang="en-US" b="1" dirty="0">
                <a:solidFill>
                  <a:schemeClr val="bg1"/>
                </a:solidFill>
              </a:rPr>
              <a:t/>
            </a:r>
            <a:br>
              <a:rPr lang="en-US" b="1" dirty="0">
                <a:solidFill>
                  <a:schemeClr val="bg1"/>
                </a:solidFill>
              </a:rPr>
            </a:br>
            <a:r>
              <a:rPr lang="en-US" b="1" dirty="0" smtClean="0">
                <a:solidFill>
                  <a:schemeClr val="bg1"/>
                </a:solidFill>
              </a:rPr>
              <a:t>Spill Bays</a:t>
            </a:r>
            <a:endParaRPr lang="en-US" b="1" dirty="0">
              <a:solidFill>
                <a:schemeClr val="bg1"/>
              </a:solidFill>
            </a:endParaRPr>
          </a:p>
        </p:txBody>
      </p:sp>
      <p:sp>
        <p:nvSpPr>
          <p:cNvPr id="20" name="TextBox 19"/>
          <p:cNvSpPr txBox="1"/>
          <p:nvPr/>
        </p:nvSpPr>
        <p:spPr>
          <a:xfrm>
            <a:off x="7916434" y="4198543"/>
            <a:ext cx="910186" cy="923330"/>
          </a:xfrm>
          <a:prstGeom prst="rect">
            <a:avLst/>
          </a:prstGeom>
          <a:noFill/>
        </p:spPr>
        <p:txBody>
          <a:bodyPr wrap="none" rtlCol="0">
            <a:spAutoFit/>
          </a:bodyPr>
          <a:lstStyle/>
          <a:p>
            <a:pPr algn="ctr"/>
            <a:r>
              <a:rPr lang="en-US" b="1" dirty="0">
                <a:solidFill>
                  <a:schemeClr val="bg1"/>
                </a:solidFill>
              </a:rPr>
              <a:t/>
            </a:r>
            <a:br>
              <a:rPr lang="en-US" b="1" dirty="0">
                <a:solidFill>
                  <a:schemeClr val="bg1"/>
                </a:solidFill>
              </a:rPr>
            </a:br>
            <a:r>
              <a:rPr lang="en-US" b="1" dirty="0" smtClean="0">
                <a:solidFill>
                  <a:schemeClr val="bg1"/>
                </a:solidFill>
              </a:rPr>
              <a:t>Turbine</a:t>
            </a:r>
          </a:p>
          <a:p>
            <a:pPr algn="ctr"/>
            <a:r>
              <a:rPr lang="en-US" b="1" dirty="0" smtClean="0">
                <a:solidFill>
                  <a:schemeClr val="bg1"/>
                </a:solidFill>
              </a:rPr>
              <a:t>Units</a:t>
            </a:r>
            <a:endParaRPr lang="en-US" b="1" dirty="0">
              <a:solidFill>
                <a:schemeClr val="bg1"/>
              </a:solidFill>
            </a:endParaRPr>
          </a:p>
        </p:txBody>
      </p:sp>
    </p:spTree>
    <p:extLst>
      <p:ext uri="{BB962C8B-B14F-4D97-AF65-F5344CB8AC3E}">
        <p14:creationId xmlns:p14="http://schemas.microsoft.com/office/powerpoint/2010/main" val="4042095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3722D57-58D6-9447-A6D5-A97F6C35A8FB}" type="slidenum">
              <a:rPr lang="en-US" smtClean="0"/>
              <a:pPr/>
              <a:t>9</a:t>
            </a:fld>
            <a:endParaRPr lang="en-US"/>
          </a:p>
        </p:txBody>
      </p:sp>
      <p:sp>
        <p:nvSpPr>
          <p:cNvPr id="7" name="Title 1"/>
          <p:cNvSpPr>
            <a:spLocks noGrp="1"/>
          </p:cNvSpPr>
          <p:nvPr>
            <p:ph type="title"/>
          </p:nvPr>
        </p:nvSpPr>
        <p:spPr>
          <a:xfrm>
            <a:off x="457199" y="356614"/>
            <a:ext cx="5057776" cy="769441"/>
          </a:xfrm>
        </p:spPr>
        <p:txBody>
          <a:bodyPr/>
          <a:lstStyle/>
          <a:p>
            <a:r>
              <a:rPr lang="en-US" dirty="0" smtClean="0"/>
              <a:t>Diel Distribution for Juvenile-Sized Fish Targets</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18" y="1792843"/>
            <a:ext cx="3447852" cy="201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56481" y="1388507"/>
            <a:ext cx="1076325" cy="369332"/>
          </a:xfrm>
          <a:prstGeom prst="rect">
            <a:avLst/>
          </a:prstGeom>
          <a:noFill/>
        </p:spPr>
        <p:txBody>
          <a:bodyPr wrap="square" rtlCol="0">
            <a:spAutoFit/>
          </a:bodyPr>
          <a:lstStyle/>
          <a:p>
            <a:r>
              <a:rPr lang="en-US" b="1" dirty="0" smtClean="0">
                <a:solidFill>
                  <a:schemeClr val="bg1"/>
                </a:solidFill>
              </a:rPr>
              <a:t>Turbines</a:t>
            </a:r>
            <a:endParaRPr lang="en-US" b="1" dirty="0">
              <a:solidFill>
                <a:schemeClr val="bg1"/>
              </a:solidFill>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141" y="1757839"/>
            <a:ext cx="3563537" cy="204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72186" y="1388507"/>
            <a:ext cx="1076325" cy="369332"/>
          </a:xfrm>
          <a:prstGeom prst="rect">
            <a:avLst/>
          </a:prstGeom>
          <a:noFill/>
        </p:spPr>
        <p:txBody>
          <a:bodyPr wrap="square" rtlCol="0">
            <a:spAutoFit/>
          </a:bodyPr>
          <a:lstStyle/>
          <a:p>
            <a:r>
              <a:rPr lang="en-US" b="1" dirty="0" smtClean="0">
                <a:solidFill>
                  <a:schemeClr val="bg1"/>
                </a:solidFill>
              </a:rPr>
              <a:t>Spillway</a:t>
            </a:r>
            <a:endParaRPr lang="en-US" b="1" dirty="0">
              <a:solidFill>
                <a:schemeClr val="bg1"/>
              </a:solidFill>
            </a:endParaRP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5088" y="4502931"/>
            <a:ext cx="3933824" cy="227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33838" y="4122487"/>
            <a:ext cx="1076325" cy="369332"/>
          </a:xfrm>
          <a:prstGeom prst="rect">
            <a:avLst/>
          </a:prstGeom>
          <a:noFill/>
        </p:spPr>
        <p:txBody>
          <a:bodyPr wrap="square" rtlCol="0">
            <a:spAutoFit/>
          </a:bodyPr>
          <a:lstStyle/>
          <a:p>
            <a:r>
              <a:rPr lang="en-US" b="1" dirty="0" smtClean="0">
                <a:solidFill>
                  <a:schemeClr val="bg1"/>
                </a:solidFill>
              </a:rPr>
              <a:t>Fish Weir</a:t>
            </a:r>
            <a:endParaRPr lang="en-US" b="1" dirty="0">
              <a:solidFill>
                <a:schemeClr val="bg1"/>
              </a:solidFill>
            </a:endParaRPr>
          </a:p>
        </p:txBody>
      </p:sp>
    </p:spTree>
    <p:extLst>
      <p:ext uri="{BB962C8B-B14F-4D97-AF65-F5344CB8AC3E}">
        <p14:creationId xmlns:p14="http://schemas.microsoft.com/office/powerpoint/2010/main" val="2103664325"/>
      </p:ext>
    </p:extLst>
  </p:cSld>
  <p:clrMapOvr>
    <a:masterClrMapping/>
  </p:clrMapOvr>
  <p:timing>
    <p:tnLst>
      <p:par>
        <p:cTn id="1" dur="indefinite" restart="never" nodeType="tmRoot"/>
      </p:par>
    </p:tnLst>
  </p:timing>
</p:sld>
</file>

<file path=ppt/theme/theme1.xml><?xml version="1.0" encoding="utf-8"?>
<a:theme xmlns:a="http://schemas.openxmlformats.org/drawingml/2006/main" name="PNNL Platinum Theme">
  <a:themeElements>
    <a:clrScheme name="PNNL v1">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NNL Silver Theme">
  <a:themeElements>
    <a:clrScheme name="PNNL v1">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NNL White Theme">
  <a:themeElements>
    <a:clrScheme name="PNNL v1">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PNNL_PowerPoint_Template</Template>
  <TotalTime>13367</TotalTime>
  <Words>1779</Words>
  <Application>Microsoft Office PowerPoint</Application>
  <PresentationFormat>On-screen Show (4:3)</PresentationFormat>
  <Paragraphs>304</Paragraphs>
  <Slides>19</Slides>
  <Notes>18</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PNNL Platinum Theme</vt:lpstr>
      <vt:lpstr>PNNL Silver Theme</vt:lpstr>
      <vt:lpstr>PNNL White Theme</vt:lpstr>
      <vt:lpstr> Hydroacoustic Evaluation of Juvenile Salmonid Passage and Distribution at Foster Dam, 2013-2014</vt:lpstr>
      <vt:lpstr>Presentation Outline</vt:lpstr>
      <vt:lpstr>Study Objectives</vt:lpstr>
      <vt:lpstr>Methods</vt:lpstr>
      <vt:lpstr>Results:   Temperature and Forebay Elevation</vt:lpstr>
      <vt:lpstr>Dam Operations</vt:lpstr>
      <vt:lpstr>Results: Run Timing for Juvenile-Sized Fish  Targets</vt:lpstr>
      <vt:lpstr>Horizontal Distribution for Juvenile-Sized Fish Targets</vt:lpstr>
      <vt:lpstr>Diel Distribution for Juvenile-Sized Fish Targets</vt:lpstr>
      <vt:lpstr>Route Distribution and Effectiveness for Juvenile-Sized Fish Targets</vt:lpstr>
      <vt:lpstr>PowerPoint Presentation</vt:lpstr>
      <vt:lpstr>Weir Operations On/Off Summer Test</vt:lpstr>
      <vt:lpstr>Passage Estimates for Kelt Sized Targets</vt:lpstr>
      <vt:lpstr>PowerPoint Presentation</vt:lpstr>
      <vt:lpstr>PowerPoint Presentation</vt:lpstr>
      <vt:lpstr>Summary of Findings -- Kelt-Sized Targets </vt:lpstr>
      <vt:lpstr>PowerPoint Presentation</vt:lpstr>
      <vt:lpstr>Acknowledgments</vt:lpstr>
      <vt:lpstr>PowerPoint Presentation</vt:lpstr>
    </vt:vector>
  </TitlesOfParts>
  <Company>PNNL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Colotelo</dc:creator>
  <cp:lastModifiedBy>James</cp:lastModifiedBy>
  <cp:revision>402</cp:revision>
  <cp:lastPrinted>2013-02-11T23:41:43Z</cp:lastPrinted>
  <dcterms:created xsi:type="dcterms:W3CDTF">2012-10-10T20:51:28Z</dcterms:created>
  <dcterms:modified xsi:type="dcterms:W3CDTF">2015-02-10T03:27:15Z</dcterms:modified>
</cp:coreProperties>
</file>