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0" r:id="rId1"/>
    <p:sldMasterId id="2147483728" r:id="rId2"/>
    <p:sldMasterId id="2147483752" r:id="rId3"/>
  </p:sldMasterIdLst>
  <p:notesMasterIdLst>
    <p:notesMasterId r:id="rId28"/>
  </p:notesMasterIdLst>
  <p:handoutMasterIdLst>
    <p:handoutMasterId r:id="rId29"/>
  </p:handoutMasterIdLst>
  <p:sldIdLst>
    <p:sldId id="264" r:id="rId4"/>
    <p:sldId id="341" r:id="rId5"/>
    <p:sldId id="362" r:id="rId6"/>
    <p:sldId id="267" r:id="rId7"/>
    <p:sldId id="335" r:id="rId8"/>
    <p:sldId id="332" r:id="rId9"/>
    <p:sldId id="339" r:id="rId10"/>
    <p:sldId id="331" r:id="rId11"/>
    <p:sldId id="336" r:id="rId12"/>
    <p:sldId id="342" r:id="rId13"/>
    <p:sldId id="330" r:id="rId14"/>
    <p:sldId id="357" r:id="rId15"/>
    <p:sldId id="374" r:id="rId16"/>
    <p:sldId id="348" r:id="rId17"/>
    <p:sldId id="370" r:id="rId18"/>
    <p:sldId id="371" r:id="rId19"/>
    <p:sldId id="372" r:id="rId20"/>
    <p:sldId id="373" r:id="rId21"/>
    <p:sldId id="349" r:id="rId22"/>
    <p:sldId id="346" r:id="rId23"/>
    <p:sldId id="345" r:id="rId24"/>
    <p:sldId id="347" r:id="rId25"/>
    <p:sldId id="360" r:id="rId26"/>
    <p:sldId id="361" r:id="rId27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SH" initials="JSH" lastIdx="2" clrIdx="0"/>
  <p:cmAuthor id="1" name="Brian Bellgraph" initials="BB" lastIdx="5" clrIdx="1"/>
  <p:cmAuthor id="2" name="James" initials="JSH" lastIdx="4" clrIdx="2"/>
  <p:cmAuthor id="3" name="Khan" initials="FK" lastIdx="2" clrIdx="3"/>
  <p:cmAuthor id="4" name="JDuncan" initials="JPD" lastIdx="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7F9"/>
    <a:srgbClr val="D5D5D6"/>
    <a:srgbClr val="EBEBEC"/>
    <a:srgbClr val="707276"/>
    <a:srgbClr val="D57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89849" autoAdjust="0"/>
  </p:normalViewPr>
  <p:slideViewPr>
    <p:cSldViewPr snapToGrid="0">
      <p:cViewPr>
        <p:scale>
          <a:sx n="125" d="100"/>
          <a:sy n="125" d="100"/>
        </p:scale>
        <p:origin x="-1404" y="-84"/>
      </p:cViewPr>
      <p:guideLst>
        <p:guide orient="horz" pos="866"/>
        <p:guide orient="horz" pos="3889"/>
        <p:guide orient="horz" pos="2381"/>
        <p:guide orient="horz" pos="1622"/>
        <p:guide orient="horz" pos="3138"/>
        <p:guide pos="2880"/>
        <p:guide pos="287"/>
        <p:guide pos="5473"/>
        <p:guide pos="1586"/>
        <p:guide pos="4174"/>
      </p:guideLst>
    </p:cSldViewPr>
  </p:slideViewPr>
  <p:outlineViewPr>
    <p:cViewPr>
      <p:scale>
        <a:sx n="33" d="100"/>
        <a:sy n="33" d="100"/>
      </p:scale>
      <p:origin x="0" y="66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0F0A31A-19FD-E948-84FE-618494EECCDF}" type="datetimeFigureOut">
              <a:rPr lang="en-US" smtClean="0"/>
              <a:pPr/>
              <a:t>2/9/2015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07CE1B3-C980-6846-8849-6B0FF407A7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8663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44DB9A1-F6A1-9D40-82E7-3633A601FD23}" type="datetimeFigureOut">
              <a:rPr lang="en-US" smtClean="0"/>
              <a:pPr/>
              <a:t>2/9/2015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4F5324A-0D9B-9A43-AE72-6DBF244396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889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5324A-0D9B-9A43-AE72-6DBF2443962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065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Relate</a:t>
            </a:r>
            <a:r>
              <a:rPr lang="en-US" baseline="0" dirty="0" smtClean="0"/>
              <a:t> release location to bathymetry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5324A-0D9B-9A43-AE72-6DBF2443962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8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Steelhead not presented by release location as n is too small, errors</a:t>
            </a:r>
            <a:r>
              <a:rPr lang="en-US" baseline="0" dirty="0" smtClean="0"/>
              <a:t> ridiculous, combined is more informative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5324A-0D9B-9A43-AE72-6DBF2443962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273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Will</a:t>
            </a:r>
            <a:r>
              <a:rPr lang="en-US" baseline="0" dirty="0" smtClean="0"/>
              <a:t> verbally explain this thoroughly, point is most Chinook were detected at dam and passed, opposite with steelhead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5324A-0D9B-9A43-AE72-6DBF2443962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2412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Start w/ explaining overall total project discharge through the study period.</a:t>
            </a:r>
          </a:p>
          <a:p>
            <a:r>
              <a:rPr lang="en-US" baseline="0" dirty="0" smtClean="0"/>
              <a:t>Next, explain spill and why it happened when it did.</a:t>
            </a:r>
          </a:p>
          <a:p>
            <a:r>
              <a:rPr lang="en-US" baseline="0" dirty="0" smtClean="0"/>
              <a:t>Then explain the weir op’s/, e.g., the bumps in summer.</a:t>
            </a:r>
          </a:p>
          <a:p>
            <a:endParaRPr lang="en-US" baseline="0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Foster Daily Average Discharge from April 1, 2013 through May 31, 2014.  Estimates of discharge over the weir were determined by assuming a linear relationship between forebay elevation and weir discharge.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5324A-0D9B-9A43-AE72-6DBF2443962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021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chinook</a:t>
            </a:r>
            <a:r>
              <a:rPr lang="en-US" baseline="0" dirty="0" smtClean="0"/>
              <a:t> passed PH, skewered towards P1 similar to hydroacoustics, P1 and P2 both operated almost continuously during study period, P2 only operated ~8hr less than P1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5324A-0D9B-9A43-AE72-6DBF2443962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306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5324A-0D9B-9A43-AE72-6DBF2443962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020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informative than anything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5324A-0D9B-9A43-AE72-6DBF2443962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020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More informative than anything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5324A-0D9B-9A43-AE72-6DBF2443962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020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5324A-0D9B-9A43-AE72-6DBF2443962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020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Confirm</a:t>
            </a:r>
            <a:r>
              <a:rPr lang="en-US" baseline="0" dirty="0" smtClean="0"/>
              <a:t>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5324A-0D9B-9A43-AE72-6DBF2443962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675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5324A-0D9B-9A43-AE72-6DBF2443962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365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that we consulted with ODFW to life history</a:t>
            </a:r>
            <a:r>
              <a:rPr lang="en-US" baseline="0" dirty="0" smtClean="0"/>
              <a:t> strategies of STH in the fall of 2014, received confirmation from them that STH would more than likely hold until spring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5324A-0D9B-9A43-AE72-6DBF2443962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456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5324A-0D9B-9A43-AE72-6DBF2443962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039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5324A-0D9B-9A43-AE72-6DBF2443962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134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5324A-0D9B-9A43-AE72-6DBF2443962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36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5324A-0D9B-9A43-AE72-6DBF2443962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23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Array location</a:t>
            </a:r>
            <a:r>
              <a:rPr lang="en-US" baseline="0" dirty="0" smtClean="0"/>
              <a:t> based on land access – private land</a:t>
            </a:r>
          </a:p>
          <a:p>
            <a:r>
              <a:rPr lang="en-US" baseline="0" dirty="0" smtClean="0"/>
              <a:t>Survival will include through Foster and 13 km of tail waters, single release estimates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5324A-0D9B-9A43-AE72-6DBF2443962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099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underwater balanced loop-vee radio antenna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5324A-0D9B-9A43-AE72-6DBF2443962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91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5324A-0D9B-9A43-AE72-6DBF2443962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016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5324A-0D9B-9A43-AE72-6DBF2443962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8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9A080766-0BF8-8348-AE6A-8A4A559F6D3E}" type="datetime4">
              <a:rPr lang="en-US" smtClean="0"/>
              <a:pPr/>
              <a:t>February 9,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2628782"/>
            <a:ext cx="9144000" cy="1600438"/>
          </a:xfrm>
          <a:noFill/>
          <a:ln w="25400">
            <a:noFill/>
          </a:ln>
          <a:effectLst/>
        </p:spPr>
        <p:txBody>
          <a:bodyPr lIns="457200" tIns="457200" rIns="457200" bIns="457200" anchor="ctr">
            <a:spAutoFit/>
          </a:bodyPr>
          <a:lstStyle>
            <a:lvl1pPr algn="l">
              <a:defRPr sz="4400" b="1"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00600"/>
            <a:ext cx="8229600" cy="457200"/>
          </a:xfr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70727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Presenter </a:t>
            </a:r>
            <a:r>
              <a:rPr lang="en-US" dirty="0" err="1" smtClean="0"/>
              <a:t>Name(S</a:t>
            </a:r>
            <a:r>
              <a:rPr lang="en-US" dirty="0" smtClean="0"/>
              <a:t>)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5613" y="5257800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Click to add presenter organization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540477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Click to add presentation event or location</a:t>
            </a:r>
          </a:p>
        </p:txBody>
      </p:sp>
    </p:spTree>
    <p:extLst>
      <p:ext uri="{BB962C8B-B14F-4D97-AF65-F5344CB8AC3E}">
        <p14:creationId xmlns:p14="http://schemas.microsoft.com/office/powerpoint/2010/main" val="2506769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AEF710-8C28-6546-9604-880FB4645B21}" type="datetime4">
              <a:rPr lang="en-US" smtClean="0"/>
              <a:pPr/>
              <a:t>February 9,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828796"/>
            <a:ext cx="82296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solidFill>
                  <a:srgbClr val="242424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42424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242424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rgbClr val="242424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rgbClr val="242424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591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DA9E2A-8607-5C4E-8C0A-43148951D912}" type="datetime4">
              <a:rPr lang="en-US" smtClean="0"/>
              <a:pPr/>
              <a:t>February 9,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797"/>
            <a:ext cx="38862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000000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0000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rgbClr val="000000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rgbClr val="000000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828797"/>
            <a:ext cx="3886200" cy="4343400"/>
          </a:xfrm>
        </p:spPr>
        <p:txBody>
          <a:bodyPr lIns="0" tIns="0" bIns="0">
            <a:spAutoFit/>
          </a:bodyPr>
          <a:lstStyle>
            <a:lvl1pPr>
              <a:defRPr sz="2000"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000000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0000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rgbClr val="000000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rgbClr val="000000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710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8605C4-A25A-B649-99D1-F205BCD3665C}" type="datetime4">
              <a:rPr lang="en-US" smtClean="0"/>
              <a:pPr/>
              <a:t>February 9,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765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CD72E9-4AED-4D4C-8150-C415CA6AC4E9}" type="datetime4">
              <a:rPr lang="en-US" smtClean="0"/>
              <a:pPr/>
              <a:t>February 9,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828800"/>
            <a:ext cx="8229600" cy="34290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4637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F589BE-4EC2-DF4F-9D75-1E8273666669}" type="datetime4">
              <a:rPr lang="en-US" smtClean="0"/>
              <a:pPr/>
              <a:t>February 9,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34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2628782"/>
            <a:ext cx="9144000" cy="1600438"/>
          </a:xfrm>
          <a:noFill/>
          <a:ln w="25400">
            <a:noFill/>
          </a:ln>
          <a:effectLst/>
        </p:spPr>
        <p:txBody>
          <a:bodyPr lIns="457200" tIns="457200" rIns="457200" bIns="457200" anchor="ctr">
            <a:sp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00600"/>
            <a:ext cx="8229600" cy="457200"/>
          </a:xfr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Presenter </a:t>
            </a:r>
            <a:r>
              <a:rPr lang="en-US" dirty="0" err="1" smtClean="0"/>
              <a:t>Name(S</a:t>
            </a:r>
            <a:r>
              <a:rPr lang="en-US" dirty="0" smtClean="0"/>
              <a:t>)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72722D68-B255-A94C-A3CB-3E687CBC89EF}" type="datetime4">
              <a:rPr lang="en-US" smtClean="0"/>
              <a:pPr/>
              <a:t>February 9, 2015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5613" y="5257800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add presenter organization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540477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add presentation event or location</a:t>
            </a:r>
          </a:p>
        </p:txBody>
      </p:sp>
    </p:spTree>
    <p:extLst>
      <p:ext uri="{BB962C8B-B14F-4D97-AF65-F5344CB8AC3E}">
        <p14:creationId xmlns:p14="http://schemas.microsoft.com/office/powerpoint/2010/main" val="3169911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371596"/>
            <a:ext cx="8229600" cy="4800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D11E647B-2526-554A-8D8B-54D170A77B52}" type="datetime4">
              <a:rPr lang="en-US" smtClean="0"/>
              <a:pPr/>
              <a:t>February 9, 2015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566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5516A233-C441-7B49-8728-983BDB24CC5F}" type="datetime4">
              <a:rPr lang="en-US" smtClean="0"/>
              <a:pPr/>
              <a:t>February 9, 2015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371596"/>
            <a:ext cx="3886200" cy="4800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800600" y="1369118"/>
            <a:ext cx="3886200" cy="4800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985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3715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2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9ADF8008-A3A8-D94F-BA03-3F18FE570F74}" type="datetime4">
              <a:rPr lang="en-US" smtClean="0"/>
              <a:pPr/>
              <a:t>February 9, 2015</a:t>
            </a:fld>
            <a:endParaRPr lang="en-US" dirty="0"/>
          </a:p>
        </p:txBody>
      </p:sp>
      <p:sp>
        <p:nvSpPr>
          <p:cNvPr id="23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24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457200" y="2059241"/>
            <a:ext cx="3886200" cy="41148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6"/>
          </p:nvPr>
        </p:nvSpPr>
        <p:spPr>
          <a:xfrm>
            <a:off x="4800600" y="2056763"/>
            <a:ext cx="3886200" cy="41148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287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371600"/>
            <a:ext cx="8229600" cy="38862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AB913CE7-CFD7-D244-9CF5-91B28CB73AAE}" type="datetime4">
              <a:rPr lang="en-US" smtClean="0"/>
              <a:pPr/>
              <a:t>February 9, 2015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625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371598"/>
            <a:ext cx="8229600" cy="4800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571B0C3B-3A7D-3848-B824-737E096AF391}" type="datetime4">
              <a:rPr lang="en-US" smtClean="0"/>
              <a:pPr/>
              <a:t>February 9,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570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3613C8CB-43D8-CE4B-9FBA-0A4A4D7DDC27}" type="datetime4">
              <a:rPr lang="en-US" smtClean="0"/>
              <a:pPr/>
              <a:t>February 9, 2015</a:t>
            </a:fld>
            <a:endParaRPr 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473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Date Placeholder 8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295A8C86-62E8-7241-8327-8973F14C6094}" type="datetime4">
              <a:rPr lang="en-US" smtClean="0"/>
              <a:pPr/>
              <a:t>February 9, 2015</a:t>
            </a:fld>
            <a:endParaRPr lang="en-US" dirty="0"/>
          </a:p>
        </p:txBody>
      </p:sp>
      <p:sp>
        <p:nvSpPr>
          <p:cNvPr id="15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246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A67F5DE3-4E7A-1F49-B8B8-4C0F1552EA37}" type="datetime4">
              <a:rPr lang="en-US" smtClean="0"/>
              <a:pPr/>
              <a:t>February 9, 2015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4800600" y="1828800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3760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BC5D5528-8E4A-A64F-9E68-AD02791E3931}" type="datetime4">
              <a:rPr lang="en-US" smtClean="0"/>
              <a:pPr/>
              <a:t>February 9, 2015</a:t>
            </a:fld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457200" y="2514600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6"/>
          </p:nvPr>
        </p:nvSpPr>
        <p:spPr>
          <a:xfrm>
            <a:off x="4800600" y="2512122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306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8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96B83080-A0DC-A846-88CA-CAA893C02D37}" type="datetime4">
              <a:rPr lang="en-US" smtClean="0"/>
              <a:pPr/>
              <a:t>February 9, 2015</a:t>
            </a:fld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828797"/>
            <a:ext cx="82296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9376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ECCEC056-3BC1-D941-A53E-3A2C2BC72558}" type="datetime4">
              <a:rPr lang="en-US" smtClean="0"/>
              <a:pPr/>
              <a:t>February 9, 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828797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1828800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390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8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10CB5865-558E-8649-88A9-CBCFE3470DB8}" type="datetime4">
              <a:rPr lang="en-US" smtClean="0"/>
              <a:pPr/>
              <a:t>February 9, 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457200" y="2516451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4800600" y="2516454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9446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828800"/>
            <a:ext cx="8229600" cy="34290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208459BF-80C7-FA41-AED7-562070351A38}" type="datetime4">
              <a:rPr lang="en-US" smtClean="0"/>
              <a:pPr/>
              <a:t>February 9,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552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C9B1E557-D2DE-C740-9A28-CB1872EDE0F8}" type="datetime4">
              <a:rPr lang="en-US" smtClean="0"/>
              <a:pPr/>
              <a:t>February 9,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4007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35A4E209-819E-4847-8C73-FACD00174565}" type="datetime4">
              <a:rPr lang="en-US" smtClean="0"/>
              <a:pPr/>
              <a:t>February 9, 2015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0" y="2628782"/>
            <a:ext cx="9144000" cy="1600438"/>
          </a:xfrm>
          <a:noFill/>
          <a:ln w="25400">
            <a:noFill/>
          </a:ln>
          <a:effectLst/>
        </p:spPr>
        <p:txBody>
          <a:bodyPr lIns="457200" tIns="457200" rIns="457200" bIns="457200" anchor="ctr">
            <a:spAutoFit/>
          </a:bodyPr>
          <a:lstStyle>
            <a:lvl1pPr algn="l">
              <a:defRPr sz="4400" b="1"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00600"/>
            <a:ext cx="8229600" cy="457200"/>
          </a:xfr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70727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Presenter </a:t>
            </a:r>
            <a:r>
              <a:rPr lang="en-US" dirty="0" err="1" smtClean="0"/>
              <a:t>Name(S</a:t>
            </a:r>
            <a:r>
              <a:rPr lang="en-US" dirty="0" smtClean="0"/>
              <a:t>)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5613" y="5257800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Click to add presenter organization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540477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Click to add presentation event or location</a:t>
            </a:r>
          </a:p>
        </p:txBody>
      </p:sp>
    </p:spTree>
    <p:extLst>
      <p:ext uri="{BB962C8B-B14F-4D97-AF65-F5344CB8AC3E}">
        <p14:creationId xmlns:p14="http://schemas.microsoft.com/office/powerpoint/2010/main" val="1350178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6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F4FDA3-C98B-EA4E-8817-64F4090BAB92}" type="datetime4">
              <a:rPr lang="en-US" smtClean="0"/>
              <a:pPr/>
              <a:t>February 9,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350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371598"/>
            <a:ext cx="8229600" cy="4800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36352874-118B-E24F-968D-2511B069207B}" type="datetime4">
              <a:rPr lang="en-US" smtClean="0"/>
              <a:pPr/>
              <a:t>February 9, 2015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4254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56616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4F218C-213B-C54B-9A93-DEA1EC18DD65}" type="datetime4">
              <a:rPr lang="en-US" smtClean="0"/>
              <a:pPr/>
              <a:t>February 9, 2015</a:t>
            </a:fld>
            <a:endParaRPr lang="en-US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3862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6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B327CC7-BEE1-6F4A-B167-5B675BDE4CB4}" type="datetime4">
              <a:rPr lang="en-US" smtClean="0"/>
              <a:pPr/>
              <a:t>February 9,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384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95F552-8AF0-DD42-87C9-F351B1EED456}" type="datetime4">
              <a:rPr lang="en-US" smtClean="0"/>
              <a:pPr/>
              <a:t>February 9,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371600"/>
            <a:ext cx="8229600" cy="38862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64137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54C3BD-BE20-C04F-8E15-2D5F58D27A5A}" type="datetime4">
              <a:rPr lang="en-US" smtClean="0"/>
              <a:pPr/>
              <a:t>February 9,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0762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799"/>
            <a:ext cx="82296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D3ED6A-AF32-2143-8579-8C1FA3A63491}" type="datetime4">
              <a:rPr lang="en-US" smtClean="0"/>
              <a:pPr/>
              <a:t>February 9, 2015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094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799"/>
            <a:ext cx="38862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828799"/>
            <a:ext cx="3886200" cy="4343400"/>
          </a:xfrm>
        </p:spPr>
        <p:txBody>
          <a:bodyPr lIns="0" t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A5E5567-F82B-8343-9977-CC67B775D68A}" type="datetime4">
              <a:rPr lang="en-US" smtClean="0"/>
              <a:pPr/>
              <a:t>February 9, 2015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5845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AFF9BB-A143-C145-BA9C-30105BB17E36}" type="datetime4">
              <a:rPr lang="en-US" smtClean="0"/>
              <a:pPr/>
              <a:t>February 9, 2015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742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6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67B99E-ACA9-3B49-9F4E-9CFF45A7F14A}" type="datetime4">
              <a:rPr lang="en-US" smtClean="0"/>
              <a:pPr/>
              <a:t>February 9,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08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5B9E8E-6868-BD41-B75D-7F7725F1694F}" type="datetime4">
              <a:rPr lang="en-US" smtClean="0"/>
              <a:pPr/>
              <a:t>February 9,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371600"/>
            <a:ext cx="8229600" cy="38862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1300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D3E66C-72C2-1240-90D0-E7332024CCF6}" type="datetime4">
              <a:rPr lang="en-US" smtClean="0"/>
              <a:pPr/>
              <a:t>February 9,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945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828799"/>
            <a:ext cx="82296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510619-C3DC-1742-8D97-AA04E4DA4882}" type="datetime4">
              <a:rPr lang="en-US" smtClean="0"/>
              <a:pPr/>
              <a:t>February 9,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484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799"/>
            <a:ext cx="38862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828799"/>
            <a:ext cx="3886200" cy="4343400"/>
          </a:xfrm>
        </p:spPr>
        <p:txBody>
          <a:bodyPr lIns="0" t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A472385-6839-5048-9797-D8A0E313B101}" type="datetime4">
              <a:rPr lang="en-US" smtClean="0"/>
              <a:pPr/>
              <a:t>February 9,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421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EAC28F-3273-5C49-95C3-ED78200C4FB4}" type="datetime4">
              <a:rPr lang="en-US" smtClean="0"/>
              <a:pPr/>
              <a:t>February 9,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272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8.emf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7.jpe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6.png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latinum_PowerPoint_Background_08-19-2011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621792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343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1205DB16-F3E1-7B41-BE18-DA9132C94C8C}" type="datetime4">
              <a:rPr lang="en-US" smtClean="0"/>
              <a:pPr/>
              <a:t>February 9, 2015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232" y="128016"/>
            <a:ext cx="1444752" cy="72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4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4" r:id="rId3"/>
    <p:sldLayoutId id="2147483715" r:id="rId4"/>
    <p:sldLayoutId id="2147483716" r:id="rId5"/>
    <p:sldLayoutId id="2147483717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500" b="1" kern="1200">
          <a:solidFill>
            <a:srgbClr val="D57500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2000" kern="1200">
          <a:solidFill>
            <a:schemeClr val="accent2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19"/>
        </a:buBlip>
        <a:defRPr sz="1800" kern="1200">
          <a:solidFill>
            <a:schemeClr val="accent2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0"/>
        </a:buBlip>
        <a:defRPr sz="1600" kern="1200">
          <a:solidFill>
            <a:schemeClr val="accent2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1"/>
        </a:buBlip>
        <a:defRPr sz="1400" kern="1200">
          <a:solidFill>
            <a:schemeClr val="accent2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1400" kern="1200">
          <a:solidFill>
            <a:schemeClr val="accent2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ilver_PowerPoint_Background_08-19-2011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49244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343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7618D9BF-6AE6-5E41-A978-E5BD65476E9F}" type="datetime4">
              <a:rPr lang="en-US" smtClean="0"/>
              <a:pPr/>
              <a:t>February 9, 2015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0482" y="128766"/>
            <a:ext cx="1444752" cy="72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15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2000" kern="1200">
          <a:solidFill>
            <a:srgbClr val="242424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19"/>
        </a:buBlip>
        <a:defRPr sz="1800" kern="1200">
          <a:solidFill>
            <a:srgbClr val="242424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0"/>
        </a:buBlip>
        <a:defRPr sz="1600" kern="1200">
          <a:solidFill>
            <a:srgbClr val="242424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1"/>
        </a:buBlip>
        <a:defRPr sz="1400" kern="1200">
          <a:solidFill>
            <a:srgbClr val="242424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1400" kern="1200">
          <a:solidFill>
            <a:srgbClr val="242424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356612"/>
            <a:ext cx="6629400" cy="49244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343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9ED044F3-2776-D54C-89C7-4C75660FFBCE}" type="datetime4">
              <a:rPr lang="en-US" smtClean="0"/>
              <a:pPr/>
              <a:t>February 9, 2015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232" y="128016"/>
            <a:ext cx="1444752" cy="72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6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rgbClr val="D57500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12"/>
        </a:buBlip>
        <a:defRPr sz="2000" kern="1200">
          <a:solidFill>
            <a:srgbClr val="242424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13"/>
        </a:buBlip>
        <a:defRPr sz="1800" kern="1200">
          <a:solidFill>
            <a:srgbClr val="242424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4"/>
        </a:buBlip>
        <a:defRPr sz="1600" kern="1200">
          <a:solidFill>
            <a:srgbClr val="242424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5"/>
        </a:buBlip>
        <a:defRPr sz="1400" kern="1200">
          <a:solidFill>
            <a:srgbClr val="242424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2"/>
        </a:buBlip>
        <a:defRPr sz="1400" kern="1200">
          <a:solidFill>
            <a:srgbClr val="242424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9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978678"/>
            <a:ext cx="9144000" cy="2154436"/>
          </a:xfrm>
        </p:spPr>
        <p:txBody>
          <a:bodyPr/>
          <a:lstStyle/>
          <a:p>
            <a:r>
              <a:rPr lang="en-US" sz="3200" b="0" dirty="0"/>
              <a:t/>
            </a:r>
            <a:br>
              <a:rPr lang="en-US" sz="3200" b="0" dirty="0"/>
            </a:br>
            <a:r>
              <a:rPr lang="en-US" sz="2400" dirty="0"/>
              <a:t>Evaluation of Juvenile Salmonid Passage and Behavior at Foster Dam Utilizing </a:t>
            </a:r>
            <a:r>
              <a:rPr lang="en-US" sz="2400" dirty="0" smtClean="0"/>
              <a:t>Radio Telemetry</a:t>
            </a:r>
            <a:r>
              <a:rPr lang="en-US" sz="2400" dirty="0"/>
              <a:t>, 2014-2015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55819" y="4844415"/>
            <a:ext cx="8229600" cy="457200"/>
          </a:xfrm>
        </p:spPr>
        <p:txBody>
          <a:bodyPr>
            <a:normAutofit/>
          </a:bodyPr>
          <a:lstStyle/>
          <a:p>
            <a:endParaRPr lang="en-US" sz="1800" dirty="0"/>
          </a:p>
          <a:p>
            <a:endParaRPr lang="en-US" sz="1800" dirty="0" smtClean="0"/>
          </a:p>
          <a:p>
            <a:endParaRPr lang="en-US" sz="1800" baseline="30000" dirty="0"/>
          </a:p>
          <a:p>
            <a:endParaRPr lang="en-US" sz="1800" baseline="30000" dirty="0"/>
          </a:p>
        </p:txBody>
      </p:sp>
      <p:sp>
        <p:nvSpPr>
          <p:cNvPr id="2" name="TextBox 1"/>
          <p:cNvSpPr txBox="1"/>
          <p:nvPr/>
        </p:nvSpPr>
        <p:spPr>
          <a:xfrm>
            <a:off x="5633324" y="3638550"/>
            <a:ext cx="1212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Photo: J Duncan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51200" y="5046345"/>
            <a:ext cx="4831080" cy="29718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SzPct val="100000"/>
              <a:buFontTx/>
              <a:buNone/>
              <a:defRPr sz="2000" kern="1200" cap="all" baseline="0">
                <a:solidFill>
                  <a:srgbClr val="707276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SzPct val="100000"/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SzPct val="100000"/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SzPct val="100000"/>
              <a:buFontTx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SzPct val="100000"/>
              <a:buFontTx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Subtitle 4"/>
          <p:cNvSpPr txBox="1">
            <a:spLocks/>
          </p:cNvSpPr>
          <p:nvPr/>
        </p:nvSpPr>
        <p:spPr>
          <a:xfrm>
            <a:off x="355819" y="5006340"/>
            <a:ext cx="8229600" cy="16383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SzPct val="100000"/>
              <a:buFontTx/>
              <a:buNone/>
              <a:defRPr sz="2000" kern="1200" cap="all" baseline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SzPct val="100000"/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SzPct val="100000"/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SzPct val="100000"/>
              <a:buFontTx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SzPct val="100000"/>
              <a:buFontTx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JH Hughes, BJ Bellgraph, J Vazquez, and GE Johnson</a:t>
            </a:r>
            <a:endParaRPr lang="en-US" sz="1800" baseline="30000" dirty="0" smtClean="0"/>
          </a:p>
          <a:p>
            <a:endParaRPr lang="en-US" sz="1800" baseline="30000" dirty="0" smtClean="0"/>
          </a:p>
          <a:p>
            <a:r>
              <a:rPr lang="en-US" sz="1800" baseline="30000" dirty="0" smtClean="0"/>
              <a:t>Willamette Fisheries Science review</a:t>
            </a:r>
          </a:p>
          <a:p>
            <a:r>
              <a:rPr lang="en-US" sz="1800" baseline="30000" dirty="0" smtClean="0"/>
              <a:t>Portland, Oregon</a:t>
            </a:r>
          </a:p>
          <a:p>
            <a:r>
              <a:rPr lang="en-US" sz="1800" baseline="30000" dirty="0" smtClean="0"/>
              <a:t>February 2015</a:t>
            </a:r>
          </a:p>
          <a:p>
            <a:endParaRPr lang="en-US" sz="1800" baseline="30000" dirty="0" smtClean="0"/>
          </a:p>
          <a:p>
            <a:r>
              <a:rPr lang="en-US" sz="1800" baseline="30000" dirty="0"/>
              <a:t>STUDY CODE: JPL-11-05-FOS</a:t>
            </a:r>
          </a:p>
          <a:p>
            <a:endParaRPr lang="en-US" sz="1800" baseline="300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44842"/>
            <a:ext cx="5136536" cy="318418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11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769441"/>
          </a:xfrm>
        </p:spPr>
        <p:txBody>
          <a:bodyPr/>
          <a:lstStyle/>
          <a:p>
            <a:r>
              <a:rPr lang="en-US" dirty="0" smtClean="0"/>
              <a:t>Optimization Tagging and Release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66" y="1764731"/>
            <a:ext cx="8593667" cy="406880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3488266" y="4512733"/>
            <a:ext cx="8467" cy="618066"/>
          </a:xfrm>
          <a:prstGeom prst="line">
            <a:avLst/>
          </a:prstGeom>
          <a:ln w="4445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240619" y="3890434"/>
            <a:ext cx="8467" cy="618066"/>
          </a:xfrm>
          <a:prstGeom prst="line">
            <a:avLst/>
          </a:prstGeom>
          <a:ln w="4445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05495" y="4021116"/>
            <a:ext cx="1700209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Chinook, n=46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Steelhead, n=48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31389" y="3174447"/>
            <a:ext cx="1753109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Chinook,  n=48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Steelhead, n=49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6" name="Picture 4" descr="F:\Bathymetry\bathy_with_thalwe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66" y="1764732"/>
            <a:ext cx="3469089" cy="195688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937491" y="4492942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93605" y="513079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1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769441"/>
          </a:xfrm>
        </p:spPr>
        <p:txBody>
          <a:bodyPr/>
          <a:lstStyle/>
          <a:p>
            <a:r>
              <a:rPr lang="en-US" dirty="0" smtClean="0"/>
              <a:t>Preliminary Optimization Results: </a:t>
            </a:r>
            <a:br>
              <a:rPr lang="en-US" dirty="0" smtClean="0"/>
            </a:br>
            <a:r>
              <a:rPr lang="en-US" dirty="0" smtClean="0"/>
              <a:t>Reservoir Residence Times (hrs)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66699" y="1422397"/>
            <a:ext cx="8229600" cy="677108"/>
          </a:xfrm>
        </p:spPr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06" y="2238864"/>
            <a:ext cx="8593667" cy="406880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3528906" y="4986866"/>
            <a:ext cx="8467" cy="618066"/>
          </a:xfrm>
          <a:prstGeom prst="line">
            <a:avLst/>
          </a:prstGeom>
          <a:ln w="4445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281259" y="4364567"/>
            <a:ext cx="8467" cy="618066"/>
          </a:xfrm>
          <a:prstGeom prst="line">
            <a:avLst/>
          </a:prstGeom>
          <a:ln w="4445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9837481"/>
              </p:ext>
            </p:extLst>
          </p:nvPr>
        </p:nvGraphicFramePr>
        <p:xfrm>
          <a:off x="1968665" y="1593042"/>
          <a:ext cx="3258047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2352"/>
                <a:gridCol w="644055"/>
                <a:gridCol w="751205"/>
                <a:gridCol w="567055"/>
                <a:gridCol w="37338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</a:t>
                      </a:r>
                      <a:endParaRPr lang="en-US" sz="120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  <a:endParaRPr lang="en-US" sz="120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</a:t>
                      </a:r>
                      <a:endParaRPr lang="en-US" sz="120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</a:t>
                      </a:r>
                      <a:endParaRPr lang="en-US" sz="120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20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Chinook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Times New Roman"/>
                        </a:rPr>
                        <a:t>69.9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Times New Roman"/>
                        </a:rPr>
                        <a:t>34.0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Times New Roman"/>
                        </a:rPr>
                        <a:t>13.2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Times New Roman"/>
                        </a:rPr>
                        <a:t>82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Steelhead</a:t>
                      </a:r>
                      <a:endParaRPr lang="en-US" sz="120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Times New Roman"/>
                        </a:rPr>
                        <a:t>268.3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Times New Roman"/>
                        </a:rPr>
                        <a:t>241.4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Times New Roman"/>
                        </a:rPr>
                        <a:t>121.8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Times New Roman"/>
                        </a:rPr>
                        <a:t>7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33306" y="4179901"/>
            <a:ext cx="1145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Foster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11998" y="5060208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68112" y="569806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MOR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048540"/>
              </p:ext>
            </p:extLst>
          </p:nvPr>
        </p:nvGraphicFramePr>
        <p:xfrm>
          <a:off x="5483141" y="3531588"/>
          <a:ext cx="3258047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2352"/>
                <a:gridCol w="644055"/>
                <a:gridCol w="751205"/>
                <a:gridCol w="567055"/>
                <a:gridCol w="37338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</a:t>
                      </a:r>
                      <a:endParaRPr lang="en-US" sz="120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  <a:endParaRPr lang="en-US" sz="120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</a:t>
                      </a:r>
                      <a:endParaRPr lang="en-US" sz="120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</a:t>
                      </a:r>
                      <a:endParaRPr lang="en-US" sz="120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20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Chinook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Times New Roman"/>
                        </a:rPr>
                        <a:t>66.8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Times New Roman"/>
                        </a:rPr>
                        <a:t>18.1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Times New Roman"/>
                        </a:rPr>
                        <a:t>19.0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Times New Roman"/>
                        </a:rPr>
                        <a:t>45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872335"/>
              </p:ext>
            </p:extLst>
          </p:nvPr>
        </p:nvGraphicFramePr>
        <p:xfrm>
          <a:off x="1968665" y="4178393"/>
          <a:ext cx="3258047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2352"/>
                <a:gridCol w="644055"/>
                <a:gridCol w="751205"/>
                <a:gridCol w="567055"/>
                <a:gridCol w="37338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</a:t>
                      </a:r>
                      <a:endParaRPr lang="en-US" sz="120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  <a:endParaRPr lang="en-US" sz="120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</a:t>
                      </a:r>
                      <a:endParaRPr lang="en-US" sz="120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</a:t>
                      </a:r>
                      <a:endParaRPr lang="en-US" sz="120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20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Chinook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Times New Roman"/>
                        </a:rPr>
                        <a:t>73.6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Times New Roman"/>
                        </a:rPr>
                        <a:t>34.8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Times New Roman"/>
                        </a:rPr>
                        <a:t>18.3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Times New Roman"/>
                        </a:rPr>
                        <a:t>37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9360484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356614"/>
            <a:ext cx="6629400" cy="76944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500" b="1" kern="120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/>
              <a:t>Preliminary Optimization Results: </a:t>
            </a:r>
          </a:p>
          <a:p>
            <a:r>
              <a:rPr lang="en-US" dirty="0" smtClean="0"/>
              <a:t>Detections at Foster</a:t>
            </a:r>
            <a:endParaRPr lang="en-US" dirty="0"/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266699" y="1422397"/>
            <a:ext cx="8229600" cy="677108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0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5"/>
              </a:buBlip>
              <a:defRPr sz="16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6"/>
              </a:buBlip>
              <a:defRPr sz="14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mtClean="0"/>
          </a:p>
          <a:p>
            <a:pPr marL="0" indent="0">
              <a:buFontTx/>
              <a:buNone/>
            </a:pPr>
            <a:endParaRPr lang="en-US" dirty="0" smtClean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373532"/>
              </p:ext>
            </p:extLst>
          </p:nvPr>
        </p:nvGraphicFramePr>
        <p:xfrm>
          <a:off x="1080125" y="1920240"/>
          <a:ext cx="6814195" cy="3337198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906915"/>
                <a:gridCol w="1543558"/>
                <a:gridCol w="1066927"/>
                <a:gridCol w="1543558"/>
                <a:gridCol w="753237"/>
              </a:tblGrid>
              <a:tr h="4761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Chinook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salmon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Steelhead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5144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Proportion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n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Proportion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n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50883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   Total Released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accent2"/>
                          </a:solidFill>
                        </a:rPr>
                        <a:t>–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</a:rPr>
                        <a:t>94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accent2"/>
                          </a:solidFill>
                        </a:rPr>
                        <a:t>–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</a:rPr>
                        <a:t>97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9793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   Never</a:t>
                      </a:r>
                      <a:r>
                        <a:rPr lang="en-US" sz="16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Detected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0.085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  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0.742</a:t>
                      </a:r>
                      <a:endParaRPr lang="en-US" sz="1600" kern="1200" dirty="0" smtClean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72</a:t>
                      </a:r>
                    </a:p>
                  </a:txBody>
                  <a:tcPr anchor="ctr"/>
                </a:tc>
              </a:tr>
              <a:tr h="36693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   Detected</a:t>
                      </a:r>
                      <a:r>
                        <a:rPr lang="en-US" sz="16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at Dam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</a:rPr>
                        <a:t>0.915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</a:rPr>
                        <a:t>86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</a:rPr>
                        <a:t>0.258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</a:rPr>
                        <a:t>25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932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   Passed</a:t>
                      </a:r>
                      <a:r>
                        <a:rPr lang="en-US" sz="16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   </a:t>
                      </a:r>
                    </a:p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   Downstream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     0.954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     82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     0.280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     7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6693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   Moved Back</a:t>
                      </a:r>
                      <a:r>
                        <a:rPr lang="en-US" sz="16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   Upstream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     0.046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      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     0.720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     18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291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11834"/>
            <a:ext cx="6629400" cy="769441"/>
          </a:xfrm>
        </p:spPr>
        <p:txBody>
          <a:bodyPr/>
          <a:lstStyle/>
          <a:p>
            <a:r>
              <a:rPr lang="en-US" dirty="0" smtClean="0"/>
              <a:t>Preliminary Optimization </a:t>
            </a:r>
            <a:r>
              <a:rPr lang="en-US" dirty="0"/>
              <a:t>Results: </a:t>
            </a:r>
            <a:r>
              <a:rPr lang="en-US" dirty="0" smtClean="0"/>
              <a:t>         Dam Operations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548" y="1775460"/>
            <a:ext cx="6404093" cy="378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50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1120140" y="2138444"/>
            <a:ext cx="304038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0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5"/>
              </a:buBlip>
              <a:defRPr sz="16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6"/>
              </a:buBlip>
              <a:defRPr sz="14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Chinook </a:t>
            </a:r>
            <a:r>
              <a:rPr lang="en-US" dirty="0" smtClean="0"/>
              <a:t>salmon </a:t>
            </a:r>
            <a:r>
              <a:rPr lang="en-US" sz="1600" dirty="0" smtClean="0"/>
              <a:t>(n=82)</a:t>
            </a:r>
            <a:endParaRPr lang="en-US" sz="1600" dirty="0" smtClean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154162"/>
          </a:xfrm>
        </p:spPr>
        <p:txBody>
          <a:bodyPr/>
          <a:lstStyle/>
          <a:p>
            <a:r>
              <a:rPr lang="en-US" dirty="0" smtClean="0"/>
              <a:t>Preliminary Optimization Results:</a:t>
            </a:r>
            <a:br>
              <a:rPr lang="en-US" dirty="0" smtClean="0"/>
            </a:br>
            <a:r>
              <a:rPr lang="en-US" dirty="0" smtClean="0"/>
              <a:t>Passage Proportions</a:t>
            </a:r>
            <a:br>
              <a:rPr lang="en-US" dirty="0" smtClean="0"/>
            </a:b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23311"/>
              </p:ext>
            </p:extLst>
          </p:nvPr>
        </p:nvGraphicFramePr>
        <p:xfrm>
          <a:off x="4770120" y="2532560"/>
          <a:ext cx="4246689" cy="229934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397635"/>
                <a:gridCol w="1820354"/>
                <a:gridCol w="1028700"/>
              </a:tblGrid>
              <a:tr h="3669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Proportion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9827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Turbine</a:t>
                      </a:r>
                      <a:endParaRPr lang="en-US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0.571</a:t>
                      </a:r>
                      <a:endParaRPr lang="en-US" sz="18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en-US" sz="18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97933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/>
                        <a:t>      Unit 1</a:t>
                      </a:r>
                      <a:endParaRPr lang="en-US" sz="1400" b="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    0.75</a:t>
                      </a:r>
                      <a:endParaRPr lang="en-US" sz="1400" kern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3</a:t>
                      </a:r>
                      <a:endParaRPr lang="en-US" sz="1400" kern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6932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/>
                        <a:t>      Unit 2</a:t>
                      </a:r>
                      <a:endParaRPr lang="en-US" sz="1400" b="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    0.25</a:t>
                      </a:r>
                      <a:endParaRPr lang="en-US" sz="1400" kern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1</a:t>
                      </a:r>
                      <a:endParaRPr lang="en-US" sz="1400" kern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693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Fish Weir</a:t>
                      </a:r>
                      <a:endParaRPr lang="en-US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0.286</a:t>
                      </a:r>
                      <a:endParaRPr lang="en-US" sz="1800" kern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n-US" sz="1800" kern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693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Spill Bays</a:t>
                      </a:r>
                      <a:r>
                        <a:rPr lang="en-US" sz="1800" b="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1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–</a:t>
                      </a:r>
                      <a:r>
                        <a:rPr lang="en-US" sz="1800" b="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en-US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0.143</a:t>
                      </a:r>
                      <a:endParaRPr lang="en-US" sz="1800" kern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en-US" sz="1800" kern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4" name="Content Placeholder 5"/>
          <p:cNvSpPr txBox="1">
            <a:spLocks/>
          </p:cNvSpPr>
          <p:nvPr/>
        </p:nvSpPr>
        <p:spPr>
          <a:xfrm>
            <a:off x="6042660" y="2092925"/>
            <a:ext cx="22479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0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5"/>
              </a:buBlip>
              <a:defRPr sz="16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6"/>
              </a:buBlip>
              <a:defRPr sz="14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Steelhead </a:t>
            </a:r>
            <a:r>
              <a:rPr lang="en-US" sz="1600" dirty="0" smtClean="0"/>
              <a:t>(n=7)</a:t>
            </a:r>
            <a:endParaRPr lang="en-US" sz="1600" dirty="0" smtClean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368028"/>
              </p:ext>
            </p:extLst>
          </p:nvPr>
        </p:nvGraphicFramePr>
        <p:xfrm>
          <a:off x="281940" y="2547800"/>
          <a:ext cx="4246689" cy="229934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397635"/>
                <a:gridCol w="1820354"/>
                <a:gridCol w="1028700"/>
              </a:tblGrid>
              <a:tr h="3669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Proportion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9827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Turbine</a:t>
                      </a:r>
                      <a:endParaRPr lang="en-US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0.768</a:t>
                      </a:r>
                      <a:endParaRPr lang="en-US" sz="1800" kern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63</a:t>
                      </a:r>
                      <a:endParaRPr lang="en-US" sz="18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97933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/>
                        <a:t>      Unit 1</a:t>
                      </a:r>
                      <a:endParaRPr lang="en-US" sz="1400" b="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   0.603</a:t>
                      </a:r>
                      <a:endParaRPr lang="en-US" sz="1400" kern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38</a:t>
                      </a:r>
                      <a:endParaRPr lang="en-US" sz="1400" kern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6932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/>
                        <a:t>      Unit 2</a:t>
                      </a:r>
                      <a:endParaRPr lang="en-US" sz="1400" b="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   0.397</a:t>
                      </a:r>
                      <a:endParaRPr lang="en-US" sz="1400" kern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25</a:t>
                      </a:r>
                      <a:endParaRPr lang="en-US" sz="1400" kern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693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Fish Weir</a:t>
                      </a:r>
                      <a:endParaRPr lang="en-US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0.134</a:t>
                      </a:r>
                      <a:endParaRPr lang="en-US" sz="1800" kern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en-US" sz="1800" kern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693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Spill Bays</a:t>
                      </a:r>
                      <a:r>
                        <a:rPr lang="en-US" sz="1800" b="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1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–</a:t>
                      </a:r>
                      <a:r>
                        <a:rPr lang="en-US" sz="1800" b="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en-US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0.098</a:t>
                      </a:r>
                      <a:endParaRPr lang="en-US" sz="1800" kern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8</a:t>
                      </a:r>
                      <a:endParaRPr lang="en-US" sz="1800" kern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13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769441"/>
          </a:xfrm>
        </p:spPr>
        <p:txBody>
          <a:bodyPr/>
          <a:lstStyle/>
          <a:p>
            <a:r>
              <a:rPr lang="en-US" dirty="0" smtClean="0"/>
              <a:t>Preliminary Optimization Results: </a:t>
            </a:r>
            <a:br>
              <a:rPr lang="en-US" dirty="0" smtClean="0"/>
            </a:br>
            <a:r>
              <a:rPr lang="en-US" dirty="0" smtClean="0"/>
              <a:t>Travel Times (hr) Chinook Salmon</a:t>
            </a:r>
            <a:endParaRPr lang="en-US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3" t="5577" r="26500" b="11880"/>
          <a:stretch/>
        </p:blipFill>
        <p:spPr>
          <a:xfrm>
            <a:off x="945712" y="1433900"/>
            <a:ext cx="7337649" cy="5019513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49" name="TextBox 48"/>
          <p:cNvSpPr txBox="1">
            <a:spLocks noChangeAspect="1"/>
          </p:cNvSpPr>
          <p:nvPr/>
        </p:nvSpPr>
        <p:spPr>
          <a:xfrm>
            <a:off x="1748131" y="2401959"/>
            <a:ext cx="1163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Secondary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2" name="TextBox 51"/>
          <p:cNvSpPr txBox="1">
            <a:spLocks noChangeAspect="1"/>
          </p:cNvSpPr>
          <p:nvPr/>
        </p:nvSpPr>
        <p:spPr>
          <a:xfrm>
            <a:off x="2697295" y="2956302"/>
            <a:ext cx="916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Primary</a:t>
            </a:r>
            <a:endParaRPr lang="en-US" dirty="0">
              <a:solidFill>
                <a:schemeClr val="accent2"/>
              </a:solidFill>
            </a:endParaRPr>
          </a:p>
        </p:txBody>
      </p:sp>
      <p:cxnSp>
        <p:nvCxnSpPr>
          <p:cNvPr id="56" name="Straight Connector 55"/>
          <p:cNvCxnSpPr>
            <a:cxnSpLocks noChangeAspect="1"/>
          </p:cNvCxnSpPr>
          <p:nvPr/>
        </p:nvCxnSpPr>
        <p:spPr>
          <a:xfrm>
            <a:off x="6649878" y="5022563"/>
            <a:ext cx="0" cy="4051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>
            <a:spLocks noChangeAspect="1"/>
          </p:cNvSpPr>
          <p:nvPr/>
        </p:nvSpPr>
        <p:spPr>
          <a:xfrm>
            <a:off x="3860963" y="4274174"/>
            <a:ext cx="355108" cy="17144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>
            <a:spLocks noChangeAspect="1"/>
          </p:cNvSpPr>
          <p:nvPr/>
        </p:nvSpPr>
        <p:spPr>
          <a:xfrm>
            <a:off x="4397693" y="4367519"/>
            <a:ext cx="433689" cy="28229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>
            <a:spLocks noChangeAspect="1"/>
          </p:cNvSpPr>
          <p:nvPr/>
        </p:nvSpPr>
        <p:spPr>
          <a:xfrm>
            <a:off x="2202180" y="4371307"/>
            <a:ext cx="495115" cy="3197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>
            <a:spLocks noChangeAspect="1"/>
          </p:cNvSpPr>
          <p:nvPr/>
        </p:nvSpPr>
        <p:spPr>
          <a:xfrm>
            <a:off x="7187603" y="3486008"/>
            <a:ext cx="616135" cy="37597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>
            <a:spLocks noChangeAspect="1"/>
          </p:cNvSpPr>
          <p:nvPr/>
        </p:nvSpPr>
        <p:spPr>
          <a:xfrm>
            <a:off x="6935356" y="3185030"/>
            <a:ext cx="429802" cy="3186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>
            <a:spLocks noChangeAspect="1"/>
          </p:cNvSpPr>
          <p:nvPr/>
        </p:nvSpPr>
        <p:spPr>
          <a:xfrm>
            <a:off x="5187475" y="2087665"/>
            <a:ext cx="429802" cy="3186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>
            <a:spLocks noChangeAspect="1"/>
          </p:cNvSpPr>
          <p:nvPr/>
        </p:nvSpPr>
        <p:spPr>
          <a:xfrm>
            <a:off x="5172086" y="2466081"/>
            <a:ext cx="429802" cy="3186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>
            <a:spLocks noChangeAspect="1"/>
          </p:cNvSpPr>
          <p:nvPr/>
        </p:nvSpPr>
        <p:spPr>
          <a:xfrm>
            <a:off x="5499030" y="2637612"/>
            <a:ext cx="429802" cy="3186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>
            <a:spLocks noChangeAspect="1"/>
          </p:cNvSpPr>
          <p:nvPr/>
        </p:nvSpPr>
        <p:spPr>
          <a:xfrm>
            <a:off x="5008855" y="2454535"/>
            <a:ext cx="429802" cy="3186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>
            <a:spLocks noChangeAspect="1"/>
          </p:cNvSpPr>
          <p:nvPr/>
        </p:nvSpPr>
        <p:spPr>
          <a:xfrm>
            <a:off x="5087913" y="2056954"/>
            <a:ext cx="549709" cy="3346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>
            <a:spLocks/>
          </p:cNvSpPr>
          <p:nvPr/>
        </p:nvSpPr>
        <p:spPr>
          <a:xfrm>
            <a:off x="945712" y="2136675"/>
            <a:ext cx="700208" cy="20498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>
            <a:spLocks noChangeAspect="1"/>
          </p:cNvSpPr>
          <p:nvPr/>
        </p:nvSpPr>
        <p:spPr>
          <a:xfrm>
            <a:off x="4503638" y="4649814"/>
            <a:ext cx="678235" cy="51966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>
            <a:spLocks noChangeAspect="1"/>
          </p:cNvSpPr>
          <p:nvPr/>
        </p:nvSpPr>
        <p:spPr>
          <a:xfrm>
            <a:off x="4107097" y="5842878"/>
            <a:ext cx="1448569" cy="59153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>
            <a:spLocks noChangeAspect="1"/>
          </p:cNvSpPr>
          <p:nvPr/>
        </p:nvSpPr>
        <p:spPr>
          <a:xfrm>
            <a:off x="6095860" y="4992083"/>
            <a:ext cx="429802" cy="3186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>
            <a:spLocks noChangeAspect="1"/>
          </p:cNvSpPr>
          <p:nvPr/>
        </p:nvSpPr>
        <p:spPr>
          <a:xfrm>
            <a:off x="1003685" y="1729192"/>
            <a:ext cx="721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Lebanon</a:t>
            </a:r>
            <a:endParaRPr lang="en-US" sz="1200" dirty="0"/>
          </a:p>
        </p:txBody>
      </p:sp>
      <p:pic>
        <p:nvPicPr>
          <p:cNvPr id="7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257" y="5151428"/>
            <a:ext cx="385241" cy="27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8" name="Straight Connector 77"/>
          <p:cNvCxnSpPr>
            <a:cxnSpLocks noChangeAspect="1"/>
          </p:cNvCxnSpPr>
          <p:nvPr/>
        </p:nvCxnSpPr>
        <p:spPr>
          <a:xfrm>
            <a:off x="7803738" y="5151428"/>
            <a:ext cx="0" cy="26606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>
            <a:spLocks noChangeAspect="1"/>
          </p:cNvSpPr>
          <p:nvPr/>
        </p:nvSpPr>
        <p:spPr>
          <a:xfrm>
            <a:off x="5336552" y="5515671"/>
            <a:ext cx="1813705" cy="9377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>
            <a:spLocks noChangeAspect="1"/>
          </p:cNvSpPr>
          <p:nvPr/>
        </p:nvSpPr>
        <p:spPr>
          <a:xfrm>
            <a:off x="5317890" y="5421837"/>
            <a:ext cx="777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Egress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91" name="Rectangle 90"/>
          <p:cNvSpPr>
            <a:spLocks noChangeAspect="1"/>
          </p:cNvSpPr>
          <p:nvPr/>
        </p:nvSpPr>
        <p:spPr>
          <a:xfrm>
            <a:off x="5087913" y="5645340"/>
            <a:ext cx="678235" cy="51966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>
            <a:spLocks noChangeAspect="1"/>
          </p:cNvSpPr>
          <p:nvPr/>
        </p:nvSpPr>
        <p:spPr>
          <a:xfrm>
            <a:off x="5402377" y="5401818"/>
            <a:ext cx="1247502" cy="51966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>
            <a:spLocks noChangeAspect="1"/>
          </p:cNvSpPr>
          <p:nvPr/>
        </p:nvSpPr>
        <p:spPr>
          <a:xfrm>
            <a:off x="3929543" y="4274173"/>
            <a:ext cx="684994" cy="33072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5" name="Straight Connector 94"/>
          <p:cNvCxnSpPr>
            <a:cxnSpLocks noChangeAspect="1"/>
          </p:cNvCxnSpPr>
          <p:nvPr/>
        </p:nvCxnSpPr>
        <p:spPr>
          <a:xfrm>
            <a:off x="5766148" y="5022563"/>
            <a:ext cx="0" cy="4051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>
            <a:spLocks noChangeAspect="1"/>
          </p:cNvSpPr>
          <p:nvPr/>
        </p:nvSpPr>
        <p:spPr>
          <a:xfrm>
            <a:off x="6249801" y="5480086"/>
            <a:ext cx="774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Foster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96" name="TextBox 95"/>
          <p:cNvSpPr txBox="1">
            <a:spLocks noChangeAspect="1"/>
          </p:cNvSpPr>
          <p:nvPr/>
        </p:nvSpPr>
        <p:spPr>
          <a:xfrm>
            <a:off x="5422721" y="5476986"/>
            <a:ext cx="777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Egress</a:t>
            </a:r>
            <a:endParaRPr lang="en-US" b="1" dirty="0">
              <a:solidFill>
                <a:schemeClr val="accent2"/>
              </a:solidFill>
            </a:endParaRPr>
          </a:p>
        </p:txBody>
      </p:sp>
      <p:cxnSp>
        <p:nvCxnSpPr>
          <p:cNvPr id="57" name="Straight Connector 56"/>
          <p:cNvCxnSpPr>
            <a:cxnSpLocks noChangeAspect="1"/>
          </p:cNvCxnSpPr>
          <p:nvPr/>
        </p:nvCxnSpPr>
        <p:spPr>
          <a:xfrm>
            <a:off x="7187603" y="5277260"/>
            <a:ext cx="0" cy="26606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cxnSpLocks noChangeAspect="1"/>
          </p:cNvCxnSpPr>
          <p:nvPr/>
        </p:nvCxnSpPr>
        <p:spPr>
          <a:xfrm>
            <a:off x="3533488" y="2576088"/>
            <a:ext cx="0" cy="4051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cxnSpLocks noChangeAspect="1"/>
          </p:cNvCxnSpPr>
          <p:nvPr/>
        </p:nvCxnSpPr>
        <p:spPr>
          <a:xfrm>
            <a:off x="2558128" y="1844122"/>
            <a:ext cx="0" cy="4051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>
            <a:spLocks noChangeAspect="1"/>
          </p:cNvSpPr>
          <p:nvPr/>
        </p:nvSpPr>
        <p:spPr>
          <a:xfrm>
            <a:off x="6981976" y="560650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MOR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03" name="TextBox 102"/>
          <p:cNvSpPr txBox="1">
            <a:spLocks noChangeAspect="1"/>
          </p:cNvSpPr>
          <p:nvPr/>
        </p:nvSpPr>
        <p:spPr>
          <a:xfrm>
            <a:off x="7545815" y="5606503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HOR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0" name="Right Brace 39"/>
          <p:cNvSpPr/>
          <p:nvPr/>
        </p:nvSpPr>
        <p:spPr>
          <a:xfrm rot="16200000">
            <a:off x="5897059" y="4091044"/>
            <a:ext cx="584417" cy="950674"/>
          </a:xfrm>
          <a:prstGeom prst="rightBrac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454691" y="4543427"/>
            <a:ext cx="1162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2.5 rkm</a:t>
            </a:r>
            <a:endParaRPr lang="en-US" dirty="0">
              <a:solidFill>
                <a:schemeClr val="accent2"/>
              </a:solidFill>
            </a:endParaRPr>
          </a:p>
        </p:txBody>
      </p:sp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120983"/>
              </p:ext>
            </p:extLst>
          </p:nvPr>
        </p:nvGraphicFramePr>
        <p:xfrm>
          <a:off x="5010511" y="3452425"/>
          <a:ext cx="2426183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4055"/>
                <a:gridCol w="841693"/>
                <a:gridCol w="567055"/>
                <a:gridCol w="37338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  <a:endParaRPr lang="en-US" sz="140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</a:t>
                      </a:r>
                      <a:endParaRPr lang="en-US" sz="140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</a:t>
                      </a:r>
                      <a:endParaRPr lang="en-US" sz="140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40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Times New Roman"/>
                        </a:rPr>
                        <a:t>4.9</a:t>
                      </a:r>
                      <a:endParaRPr lang="en-US" sz="1400" dirty="0">
                        <a:solidFill>
                          <a:schemeClr val="accent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Times New Roman"/>
                        </a:rPr>
                        <a:t>1.1</a:t>
                      </a:r>
                      <a:endParaRPr lang="en-US" sz="1400" dirty="0">
                        <a:solidFill>
                          <a:schemeClr val="accent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Times New Roman"/>
                        </a:rPr>
                        <a:t>1.0</a:t>
                      </a:r>
                      <a:endParaRPr lang="en-US" sz="1400" dirty="0">
                        <a:solidFill>
                          <a:schemeClr val="accent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Times New Roman"/>
                        </a:rPr>
                        <a:t>69</a:t>
                      </a:r>
                      <a:endParaRPr lang="en-US" sz="1400" dirty="0">
                        <a:solidFill>
                          <a:schemeClr val="accent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885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769441"/>
          </a:xfrm>
        </p:spPr>
        <p:txBody>
          <a:bodyPr/>
          <a:lstStyle/>
          <a:p>
            <a:r>
              <a:rPr lang="en-US" dirty="0"/>
              <a:t>Preliminary Optimization </a:t>
            </a:r>
            <a:r>
              <a:rPr lang="en-US" dirty="0" smtClean="0"/>
              <a:t>Results: </a:t>
            </a:r>
            <a:br>
              <a:rPr lang="en-US" dirty="0" smtClean="0"/>
            </a:br>
            <a:r>
              <a:rPr lang="en-US" dirty="0" smtClean="0"/>
              <a:t>Travel Times (hr) Chinook Salmon</a:t>
            </a:r>
            <a:endParaRPr lang="en-US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3" t="5577" r="26500" b="11880"/>
          <a:stretch/>
        </p:blipFill>
        <p:spPr>
          <a:xfrm>
            <a:off x="945712" y="1433900"/>
            <a:ext cx="7337649" cy="5019513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49" name="TextBox 48"/>
          <p:cNvSpPr txBox="1">
            <a:spLocks noChangeAspect="1"/>
          </p:cNvSpPr>
          <p:nvPr/>
        </p:nvSpPr>
        <p:spPr>
          <a:xfrm>
            <a:off x="1748131" y="2401959"/>
            <a:ext cx="1163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Secondary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2" name="TextBox 51"/>
          <p:cNvSpPr txBox="1">
            <a:spLocks noChangeAspect="1"/>
          </p:cNvSpPr>
          <p:nvPr/>
        </p:nvSpPr>
        <p:spPr>
          <a:xfrm>
            <a:off x="2697295" y="2956302"/>
            <a:ext cx="939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Primary</a:t>
            </a:r>
            <a:endParaRPr lang="en-US" b="1" dirty="0">
              <a:solidFill>
                <a:schemeClr val="accent2"/>
              </a:solidFill>
            </a:endParaRPr>
          </a:p>
        </p:txBody>
      </p:sp>
      <p:cxnSp>
        <p:nvCxnSpPr>
          <p:cNvPr id="56" name="Straight Connector 55"/>
          <p:cNvCxnSpPr>
            <a:cxnSpLocks noChangeAspect="1"/>
          </p:cNvCxnSpPr>
          <p:nvPr/>
        </p:nvCxnSpPr>
        <p:spPr>
          <a:xfrm>
            <a:off x="6649878" y="5022563"/>
            <a:ext cx="0" cy="4051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>
            <a:spLocks noChangeAspect="1"/>
          </p:cNvSpPr>
          <p:nvPr/>
        </p:nvSpPr>
        <p:spPr>
          <a:xfrm>
            <a:off x="3860963" y="4274174"/>
            <a:ext cx="355108" cy="17144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>
            <a:spLocks noChangeAspect="1"/>
          </p:cNvSpPr>
          <p:nvPr/>
        </p:nvSpPr>
        <p:spPr>
          <a:xfrm>
            <a:off x="4397693" y="4367519"/>
            <a:ext cx="433689" cy="28229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>
            <a:spLocks noChangeAspect="1"/>
          </p:cNvSpPr>
          <p:nvPr/>
        </p:nvSpPr>
        <p:spPr>
          <a:xfrm>
            <a:off x="2202180" y="4371307"/>
            <a:ext cx="495115" cy="3197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>
            <a:spLocks noChangeAspect="1"/>
          </p:cNvSpPr>
          <p:nvPr/>
        </p:nvSpPr>
        <p:spPr>
          <a:xfrm>
            <a:off x="7187603" y="3486008"/>
            <a:ext cx="616135" cy="37597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>
            <a:spLocks noChangeAspect="1"/>
          </p:cNvSpPr>
          <p:nvPr/>
        </p:nvSpPr>
        <p:spPr>
          <a:xfrm>
            <a:off x="6935356" y="3185030"/>
            <a:ext cx="429802" cy="3186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>
            <a:spLocks noChangeAspect="1"/>
          </p:cNvSpPr>
          <p:nvPr/>
        </p:nvSpPr>
        <p:spPr>
          <a:xfrm>
            <a:off x="5187475" y="2087665"/>
            <a:ext cx="429802" cy="3186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>
            <a:spLocks noChangeAspect="1"/>
          </p:cNvSpPr>
          <p:nvPr/>
        </p:nvSpPr>
        <p:spPr>
          <a:xfrm>
            <a:off x="5172086" y="2466081"/>
            <a:ext cx="429802" cy="3186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>
            <a:spLocks noChangeAspect="1"/>
          </p:cNvSpPr>
          <p:nvPr/>
        </p:nvSpPr>
        <p:spPr>
          <a:xfrm>
            <a:off x="5499030" y="2637612"/>
            <a:ext cx="429802" cy="3186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>
            <a:spLocks noChangeAspect="1"/>
          </p:cNvSpPr>
          <p:nvPr/>
        </p:nvSpPr>
        <p:spPr>
          <a:xfrm>
            <a:off x="5008855" y="2454535"/>
            <a:ext cx="429802" cy="3186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>
            <a:spLocks noChangeAspect="1"/>
          </p:cNvSpPr>
          <p:nvPr/>
        </p:nvSpPr>
        <p:spPr>
          <a:xfrm>
            <a:off x="5087913" y="2056954"/>
            <a:ext cx="549709" cy="3346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>
            <a:spLocks/>
          </p:cNvSpPr>
          <p:nvPr/>
        </p:nvSpPr>
        <p:spPr>
          <a:xfrm>
            <a:off x="945712" y="2136675"/>
            <a:ext cx="700208" cy="20498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>
            <a:spLocks noChangeAspect="1"/>
          </p:cNvSpPr>
          <p:nvPr/>
        </p:nvSpPr>
        <p:spPr>
          <a:xfrm>
            <a:off x="4503638" y="4649814"/>
            <a:ext cx="678235" cy="51966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>
            <a:spLocks noChangeAspect="1"/>
          </p:cNvSpPr>
          <p:nvPr/>
        </p:nvSpPr>
        <p:spPr>
          <a:xfrm>
            <a:off x="4107097" y="5842878"/>
            <a:ext cx="1448569" cy="59153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>
            <a:spLocks noChangeAspect="1"/>
          </p:cNvSpPr>
          <p:nvPr/>
        </p:nvSpPr>
        <p:spPr>
          <a:xfrm>
            <a:off x="6095860" y="4992083"/>
            <a:ext cx="429802" cy="3186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>
            <a:spLocks noChangeAspect="1"/>
          </p:cNvSpPr>
          <p:nvPr/>
        </p:nvSpPr>
        <p:spPr>
          <a:xfrm>
            <a:off x="1003685" y="1729192"/>
            <a:ext cx="721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Lebanon</a:t>
            </a:r>
            <a:endParaRPr lang="en-US" sz="1200" dirty="0"/>
          </a:p>
        </p:txBody>
      </p:sp>
      <p:pic>
        <p:nvPicPr>
          <p:cNvPr id="7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257" y="5151428"/>
            <a:ext cx="385241" cy="27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8" name="Straight Connector 77"/>
          <p:cNvCxnSpPr>
            <a:cxnSpLocks noChangeAspect="1"/>
          </p:cNvCxnSpPr>
          <p:nvPr/>
        </p:nvCxnSpPr>
        <p:spPr>
          <a:xfrm>
            <a:off x="7803738" y="5151428"/>
            <a:ext cx="0" cy="26606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>
            <a:spLocks noChangeAspect="1"/>
          </p:cNvSpPr>
          <p:nvPr/>
        </p:nvSpPr>
        <p:spPr>
          <a:xfrm>
            <a:off x="5336552" y="5515671"/>
            <a:ext cx="1813705" cy="9377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>
            <a:spLocks noChangeAspect="1"/>
          </p:cNvSpPr>
          <p:nvPr/>
        </p:nvSpPr>
        <p:spPr>
          <a:xfrm>
            <a:off x="5317890" y="5421837"/>
            <a:ext cx="777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Egress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91" name="Rectangle 90"/>
          <p:cNvSpPr>
            <a:spLocks noChangeAspect="1"/>
          </p:cNvSpPr>
          <p:nvPr/>
        </p:nvSpPr>
        <p:spPr>
          <a:xfrm>
            <a:off x="5087913" y="5645340"/>
            <a:ext cx="678235" cy="51966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>
            <a:spLocks noChangeAspect="1"/>
          </p:cNvSpPr>
          <p:nvPr/>
        </p:nvSpPr>
        <p:spPr>
          <a:xfrm>
            <a:off x="5402377" y="5401818"/>
            <a:ext cx="1247502" cy="51966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>
            <a:spLocks noChangeAspect="1"/>
          </p:cNvSpPr>
          <p:nvPr/>
        </p:nvSpPr>
        <p:spPr>
          <a:xfrm>
            <a:off x="3929543" y="4274173"/>
            <a:ext cx="684994" cy="33072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5" name="Straight Connector 94"/>
          <p:cNvCxnSpPr>
            <a:cxnSpLocks noChangeAspect="1"/>
          </p:cNvCxnSpPr>
          <p:nvPr/>
        </p:nvCxnSpPr>
        <p:spPr>
          <a:xfrm>
            <a:off x="5766148" y="5022563"/>
            <a:ext cx="0" cy="4051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>
            <a:spLocks noChangeAspect="1"/>
          </p:cNvSpPr>
          <p:nvPr/>
        </p:nvSpPr>
        <p:spPr>
          <a:xfrm>
            <a:off x="6249801" y="5480086"/>
            <a:ext cx="766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Foster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96" name="TextBox 95"/>
          <p:cNvSpPr txBox="1">
            <a:spLocks noChangeAspect="1"/>
          </p:cNvSpPr>
          <p:nvPr/>
        </p:nvSpPr>
        <p:spPr>
          <a:xfrm>
            <a:off x="5422721" y="5476986"/>
            <a:ext cx="777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Egress</a:t>
            </a:r>
            <a:endParaRPr lang="en-US" b="1" dirty="0">
              <a:solidFill>
                <a:schemeClr val="accent2"/>
              </a:solidFill>
            </a:endParaRPr>
          </a:p>
        </p:txBody>
      </p:sp>
      <p:cxnSp>
        <p:nvCxnSpPr>
          <p:cNvPr id="57" name="Straight Connector 56"/>
          <p:cNvCxnSpPr>
            <a:cxnSpLocks noChangeAspect="1"/>
          </p:cNvCxnSpPr>
          <p:nvPr/>
        </p:nvCxnSpPr>
        <p:spPr>
          <a:xfrm>
            <a:off x="7187603" y="5277260"/>
            <a:ext cx="0" cy="26606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cxnSpLocks noChangeAspect="1"/>
          </p:cNvCxnSpPr>
          <p:nvPr/>
        </p:nvCxnSpPr>
        <p:spPr>
          <a:xfrm>
            <a:off x="3533488" y="2576088"/>
            <a:ext cx="0" cy="4051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cxnSpLocks noChangeAspect="1"/>
          </p:cNvCxnSpPr>
          <p:nvPr/>
        </p:nvCxnSpPr>
        <p:spPr>
          <a:xfrm>
            <a:off x="2558128" y="1844122"/>
            <a:ext cx="0" cy="4051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>
            <a:spLocks noChangeAspect="1"/>
          </p:cNvSpPr>
          <p:nvPr/>
        </p:nvSpPr>
        <p:spPr>
          <a:xfrm>
            <a:off x="6981976" y="560650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MOR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03" name="TextBox 102"/>
          <p:cNvSpPr txBox="1">
            <a:spLocks noChangeAspect="1"/>
          </p:cNvSpPr>
          <p:nvPr/>
        </p:nvSpPr>
        <p:spPr>
          <a:xfrm>
            <a:off x="7545815" y="5606503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HOR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2" name="Arc 41"/>
          <p:cNvSpPr/>
          <p:nvPr/>
        </p:nvSpPr>
        <p:spPr>
          <a:xfrm>
            <a:off x="1539239" y="2712720"/>
            <a:ext cx="4226909" cy="4381500"/>
          </a:xfrm>
          <a:prstGeom prst="arc">
            <a:avLst/>
          </a:prstGeom>
          <a:ln w="34925">
            <a:solidFill>
              <a:schemeClr val="accent2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5853579" y="3861984"/>
            <a:ext cx="1162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10 rkm</a:t>
            </a:r>
            <a:endParaRPr lang="en-US" dirty="0">
              <a:solidFill>
                <a:schemeClr val="accent2"/>
              </a:solidFill>
            </a:endParaRPr>
          </a:p>
        </p:txBody>
      </p:sp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840630"/>
              </p:ext>
            </p:extLst>
          </p:nvPr>
        </p:nvGraphicFramePr>
        <p:xfrm>
          <a:off x="5496227" y="2712720"/>
          <a:ext cx="2426183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4055"/>
                <a:gridCol w="841693"/>
                <a:gridCol w="567055"/>
                <a:gridCol w="37338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  <a:endParaRPr lang="en-US" sz="140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</a:t>
                      </a:r>
                      <a:endParaRPr lang="en-US" sz="140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</a:t>
                      </a:r>
                      <a:endParaRPr lang="en-US" sz="140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40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Times New Roman"/>
                        </a:rPr>
                        <a:t>8.3</a:t>
                      </a:r>
                      <a:endParaRPr lang="en-US" sz="1400" dirty="0">
                        <a:solidFill>
                          <a:schemeClr val="accent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Times New Roman"/>
                        </a:rPr>
                        <a:t>4.3</a:t>
                      </a:r>
                      <a:endParaRPr lang="en-US" sz="1400" dirty="0">
                        <a:solidFill>
                          <a:schemeClr val="accent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Times New Roman"/>
                        </a:rPr>
                        <a:t>2.2</a:t>
                      </a:r>
                      <a:endParaRPr lang="en-US" sz="1400" dirty="0">
                        <a:solidFill>
                          <a:schemeClr val="accent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Times New Roman"/>
                        </a:rPr>
                        <a:t>68</a:t>
                      </a:r>
                      <a:endParaRPr lang="en-US" sz="1400" dirty="0">
                        <a:solidFill>
                          <a:schemeClr val="accent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446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769441"/>
          </a:xfrm>
        </p:spPr>
        <p:txBody>
          <a:bodyPr/>
          <a:lstStyle/>
          <a:p>
            <a:r>
              <a:rPr lang="en-US" dirty="0"/>
              <a:t>Preliminary Optimization </a:t>
            </a:r>
            <a:r>
              <a:rPr lang="en-US" dirty="0" smtClean="0"/>
              <a:t>Results: </a:t>
            </a:r>
            <a:br>
              <a:rPr lang="en-US" dirty="0" smtClean="0"/>
            </a:br>
            <a:r>
              <a:rPr lang="en-US" dirty="0" smtClean="0"/>
              <a:t>Travel Times (hr) Chinook Salmon</a:t>
            </a:r>
            <a:endParaRPr lang="en-US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3" t="5577" r="26500" b="11880"/>
          <a:stretch/>
        </p:blipFill>
        <p:spPr>
          <a:xfrm>
            <a:off x="945712" y="1433900"/>
            <a:ext cx="7337649" cy="5019513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49" name="TextBox 48"/>
          <p:cNvSpPr txBox="1">
            <a:spLocks noChangeAspect="1"/>
          </p:cNvSpPr>
          <p:nvPr/>
        </p:nvSpPr>
        <p:spPr>
          <a:xfrm>
            <a:off x="1748131" y="2401959"/>
            <a:ext cx="1180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Secondary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52" name="TextBox 51"/>
          <p:cNvSpPr txBox="1">
            <a:spLocks noChangeAspect="1"/>
          </p:cNvSpPr>
          <p:nvPr/>
        </p:nvSpPr>
        <p:spPr>
          <a:xfrm>
            <a:off x="2697295" y="2956302"/>
            <a:ext cx="939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Primary</a:t>
            </a:r>
            <a:endParaRPr lang="en-US" b="1" dirty="0">
              <a:solidFill>
                <a:schemeClr val="accent2"/>
              </a:solidFill>
            </a:endParaRPr>
          </a:p>
        </p:txBody>
      </p:sp>
      <p:cxnSp>
        <p:nvCxnSpPr>
          <p:cNvPr id="56" name="Straight Connector 55"/>
          <p:cNvCxnSpPr>
            <a:cxnSpLocks noChangeAspect="1"/>
          </p:cNvCxnSpPr>
          <p:nvPr/>
        </p:nvCxnSpPr>
        <p:spPr>
          <a:xfrm>
            <a:off x="6649878" y="5022563"/>
            <a:ext cx="0" cy="4051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>
            <a:spLocks noChangeAspect="1"/>
          </p:cNvSpPr>
          <p:nvPr/>
        </p:nvSpPr>
        <p:spPr>
          <a:xfrm>
            <a:off x="3860963" y="4274174"/>
            <a:ext cx="355108" cy="17144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>
            <a:spLocks noChangeAspect="1"/>
          </p:cNvSpPr>
          <p:nvPr/>
        </p:nvSpPr>
        <p:spPr>
          <a:xfrm>
            <a:off x="4397693" y="4367519"/>
            <a:ext cx="433689" cy="28229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>
            <a:spLocks noChangeAspect="1"/>
          </p:cNvSpPr>
          <p:nvPr/>
        </p:nvSpPr>
        <p:spPr>
          <a:xfrm>
            <a:off x="2202180" y="4371307"/>
            <a:ext cx="495115" cy="3197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>
            <a:spLocks noChangeAspect="1"/>
          </p:cNvSpPr>
          <p:nvPr/>
        </p:nvSpPr>
        <p:spPr>
          <a:xfrm>
            <a:off x="7187603" y="3486008"/>
            <a:ext cx="616135" cy="37597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>
            <a:spLocks noChangeAspect="1"/>
          </p:cNvSpPr>
          <p:nvPr/>
        </p:nvSpPr>
        <p:spPr>
          <a:xfrm>
            <a:off x="6935356" y="3185030"/>
            <a:ext cx="429802" cy="3186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>
            <a:spLocks noChangeAspect="1"/>
          </p:cNvSpPr>
          <p:nvPr/>
        </p:nvSpPr>
        <p:spPr>
          <a:xfrm>
            <a:off x="5187475" y="2087665"/>
            <a:ext cx="429802" cy="3186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>
            <a:spLocks noChangeAspect="1"/>
          </p:cNvSpPr>
          <p:nvPr/>
        </p:nvSpPr>
        <p:spPr>
          <a:xfrm>
            <a:off x="5172086" y="2466081"/>
            <a:ext cx="429802" cy="3186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>
            <a:spLocks noChangeAspect="1"/>
          </p:cNvSpPr>
          <p:nvPr/>
        </p:nvSpPr>
        <p:spPr>
          <a:xfrm>
            <a:off x="5499030" y="2637612"/>
            <a:ext cx="429802" cy="3186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>
            <a:spLocks noChangeAspect="1"/>
          </p:cNvSpPr>
          <p:nvPr/>
        </p:nvSpPr>
        <p:spPr>
          <a:xfrm>
            <a:off x="5008855" y="2454535"/>
            <a:ext cx="429802" cy="3186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>
            <a:spLocks noChangeAspect="1"/>
          </p:cNvSpPr>
          <p:nvPr/>
        </p:nvSpPr>
        <p:spPr>
          <a:xfrm>
            <a:off x="5087913" y="2056954"/>
            <a:ext cx="549709" cy="3346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>
            <a:spLocks/>
          </p:cNvSpPr>
          <p:nvPr/>
        </p:nvSpPr>
        <p:spPr>
          <a:xfrm>
            <a:off x="945712" y="2136675"/>
            <a:ext cx="700208" cy="20498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>
            <a:spLocks noChangeAspect="1"/>
          </p:cNvSpPr>
          <p:nvPr/>
        </p:nvSpPr>
        <p:spPr>
          <a:xfrm>
            <a:off x="4503638" y="4649814"/>
            <a:ext cx="678235" cy="51966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>
            <a:spLocks noChangeAspect="1"/>
          </p:cNvSpPr>
          <p:nvPr/>
        </p:nvSpPr>
        <p:spPr>
          <a:xfrm>
            <a:off x="4107097" y="5842878"/>
            <a:ext cx="1448569" cy="59153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>
            <a:spLocks noChangeAspect="1"/>
          </p:cNvSpPr>
          <p:nvPr/>
        </p:nvSpPr>
        <p:spPr>
          <a:xfrm>
            <a:off x="6095860" y="4992083"/>
            <a:ext cx="429802" cy="3186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>
            <a:spLocks noChangeAspect="1"/>
          </p:cNvSpPr>
          <p:nvPr/>
        </p:nvSpPr>
        <p:spPr>
          <a:xfrm>
            <a:off x="1003685" y="1729192"/>
            <a:ext cx="721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Lebanon</a:t>
            </a:r>
            <a:endParaRPr lang="en-US" sz="1200" dirty="0"/>
          </a:p>
        </p:txBody>
      </p:sp>
      <p:pic>
        <p:nvPicPr>
          <p:cNvPr id="7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257" y="5151428"/>
            <a:ext cx="385241" cy="27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8" name="Straight Connector 77"/>
          <p:cNvCxnSpPr>
            <a:cxnSpLocks noChangeAspect="1"/>
          </p:cNvCxnSpPr>
          <p:nvPr/>
        </p:nvCxnSpPr>
        <p:spPr>
          <a:xfrm>
            <a:off x="7803738" y="5151428"/>
            <a:ext cx="0" cy="26606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>
            <a:spLocks noChangeAspect="1"/>
          </p:cNvSpPr>
          <p:nvPr/>
        </p:nvSpPr>
        <p:spPr>
          <a:xfrm>
            <a:off x="5336552" y="5515671"/>
            <a:ext cx="1813705" cy="9377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>
            <a:spLocks noChangeAspect="1"/>
          </p:cNvSpPr>
          <p:nvPr/>
        </p:nvSpPr>
        <p:spPr>
          <a:xfrm>
            <a:off x="5317890" y="5421837"/>
            <a:ext cx="777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Egress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91" name="Rectangle 90"/>
          <p:cNvSpPr>
            <a:spLocks noChangeAspect="1"/>
          </p:cNvSpPr>
          <p:nvPr/>
        </p:nvSpPr>
        <p:spPr>
          <a:xfrm>
            <a:off x="5087913" y="5645340"/>
            <a:ext cx="678235" cy="51966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>
            <a:spLocks noChangeAspect="1"/>
          </p:cNvSpPr>
          <p:nvPr/>
        </p:nvSpPr>
        <p:spPr>
          <a:xfrm>
            <a:off x="5402377" y="5401818"/>
            <a:ext cx="1247502" cy="51966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>
            <a:spLocks noChangeAspect="1"/>
          </p:cNvSpPr>
          <p:nvPr/>
        </p:nvSpPr>
        <p:spPr>
          <a:xfrm>
            <a:off x="3929543" y="4274173"/>
            <a:ext cx="684994" cy="33072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5" name="Straight Connector 94"/>
          <p:cNvCxnSpPr>
            <a:cxnSpLocks noChangeAspect="1"/>
          </p:cNvCxnSpPr>
          <p:nvPr/>
        </p:nvCxnSpPr>
        <p:spPr>
          <a:xfrm>
            <a:off x="5766148" y="5022563"/>
            <a:ext cx="0" cy="4051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>
            <a:spLocks noChangeAspect="1"/>
          </p:cNvSpPr>
          <p:nvPr/>
        </p:nvSpPr>
        <p:spPr>
          <a:xfrm>
            <a:off x="6249801" y="5480086"/>
            <a:ext cx="766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Foster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96" name="TextBox 95"/>
          <p:cNvSpPr txBox="1">
            <a:spLocks noChangeAspect="1"/>
          </p:cNvSpPr>
          <p:nvPr/>
        </p:nvSpPr>
        <p:spPr>
          <a:xfrm>
            <a:off x="5422721" y="5476986"/>
            <a:ext cx="777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Egress</a:t>
            </a:r>
            <a:endParaRPr lang="en-US" dirty="0">
              <a:solidFill>
                <a:schemeClr val="accent2"/>
              </a:solidFill>
            </a:endParaRPr>
          </a:p>
        </p:txBody>
      </p:sp>
      <p:cxnSp>
        <p:nvCxnSpPr>
          <p:cNvPr id="57" name="Straight Connector 56"/>
          <p:cNvCxnSpPr>
            <a:cxnSpLocks noChangeAspect="1"/>
          </p:cNvCxnSpPr>
          <p:nvPr/>
        </p:nvCxnSpPr>
        <p:spPr>
          <a:xfrm>
            <a:off x="7187603" y="5277260"/>
            <a:ext cx="0" cy="26606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cxnSpLocks noChangeAspect="1"/>
          </p:cNvCxnSpPr>
          <p:nvPr/>
        </p:nvCxnSpPr>
        <p:spPr>
          <a:xfrm>
            <a:off x="3533488" y="2576088"/>
            <a:ext cx="0" cy="4051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cxnSpLocks noChangeAspect="1"/>
          </p:cNvCxnSpPr>
          <p:nvPr/>
        </p:nvCxnSpPr>
        <p:spPr>
          <a:xfrm>
            <a:off x="2558128" y="1844122"/>
            <a:ext cx="0" cy="4051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>
            <a:spLocks noChangeAspect="1"/>
          </p:cNvSpPr>
          <p:nvPr/>
        </p:nvSpPr>
        <p:spPr>
          <a:xfrm>
            <a:off x="6981976" y="560650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MOR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03" name="TextBox 102"/>
          <p:cNvSpPr txBox="1">
            <a:spLocks noChangeAspect="1"/>
          </p:cNvSpPr>
          <p:nvPr/>
        </p:nvSpPr>
        <p:spPr>
          <a:xfrm>
            <a:off x="7545815" y="5606503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HOR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2" name="Arc 41"/>
          <p:cNvSpPr/>
          <p:nvPr/>
        </p:nvSpPr>
        <p:spPr>
          <a:xfrm>
            <a:off x="1748131" y="1867691"/>
            <a:ext cx="1782669" cy="1273278"/>
          </a:xfrm>
          <a:prstGeom prst="arc">
            <a:avLst/>
          </a:prstGeom>
          <a:ln w="34925">
            <a:solidFill>
              <a:schemeClr val="accent2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574190" y="2815698"/>
            <a:ext cx="1162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3.0 rkm</a:t>
            </a:r>
            <a:endParaRPr lang="en-US" dirty="0">
              <a:solidFill>
                <a:schemeClr val="accent2"/>
              </a:solidFill>
            </a:endParaRPr>
          </a:p>
        </p:txBody>
      </p:sp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2184198"/>
              </p:ext>
            </p:extLst>
          </p:nvPr>
        </p:nvGraphicFramePr>
        <p:xfrm>
          <a:off x="4028019" y="2046714"/>
          <a:ext cx="2426183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4055"/>
                <a:gridCol w="841693"/>
                <a:gridCol w="567055"/>
                <a:gridCol w="37338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  <a:endParaRPr lang="en-US" sz="140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</a:t>
                      </a:r>
                      <a:endParaRPr lang="en-US" sz="140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</a:t>
                      </a:r>
                      <a:endParaRPr lang="en-US" sz="140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40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Times New Roman"/>
                        </a:rPr>
                        <a:t>1.8</a:t>
                      </a:r>
                      <a:endParaRPr lang="en-US" sz="1400" dirty="0">
                        <a:solidFill>
                          <a:schemeClr val="accent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Times New Roman"/>
                        </a:rPr>
                        <a:t>1.3</a:t>
                      </a:r>
                      <a:endParaRPr lang="en-US" sz="1400" dirty="0">
                        <a:solidFill>
                          <a:schemeClr val="accent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Times New Roman"/>
                        </a:rPr>
                        <a:t>0.3</a:t>
                      </a:r>
                      <a:endParaRPr lang="en-US" sz="1400" dirty="0">
                        <a:solidFill>
                          <a:schemeClr val="accent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Times New Roman"/>
                        </a:rPr>
                        <a:t>68</a:t>
                      </a:r>
                      <a:endParaRPr lang="en-US" sz="1400" dirty="0">
                        <a:solidFill>
                          <a:schemeClr val="accent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07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769441"/>
          </a:xfrm>
        </p:spPr>
        <p:txBody>
          <a:bodyPr/>
          <a:lstStyle/>
          <a:p>
            <a:r>
              <a:rPr lang="en-US" dirty="0"/>
              <a:t>Preliminary Optimization </a:t>
            </a:r>
            <a:r>
              <a:rPr lang="en-US" dirty="0" smtClean="0"/>
              <a:t>Results: </a:t>
            </a:r>
            <a:br>
              <a:rPr lang="en-US" dirty="0" smtClean="0"/>
            </a:br>
            <a:r>
              <a:rPr lang="en-US" dirty="0" smtClean="0"/>
              <a:t>Travel Times (hr) Chinook Salmon</a:t>
            </a:r>
            <a:endParaRPr lang="en-US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3" t="5577" r="26500" b="11880"/>
          <a:stretch/>
        </p:blipFill>
        <p:spPr>
          <a:xfrm>
            <a:off x="945712" y="1433900"/>
            <a:ext cx="7337649" cy="5019513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49" name="TextBox 48"/>
          <p:cNvSpPr txBox="1">
            <a:spLocks noChangeAspect="1"/>
          </p:cNvSpPr>
          <p:nvPr/>
        </p:nvSpPr>
        <p:spPr>
          <a:xfrm>
            <a:off x="1748131" y="2401959"/>
            <a:ext cx="1180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Secondary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52" name="TextBox 51"/>
          <p:cNvSpPr txBox="1">
            <a:spLocks noChangeAspect="1"/>
          </p:cNvSpPr>
          <p:nvPr/>
        </p:nvSpPr>
        <p:spPr>
          <a:xfrm>
            <a:off x="2697295" y="2956302"/>
            <a:ext cx="939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Primary</a:t>
            </a:r>
            <a:endParaRPr lang="en-US" b="1" dirty="0">
              <a:solidFill>
                <a:schemeClr val="accent2"/>
              </a:solidFill>
            </a:endParaRPr>
          </a:p>
        </p:txBody>
      </p:sp>
      <p:cxnSp>
        <p:nvCxnSpPr>
          <p:cNvPr id="56" name="Straight Connector 55"/>
          <p:cNvCxnSpPr>
            <a:cxnSpLocks noChangeAspect="1"/>
          </p:cNvCxnSpPr>
          <p:nvPr/>
        </p:nvCxnSpPr>
        <p:spPr>
          <a:xfrm>
            <a:off x="6649878" y="5022563"/>
            <a:ext cx="0" cy="4051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>
            <a:spLocks noChangeAspect="1"/>
          </p:cNvSpPr>
          <p:nvPr/>
        </p:nvSpPr>
        <p:spPr>
          <a:xfrm>
            <a:off x="3860963" y="4274174"/>
            <a:ext cx="355108" cy="17144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>
            <a:spLocks noChangeAspect="1"/>
          </p:cNvSpPr>
          <p:nvPr/>
        </p:nvSpPr>
        <p:spPr>
          <a:xfrm>
            <a:off x="4397693" y="4367519"/>
            <a:ext cx="433689" cy="28229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>
            <a:spLocks noChangeAspect="1"/>
          </p:cNvSpPr>
          <p:nvPr/>
        </p:nvSpPr>
        <p:spPr>
          <a:xfrm>
            <a:off x="2202180" y="4371307"/>
            <a:ext cx="495115" cy="3197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>
            <a:spLocks noChangeAspect="1"/>
          </p:cNvSpPr>
          <p:nvPr/>
        </p:nvSpPr>
        <p:spPr>
          <a:xfrm>
            <a:off x="7187603" y="3486008"/>
            <a:ext cx="616135" cy="37597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>
            <a:spLocks noChangeAspect="1"/>
          </p:cNvSpPr>
          <p:nvPr/>
        </p:nvSpPr>
        <p:spPr>
          <a:xfrm>
            <a:off x="6935356" y="3185030"/>
            <a:ext cx="429802" cy="3186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>
            <a:spLocks noChangeAspect="1"/>
          </p:cNvSpPr>
          <p:nvPr/>
        </p:nvSpPr>
        <p:spPr>
          <a:xfrm>
            <a:off x="5187475" y="2087665"/>
            <a:ext cx="429802" cy="3186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>
            <a:spLocks noChangeAspect="1"/>
          </p:cNvSpPr>
          <p:nvPr/>
        </p:nvSpPr>
        <p:spPr>
          <a:xfrm>
            <a:off x="5172086" y="2466081"/>
            <a:ext cx="429802" cy="3186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>
            <a:spLocks noChangeAspect="1"/>
          </p:cNvSpPr>
          <p:nvPr/>
        </p:nvSpPr>
        <p:spPr>
          <a:xfrm>
            <a:off x="5499030" y="2637612"/>
            <a:ext cx="429802" cy="3186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>
            <a:spLocks noChangeAspect="1"/>
          </p:cNvSpPr>
          <p:nvPr/>
        </p:nvSpPr>
        <p:spPr>
          <a:xfrm>
            <a:off x="5008855" y="2454535"/>
            <a:ext cx="429802" cy="3186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>
            <a:spLocks noChangeAspect="1"/>
          </p:cNvSpPr>
          <p:nvPr/>
        </p:nvSpPr>
        <p:spPr>
          <a:xfrm>
            <a:off x="5087913" y="2056954"/>
            <a:ext cx="549709" cy="3346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>
            <a:spLocks/>
          </p:cNvSpPr>
          <p:nvPr/>
        </p:nvSpPr>
        <p:spPr>
          <a:xfrm>
            <a:off x="945712" y="2136675"/>
            <a:ext cx="700208" cy="20498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>
            <a:spLocks noChangeAspect="1"/>
          </p:cNvSpPr>
          <p:nvPr/>
        </p:nvSpPr>
        <p:spPr>
          <a:xfrm>
            <a:off x="4503638" y="4649814"/>
            <a:ext cx="678235" cy="51966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>
            <a:spLocks noChangeAspect="1"/>
          </p:cNvSpPr>
          <p:nvPr/>
        </p:nvSpPr>
        <p:spPr>
          <a:xfrm>
            <a:off x="4107097" y="5842878"/>
            <a:ext cx="1448569" cy="59153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>
            <a:spLocks noChangeAspect="1"/>
          </p:cNvSpPr>
          <p:nvPr/>
        </p:nvSpPr>
        <p:spPr>
          <a:xfrm>
            <a:off x="6095860" y="4992083"/>
            <a:ext cx="429802" cy="3186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>
            <a:spLocks noChangeAspect="1"/>
          </p:cNvSpPr>
          <p:nvPr/>
        </p:nvSpPr>
        <p:spPr>
          <a:xfrm>
            <a:off x="1003685" y="1729192"/>
            <a:ext cx="721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Lebanon</a:t>
            </a:r>
            <a:endParaRPr lang="en-US" sz="1200" dirty="0"/>
          </a:p>
        </p:txBody>
      </p:sp>
      <p:pic>
        <p:nvPicPr>
          <p:cNvPr id="7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257" y="5151428"/>
            <a:ext cx="385241" cy="27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8" name="Straight Connector 77"/>
          <p:cNvCxnSpPr>
            <a:cxnSpLocks noChangeAspect="1"/>
          </p:cNvCxnSpPr>
          <p:nvPr/>
        </p:nvCxnSpPr>
        <p:spPr>
          <a:xfrm>
            <a:off x="7803738" y="5151428"/>
            <a:ext cx="0" cy="26606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>
            <a:spLocks noChangeAspect="1"/>
          </p:cNvSpPr>
          <p:nvPr/>
        </p:nvSpPr>
        <p:spPr>
          <a:xfrm>
            <a:off x="5336552" y="5515671"/>
            <a:ext cx="1813705" cy="9377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>
            <a:spLocks noChangeAspect="1"/>
          </p:cNvSpPr>
          <p:nvPr/>
        </p:nvSpPr>
        <p:spPr>
          <a:xfrm>
            <a:off x="5317890" y="5421837"/>
            <a:ext cx="777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Egress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91" name="Rectangle 90"/>
          <p:cNvSpPr>
            <a:spLocks noChangeAspect="1"/>
          </p:cNvSpPr>
          <p:nvPr/>
        </p:nvSpPr>
        <p:spPr>
          <a:xfrm>
            <a:off x="5087913" y="5645340"/>
            <a:ext cx="678235" cy="51966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>
            <a:spLocks noChangeAspect="1"/>
          </p:cNvSpPr>
          <p:nvPr/>
        </p:nvSpPr>
        <p:spPr>
          <a:xfrm>
            <a:off x="5402377" y="5401818"/>
            <a:ext cx="1247502" cy="51966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>
            <a:spLocks noChangeAspect="1"/>
          </p:cNvSpPr>
          <p:nvPr/>
        </p:nvSpPr>
        <p:spPr>
          <a:xfrm>
            <a:off x="3929543" y="4274173"/>
            <a:ext cx="684994" cy="33072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5" name="Straight Connector 94"/>
          <p:cNvCxnSpPr>
            <a:cxnSpLocks noChangeAspect="1"/>
          </p:cNvCxnSpPr>
          <p:nvPr/>
        </p:nvCxnSpPr>
        <p:spPr>
          <a:xfrm>
            <a:off x="5766148" y="5022563"/>
            <a:ext cx="0" cy="4051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>
            <a:spLocks noChangeAspect="1"/>
          </p:cNvSpPr>
          <p:nvPr/>
        </p:nvSpPr>
        <p:spPr>
          <a:xfrm>
            <a:off x="6249801" y="5480086"/>
            <a:ext cx="766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Foster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96" name="TextBox 95"/>
          <p:cNvSpPr txBox="1">
            <a:spLocks noChangeAspect="1"/>
          </p:cNvSpPr>
          <p:nvPr/>
        </p:nvSpPr>
        <p:spPr>
          <a:xfrm>
            <a:off x="5422721" y="5476986"/>
            <a:ext cx="777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Egress</a:t>
            </a:r>
            <a:endParaRPr lang="en-US" dirty="0">
              <a:solidFill>
                <a:schemeClr val="accent2"/>
              </a:solidFill>
            </a:endParaRPr>
          </a:p>
        </p:txBody>
      </p:sp>
      <p:cxnSp>
        <p:nvCxnSpPr>
          <p:cNvPr id="57" name="Straight Connector 56"/>
          <p:cNvCxnSpPr>
            <a:cxnSpLocks noChangeAspect="1"/>
          </p:cNvCxnSpPr>
          <p:nvPr/>
        </p:nvCxnSpPr>
        <p:spPr>
          <a:xfrm>
            <a:off x="7187603" y="5277260"/>
            <a:ext cx="0" cy="26606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cxnSpLocks noChangeAspect="1"/>
          </p:cNvCxnSpPr>
          <p:nvPr/>
        </p:nvCxnSpPr>
        <p:spPr>
          <a:xfrm>
            <a:off x="3533488" y="2576088"/>
            <a:ext cx="0" cy="4051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cxnSpLocks noChangeAspect="1"/>
          </p:cNvCxnSpPr>
          <p:nvPr/>
        </p:nvCxnSpPr>
        <p:spPr>
          <a:xfrm>
            <a:off x="2558128" y="1844122"/>
            <a:ext cx="0" cy="4051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>
            <a:spLocks noChangeAspect="1"/>
          </p:cNvSpPr>
          <p:nvPr/>
        </p:nvSpPr>
        <p:spPr>
          <a:xfrm>
            <a:off x="6981976" y="560650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MOR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03" name="TextBox 102"/>
          <p:cNvSpPr txBox="1">
            <a:spLocks noChangeAspect="1"/>
          </p:cNvSpPr>
          <p:nvPr/>
        </p:nvSpPr>
        <p:spPr>
          <a:xfrm>
            <a:off x="7545815" y="5606503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HOR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2" name="Arc 41"/>
          <p:cNvSpPr/>
          <p:nvPr/>
        </p:nvSpPr>
        <p:spPr>
          <a:xfrm>
            <a:off x="-1363980" y="2006192"/>
            <a:ext cx="8013859" cy="5697628"/>
          </a:xfrm>
          <a:prstGeom prst="arc">
            <a:avLst/>
          </a:prstGeom>
          <a:ln w="34925">
            <a:solidFill>
              <a:schemeClr val="accent2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625552" y="3171530"/>
            <a:ext cx="1162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13 rkm</a:t>
            </a:r>
            <a:endParaRPr lang="en-US" dirty="0">
              <a:solidFill>
                <a:schemeClr val="accent2"/>
              </a:solidFill>
            </a:endParaRPr>
          </a:p>
        </p:txBody>
      </p:sp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624375"/>
              </p:ext>
            </p:extLst>
          </p:nvPr>
        </p:nvGraphicFramePr>
        <p:xfrm>
          <a:off x="5637622" y="1846582"/>
          <a:ext cx="2426183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4055"/>
                <a:gridCol w="841693"/>
                <a:gridCol w="567055"/>
                <a:gridCol w="37338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  <a:endParaRPr lang="en-US" sz="140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</a:t>
                      </a:r>
                      <a:endParaRPr lang="en-US" sz="140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</a:t>
                      </a:r>
                      <a:endParaRPr lang="en-US" sz="140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40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</a:rPr>
                        <a:t>15.2</a:t>
                      </a:r>
                      <a:endParaRPr lang="en-US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</a:rPr>
                        <a:t>7.4</a:t>
                      </a:r>
                      <a:endParaRPr lang="en-US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</a:rPr>
                        <a:t>2.4</a:t>
                      </a:r>
                      <a:endParaRPr lang="en-US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</a:rPr>
                        <a:t>68</a:t>
                      </a:r>
                      <a:endParaRPr lang="en-US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54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457200" y="1568110"/>
            <a:ext cx="8229600" cy="215443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0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5"/>
              </a:buBlip>
              <a:defRPr sz="16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6"/>
              </a:buBlip>
              <a:defRPr sz="14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High probability of detection at all arrays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No dead fish detected on </a:t>
            </a:r>
          </a:p>
          <a:p>
            <a:pPr marL="0" indent="342900">
              <a:buNone/>
            </a:pPr>
            <a:r>
              <a:rPr lang="en-US" dirty="0" smtClean="0"/>
              <a:t>survival arrays</a:t>
            </a:r>
          </a:p>
          <a:p>
            <a:pPr marL="0" indent="342900"/>
            <a:r>
              <a:rPr lang="en-US" dirty="0" smtClean="0"/>
              <a:t>No study fish detected in</a:t>
            </a:r>
          </a:p>
          <a:p>
            <a:pPr marL="0" indent="342900">
              <a:buNone/>
            </a:pPr>
            <a:r>
              <a:rPr lang="en-US" dirty="0" smtClean="0"/>
              <a:t>the FWS, AWS, or HWS.</a:t>
            </a:r>
          </a:p>
          <a:p>
            <a:pPr marL="0" indent="0">
              <a:buFontTx/>
              <a:buNone/>
            </a:pPr>
            <a:endParaRPr lang="en-US" dirty="0" smtClean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384721"/>
          </a:xfrm>
        </p:spPr>
        <p:txBody>
          <a:bodyPr/>
          <a:lstStyle/>
          <a:p>
            <a:r>
              <a:rPr lang="en-US" dirty="0"/>
              <a:t>Preliminary Optimization </a:t>
            </a:r>
            <a:r>
              <a:rPr lang="en-US" dirty="0" smtClean="0"/>
              <a:t>Results: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067" y="2247995"/>
            <a:ext cx="4564592" cy="3582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84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384721"/>
          </a:xfrm>
        </p:spPr>
        <p:txBody>
          <a:bodyPr/>
          <a:lstStyle/>
          <a:p>
            <a:r>
              <a:rPr lang="en-US" dirty="0" smtClean="0"/>
              <a:t>Presentation Outline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600825" y="6492875"/>
            <a:ext cx="2133600" cy="365125"/>
          </a:xfrm>
        </p:spPr>
        <p:txBody>
          <a:bodyPr/>
          <a:lstStyle/>
          <a:p>
            <a:fld id="{03722D57-58D6-9447-A6D5-A97F6C35A8F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19099" y="1857372"/>
            <a:ext cx="5719233" cy="4296561"/>
          </a:xfrm>
        </p:spPr>
        <p:txBody>
          <a:bodyPr/>
          <a:lstStyle/>
          <a:p>
            <a:r>
              <a:rPr lang="en-US" dirty="0" smtClean="0"/>
              <a:t>Background</a:t>
            </a:r>
          </a:p>
          <a:p>
            <a:r>
              <a:rPr lang="en-US" dirty="0" smtClean="0"/>
              <a:t>Overall research objectives</a:t>
            </a:r>
          </a:p>
          <a:p>
            <a:r>
              <a:rPr lang="en-US" dirty="0" smtClean="0"/>
              <a:t>Fall 2014 optimization</a:t>
            </a:r>
          </a:p>
          <a:p>
            <a:pPr lvl="1"/>
            <a:r>
              <a:rPr lang="en-US" dirty="0" smtClean="0"/>
              <a:t>Methods</a:t>
            </a:r>
          </a:p>
          <a:p>
            <a:pPr lvl="1"/>
            <a:r>
              <a:rPr lang="en-US" dirty="0" smtClean="0"/>
              <a:t>Preliminary Results</a:t>
            </a:r>
          </a:p>
          <a:p>
            <a:pPr lvl="2"/>
            <a:r>
              <a:rPr lang="en-US" dirty="0" smtClean="0"/>
              <a:t>Residence times</a:t>
            </a:r>
          </a:p>
          <a:p>
            <a:pPr lvl="2"/>
            <a:r>
              <a:rPr lang="en-US" dirty="0" smtClean="0"/>
              <a:t>Route distributions</a:t>
            </a:r>
          </a:p>
          <a:p>
            <a:r>
              <a:rPr lang="en-US" dirty="0" smtClean="0"/>
              <a:t>Spring and fall 2015 research plans</a:t>
            </a:r>
          </a:p>
          <a:p>
            <a:pPr lvl="2"/>
            <a:r>
              <a:rPr lang="en-US" dirty="0" smtClean="0"/>
              <a:t>Tagging and release</a:t>
            </a:r>
          </a:p>
          <a:p>
            <a:pPr lvl="2"/>
            <a:r>
              <a:rPr lang="en-US" dirty="0" smtClean="0"/>
              <a:t>Spill test</a:t>
            </a:r>
          </a:p>
          <a:p>
            <a:pPr lvl="2"/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704" y="1485901"/>
            <a:ext cx="4026155" cy="267462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58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523997"/>
            <a:ext cx="8229600" cy="3040832"/>
          </a:xfrm>
        </p:spPr>
        <p:txBody>
          <a:bodyPr/>
          <a:lstStyle/>
          <a:p>
            <a:r>
              <a:rPr lang="en-US" dirty="0" smtClean="0"/>
              <a:t>Burst rate/tag life is adequate for spring and fall 2015 studies</a:t>
            </a:r>
          </a:p>
          <a:p>
            <a:pPr lvl="1"/>
            <a:r>
              <a:rPr lang="en-US" dirty="0" smtClean="0"/>
              <a:t>Will use similar frequencies, burst rates, and tag model</a:t>
            </a:r>
          </a:p>
          <a:p>
            <a:r>
              <a:rPr lang="en-US" dirty="0" smtClean="0"/>
              <a:t>Code collision was minimal at dam-face and downstream autonomous arrays</a:t>
            </a:r>
          </a:p>
          <a:p>
            <a:r>
              <a:rPr lang="en-US" dirty="0" smtClean="0"/>
              <a:t>Detection efficiencies were adequate for forming “events” at all telemetry arrays. </a:t>
            </a:r>
          </a:p>
          <a:p>
            <a:r>
              <a:rPr lang="en-US" dirty="0" smtClean="0"/>
              <a:t>Optimization results validate reasoning for not tagging steelhead in fall 2015</a:t>
            </a:r>
          </a:p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356614"/>
            <a:ext cx="6629400" cy="38472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500" b="1" kern="120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/>
              <a:t>Optimization Summary and 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20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384721"/>
          </a:xfrm>
        </p:spPr>
        <p:txBody>
          <a:bodyPr/>
          <a:lstStyle/>
          <a:p>
            <a:r>
              <a:rPr lang="en-US" dirty="0" smtClean="0"/>
              <a:t>Spring and Fall 2015 Study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31800" y="1363130"/>
            <a:ext cx="8229600" cy="307777"/>
          </a:xfrm>
        </p:spPr>
        <p:txBody>
          <a:bodyPr/>
          <a:lstStyle/>
          <a:p>
            <a:r>
              <a:rPr lang="en-US" dirty="0" smtClean="0"/>
              <a:t>Tagging and Release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434118"/>
              </p:ext>
            </p:extLst>
          </p:nvPr>
        </p:nvGraphicFramePr>
        <p:xfrm>
          <a:off x="945523" y="2155784"/>
          <a:ext cx="6925937" cy="3471904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038002"/>
                <a:gridCol w="2038002"/>
                <a:gridCol w="913372"/>
                <a:gridCol w="648715"/>
                <a:gridCol w="1287846"/>
              </a:tblGrid>
              <a:tr h="36693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</a:rPr>
                        <a:t>Season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b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Species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b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Release Location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b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</a:rPr>
                        <a:t>n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b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</a:rPr>
                        <a:t>Size Range (mm)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b"/>
                </a:tc>
              </a:tr>
              <a:tr h="366932">
                <a:tc rowSpan="5"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</a:rPr>
                        <a:t>Spring 2015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ctr"/>
                </a:tc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Chinook salmon</a:t>
                      </a:r>
                      <a:endParaRPr lang="en-US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>
                    <a:solidFill>
                      <a:srgbClr val="D5D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HOR</a:t>
                      </a:r>
                      <a:endParaRPr lang="en-US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ctr">
                    <a:solidFill>
                      <a:srgbClr val="D5D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375</a:t>
                      </a:r>
                      <a:endParaRPr lang="en-US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ctr">
                    <a:solidFill>
                      <a:srgbClr val="D5D5D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100</a:t>
                      </a:r>
                      <a:r>
                        <a:rPr lang="en-US" sz="1400" dirty="0" smtClean="0">
                          <a:solidFill>
                            <a:schemeClr val="accent2"/>
                          </a:solidFill>
                        </a:rPr>
                        <a:t>–</a:t>
                      </a:r>
                      <a:r>
                        <a:rPr lang="en-US" sz="1400" kern="12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155</a:t>
                      </a:r>
                    </a:p>
                  </a:txBody>
                  <a:tcPr marL="68340" marR="68340" marT="0" marB="0" anchor="ctr">
                    <a:solidFill>
                      <a:srgbClr val="D5D5D6"/>
                    </a:solidFill>
                  </a:tcPr>
                </a:tc>
              </a:tr>
              <a:tr h="3669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340" marR="6834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MOR</a:t>
                      </a:r>
                      <a:endParaRPr lang="en-US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ctr">
                    <a:solidFill>
                      <a:srgbClr val="D5D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375</a:t>
                      </a:r>
                      <a:endParaRPr lang="en-US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ctr">
                    <a:solidFill>
                      <a:srgbClr val="D5D5D6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accent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ctr"/>
                </a:tc>
              </a:tr>
              <a:tr h="366932">
                <a:tc vMerge="1"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/>
                </a:tc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Steelhead</a:t>
                      </a:r>
                      <a:endParaRPr lang="en-US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HOR</a:t>
                      </a:r>
                      <a:endParaRPr lang="en-US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ctr"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400</a:t>
                      </a:r>
                      <a:endParaRPr lang="en-US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ctr">
                    <a:solidFill>
                      <a:srgbClr val="EBEBE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</a:rPr>
                        <a:t>140</a:t>
                      </a:r>
                      <a:r>
                        <a:rPr lang="en-US" sz="1400" dirty="0" smtClean="0">
                          <a:solidFill>
                            <a:schemeClr val="accent2"/>
                          </a:solidFill>
                        </a:rPr>
                        <a:t>–</a:t>
                      </a:r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</a:rPr>
                        <a:t>200</a:t>
                      </a:r>
                      <a:endParaRPr lang="en-US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ctr">
                    <a:solidFill>
                      <a:srgbClr val="EBEBEC"/>
                    </a:solidFill>
                  </a:tcPr>
                </a:tc>
              </a:tr>
              <a:tr h="3669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340" marR="6834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MOR</a:t>
                      </a:r>
                      <a:endParaRPr lang="en-US" sz="1400" kern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340" marR="68340" marT="0" marB="0" anchor="ctr"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400</a:t>
                      </a:r>
                      <a:endParaRPr lang="en-US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ctr">
                    <a:solidFill>
                      <a:srgbClr val="EBEBEC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accent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ctr"/>
                </a:tc>
              </a:tr>
              <a:tr h="366932">
                <a:tc vMerge="1"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Dead fish release</a:t>
                      </a:r>
                      <a:endParaRPr lang="en-US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Foster</a:t>
                      </a:r>
                      <a:endParaRPr lang="en-US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30</a:t>
                      </a:r>
                      <a:endParaRPr lang="en-US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</a:rPr>
                        <a:t>-</a:t>
                      </a:r>
                      <a:endParaRPr lang="en-US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ctr"/>
                </a:tc>
              </a:tr>
              <a:tr h="366932">
                <a:tc rowSpan="3"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</a:rPr>
                        <a:t>Fall 2015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ctr"/>
                </a:tc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Chinook salmon</a:t>
                      </a:r>
                      <a:endParaRPr lang="en-US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ctr"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HOR</a:t>
                      </a:r>
                      <a:endParaRPr lang="en-US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ctr"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</a:rPr>
                        <a:t>675</a:t>
                      </a:r>
                      <a:endParaRPr lang="en-US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ctr">
                    <a:solidFill>
                      <a:srgbClr val="EBEBE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</a:rPr>
                        <a:t>170</a:t>
                      </a:r>
                      <a:r>
                        <a:rPr lang="en-US" sz="1400" dirty="0" smtClean="0">
                          <a:solidFill>
                            <a:schemeClr val="accent2"/>
                          </a:solidFill>
                        </a:rPr>
                        <a:t>–</a:t>
                      </a:r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</a:rPr>
                        <a:t>230</a:t>
                      </a:r>
                      <a:endParaRPr lang="en-US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ctr">
                    <a:solidFill>
                      <a:srgbClr val="EBEBEC"/>
                    </a:solidFill>
                  </a:tcPr>
                </a:tc>
              </a:tr>
              <a:tr h="366932">
                <a:tc vMerge="1"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/>
                </a:tc>
                <a:tc vMerge="1"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340" marR="6834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MOR</a:t>
                      </a:r>
                      <a:endParaRPr lang="en-US" sz="1400" kern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340" marR="68340" marT="0" marB="0" anchor="ctr"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</a:rPr>
                        <a:t>675</a:t>
                      </a:r>
                      <a:endParaRPr lang="en-US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ctr">
                    <a:solidFill>
                      <a:srgbClr val="EBEBEC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accent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ctr"/>
                </a:tc>
              </a:tr>
              <a:tr h="366932">
                <a:tc vMerge="1"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Dead fish release</a:t>
                      </a:r>
                      <a:endParaRPr lang="en-US" sz="1400" kern="12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340" marR="68340" marT="0" marB="0" anchor="ctr">
                    <a:solidFill>
                      <a:srgbClr val="D5D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</a:rPr>
                        <a:t>Foster</a:t>
                      </a:r>
                      <a:endParaRPr lang="en-US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ctr">
                    <a:solidFill>
                      <a:srgbClr val="D5D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</a:rPr>
                        <a:t> 30</a:t>
                      </a:r>
                      <a:endParaRPr lang="en-US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ctr">
                    <a:solidFill>
                      <a:srgbClr val="D5D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imes New Roman"/>
                        </a:rPr>
                        <a:t>-</a:t>
                      </a:r>
                      <a:endParaRPr lang="en-US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ctr">
                    <a:solidFill>
                      <a:srgbClr val="D5D5D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518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384721"/>
          </a:xfrm>
        </p:spPr>
        <p:txBody>
          <a:bodyPr/>
          <a:lstStyle/>
          <a:p>
            <a:r>
              <a:rPr lang="en-US" dirty="0" smtClean="0"/>
              <a:t>Spring 2015: On/Off Spill test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39420" y="1126910"/>
            <a:ext cx="8229600" cy="3151632"/>
          </a:xfrm>
        </p:spPr>
        <p:txBody>
          <a:bodyPr/>
          <a:lstStyle/>
          <a:p>
            <a:r>
              <a:rPr lang="en-US" dirty="0" smtClean="0"/>
              <a:t>Treatments</a:t>
            </a:r>
          </a:p>
          <a:p>
            <a:pPr lvl="1"/>
            <a:r>
              <a:rPr lang="en-US" dirty="0" smtClean="0"/>
              <a:t>Fish Weir in Spill Bay 4 continuously operated</a:t>
            </a:r>
          </a:p>
          <a:p>
            <a:pPr lvl="1"/>
            <a:r>
              <a:rPr lang="en-US" dirty="0" smtClean="0"/>
              <a:t>Treatments include manipulating turbine and spill operations </a:t>
            </a:r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Tagging and Release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8411004"/>
              </p:ext>
            </p:extLst>
          </p:nvPr>
        </p:nvGraphicFramePr>
        <p:xfrm>
          <a:off x="1310640" y="4413006"/>
          <a:ext cx="5928359" cy="2244138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564214"/>
                <a:gridCol w="1217043"/>
                <a:gridCol w="968660"/>
                <a:gridCol w="1081400"/>
                <a:gridCol w="1097042"/>
              </a:tblGrid>
              <a:tr h="3669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Release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Forebay Elevation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Date (2015)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Chinook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Steelhead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5088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613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ft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March 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200</a:t>
                      </a:r>
                    </a:p>
                  </a:txBody>
                  <a:tcPr marL="68580" marR="68580" marT="0" marB="0" anchor="ctr"/>
                </a:tc>
              </a:tr>
              <a:tr h="3979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613</a:t>
                      </a:r>
                      <a:r>
                        <a:rPr lang="en-US" sz="1600" baseline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ft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March 16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200</a:t>
                      </a:r>
                    </a:p>
                  </a:txBody>
                  <a:tcPr marL="68580" marR="68580" marT="0" marB="0" anchor="ctr"/>
                </a:tc>
              </a:tr>
              <a:tr h="3669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613</a:t>
                      </a:r>
                      <a:r>
                        <a:rPr lang="en-US" sz="1600" baseline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ft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March 30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200</a:t>
                      </a:r>
                    </a:p>
                  </a:txBody>
                  <a:tcPr marL="68580" marR="68580" marT="0" marB="0" anchor="ctr"/>
                </a:tc>
              </a:tr>
              <a:tr h="3669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635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ft</a:t>
                      </a:r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May 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200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1129222"/>
              </p:ext>
            </p:extLst>
          </p:nvPr>
        </p:nvGraphicFramePr>
        <p:xfrm>
          <a:off x="1477230" y="2288720"/>
          <a:ext cx="5379078" cy="1530072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489144"/>
                <a:gridCol w="1646266"/>
                <a:gridCol w="1041400"/>
                <a:gridCol w="1202268"/>
              </a:tblGrid>
              <a:tr h="3669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Treatment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Name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Turbine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Spill</a:t>
                      </a:r>
                    </a:p>
                  </a:txBody>
                  <a:tcPr marL="68580" marR="68580" marT="0" marB="0" anchor="b"/>
                </a:tc>
              </a:tr>
              <a:tr h="3982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“Both-on”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On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On</a:t>
                      </a:r>
                    </a:p>
                  </a:txBody>
                  <a:tcPr marL="68580" marR="68580" marT="0" marB="0" anchor="ctr"/>
                </a:tc>
              </a:tr>
              <a:tr h="3979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“Turbine-on”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On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Off</a:t>
                      </a:r>
                    </a:p>
                  </a:txBody>
                  <a:tcPr marL="68580" marR="68580" marT="0" marB="0" anchor="ctr"/>
                </a:tc>
              </a:tr>
              <a:tr h="3669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“Spill-on”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Off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On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439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384721"/>
          </a:xfrm>
        </p:spPr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23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2"/>
          <p:cNvSpPr txBox="1">
            <a:spLocks/>
          </p:cNvSpPr>
          <p:nvPr/>
        </p:nvSpPr>
        <p:spPr>
          <a:xfrm>
            <a:off x="180975" y="6424613"/>
            <a:ext cx="609600" cy="22860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rgbClr val="70727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DEBCE4-D325-4603-BBE3-C1D1FA321859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23</a:t>
            </a:fld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81000" y="1407795"/>
            <a:ext cx="4572000" cy="3048000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lnSpc>
                <a:spcPct val="85000"/>
              </a:lnSpc>
              <a:spcBef>
                <a:spcPct val="30000"/>
              </a:spcBef>
              <a:buClr>
                <a:schemeClr val="folHlink"/>
              </a:buClr>
              <a:buFontTx/>
              <a:buBlip>
                <a:blip r:embed="rId3"/>
              </a:buBlip>
              <a:defRPr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Army Corps of Engineers</a:t>
            </a:r>
          </a:p>
          <a:p>
            <a:pPr marL="742950" lvl="1" indent="-285750" eaLnBrk="0" hangingPunct="0">
              <a:lnSpc>
                <a:spcPct val="85000"/>
              </a:lnSpc>
              <a:spcBef>
                <a:spcPct val="30000"/>
              </a:spcBef>
              <a:buClr>
                <a:schemeClr val="tx2"/>
              </a:buClr>
              <a:buSzPct val="80000"/>
              <a:buFontTx/>
              <a:buBlip>
                <a:blip r:embed="rId4"/>
              </a:buBlip>
              <a:defRPr/>
            </a:pPr>
            <a:r>
              <a:rPr lang="en-US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Fenton Khan</a:t>
            </a:r>
          </a:p>
          <a:p>
            <a:pPr marL="742950" lvl="1" indent="-285750" eaLnBrk="0" hangingPunct="0">
              <a:lnSpc>
                <a:spcPct val="85000"/>
              </a:lnSpc>
              <a:spcBef>
                <a:spcPct val="30000"/>
              </a:spcBef>
              <a:buClr>
                <a:schemeClr val="tx2"/>
              </a:buClr>
              <a:buSzPct val="80000"/>
              <a:buFontTx/>
              <a:buBlip>
                <a:blip r:embed="rId4"/>
              </a:buBlip>
              <a:defRPr/>
            </a:pPr>
            <a:r>
              <a:rPr lang="en-US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David Griffith</a:t>
            </a:r>
          </a:p>
          <a:p>
            <a:pPr marL="742950" lvl="1" indent="-285750" eaLnBrk="0" hangingPunct="0">
              <a:lnSpc>
                <a:spcPct val="85000"/>
              </a:lnSpc>
              <a:spcBef>
                <a:spcPct val="30000"/>
              </a:spcBef>
              <a:buClr>
                <a:schemeClr val="tx2"/>
              </a:buClr>
              <a:buSzPct val="80000"/>
              <a:buFontTx/>
              <a:buBlip>
                <a:blip r:embed="rId4"/>
              </a:buBlip>
              <a:defRPr/>
            </a:pPr>
            <a:r>
              <a:rPr lang="en-US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Steve Gardner</a:t>
            </a:r>
          </a:p>
          <a:p>
            <a:pPr marL="742950" lvl="1" indent="-285750" eaLnBrk="0" hangingPunct="0">
              <a:lnSpc>
                <a:spcPct val="85000"/>
              </a:lnSpc>
              <a:spcBef>
                <a:spcPct val="30000"/>
              </a:spcBef>
              <a:buClr>
                <a:schemeClr val="tx2"/>
              </a:buClr>
              <a:buSzPct val="80000"/>
              <a:buFontTx/>
              <a:buBlip>
                <a:blip r:embed="rId4"/>
              </a:buBlip>
              <a:defRPr/>
            </a:pPr>
            <a:r>
              <a:rPr lang="en-US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Thomas </a:t>
            </a:r>
            <a:r>
              <a:rPr lang="en-US" sz="20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Voldbaek</a:t>
            </a:r>
            <a:endParaRPr lang="en-US" sz="200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eaLnBrk="0" hangingPunct="0">
              <a:lnSpc>
                <a:spcPct val="85000"/>
              </a:lnSpc>
              <a:spcBef>
                <a:spcPct val="30000"/>
              </a:spcBef>
              <a:buClr>
                <a:schemeClr val="tx2"/>
              </a:buClr>
              <a:buSzPct val="80000"/>
              <a:buFontTx/>
              <a:buBlip>
                <a:blip r:embed="rId4"/>
              </a:buBlip>
              <a:defRPr/>
            </a:pPr>
            <a:r>
              <a:rPr lang="en-US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Chad Helms</a:t>
            </a:r>
          </a:p>
          <a:p>
            <a:pPr marL="742950" lvl="1" indent="-285750" eaLnBrk="0" hangingPunct="0">
              <a:lnSpc>
                <a:spcPct val="85000"/>
              </a:lnSpc>
              <a:spcBef>
                <a:spcPct val="30000"/>
              </a:spcBef>
              <a:buClr>
                <a:schemeClr val="tx2"/>
              </a:buClr>
              <a:buSzPct val="80000"/>
              <a:buFontTx/>
              <a:buBlip>
                <a:blip r:embed="rId4"/>
              </a:buBlip>
              <a:defRPr/>
            </a:pPr>
            <a:r>
              <a:rPr lang="en-US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Doug Garletts</a:t>
            </a:r>
          </a:p>
          <a:p>
            <a:pPr marL="742950" lvl="1" indent="-285750" eaLnBrk="0" hangingPunct="0">
              <a:lnSpc>
                <a:spcPct val="85000"/>
              </a:lnSpc>
              <a:spcBef>
                <a:spcPct val="30000"/>
              </a:spcBef>
              <a:buClr>
                <a:schemeClr val="tx2"/>
              </a:buClr>
              <a:buSzPct val="80000"/>
              <a:buFontTx/>
              <a:buBlip>
                <a:blip r:embed="rId4"/>
              </a:buBlip>
              <a:defRPr/>
            </a:pPr>
            <a:r>
              <a:rPr lang="en-US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Greg Taylor</a:t>
            </a:r>
          </a:p>
          <a:p>
            <a:pPr marL="742950" lvl="1" indent="-285750" eaLnBrk="0" hangingPunct="0">
              <a:lnSpc>
                <a:spcPct val="85000"/>
              </a:lnSpc>
              <a:spcBef>
                <a:spcPct val="30000"/>
              </a:spcBef>
              <a:buClr>
                <a:schemeClr val="tx2"/>
              </a:buClr>
              <a:buSzPct val="80000"/>
              <a:buFontTx/>
              <a:buBlip>
                <a:blip r:embed="rId4"/>
              </a:buBlip>
              <a:defRPr/>
            </a:pPr>
            <a:r>
              <a:rPr lang="en-US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Foster control room operators,</a:t>
            </a:r>
          </a:p>
          <a:p>
            <a:pPr marL="742950" lvl="1" indent="-285750" eaLnBrk="0" hangingPunct="0">
              <a:lnSpc>
                <a:spcPct val="85000"/>
              </a:lnSpc>
              <a:spcBef>
                <a:spcPct val="30000"/>
              </a:spcBef>
              <a:buClr>
                <a:schemeClr val="tx2"/>
              </a:buClr>
              <a:buSzPct val="80000"/>
              <a:defRPr/>
            </a:pPr>
            <a:r>
              <a:rPr lang="en-US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    Engineering and structural staff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486400" y="1392555"/>
            <a:ext cx="3200400" cy="2286000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lnSpc>
                <a:spcPct val="85000"/>
              </a:lnSpc>
              <a:spcBef>
                <a:spcPct val="30000"/>
              </a:spcBef>
              <a:buClr>
                <a:schemeClr val="folHlink"/>
              </a:buClr>
              <a:buFontTx/>
              <a:buBlip>
                <a:blip r:embed="rId3"/>
              </a:buBlip>
              <a:defRPr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PNNL</a:t>
            </a:r>
          </a:p>
          <a:p>
            <a:pPr marL="742950" lvl="1" indent="-285750" eaLnBrk="0" hangingPunct="0">
              <a:lnSpc>
                <a:spcPct val="85000"/>
              </a:lnSpc>
              <a:spcBef>
                <a:spcPct val="30000"/>
              </a:spcBef>
              <a:buClr>
                <a:schemeClr val="tx2"/>
              </a:buClr>
              <a:buSzPct val="80000"/>
              <a:buFontTx/>
              <a:buBlip>
                <a:blip r:embed="rId4"/>
              </a:buBlip>
              <a:defRPr/>
            </a:pPr>
            <a:r>
              <a:rPr lang="en-US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Mike Greiner</a:t>
            </a:r>
          </a:p>
          <a:p>
            <a:pPr marL="742950" lvl="1" indent="-285750" eaLnBrk="0" hangingPunct="0">
              <a:lnSpc>
                <a:spcPct val="85000"/>
              </a:lnSpc>
              <a:spcBef>
                <a:spcPct val="30000"/>
              </a:spcBef>
              <a:buClr>
                <a:schemeClr val="tx2"/>
              </a:buClr>
              <a:buSzPct val="80000"/>
              <a:buBlip>
                <a:blip r:embed="rId4"/>
              </a:buBlip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Eric Fischer</a:t>
            </a:r>
          </a:p>
          <a:p>
            <a:pPr marL="742950" lvl="1" indent="-285750" eaLnBrk="0" hangingPunct="0">
              <a:lnSpc>
                <a:spcPct val="85000"/>
              </a:lnSpc>
              <a:spcBef>
                <a:spcPct val="30000"/>
              </a:spcBef>
              <a:buClr>
                <a:schemeClr val="tx2"/>
              </a:buClr>
              <a:buSzPct val="80000"/>
              <a:buFontTx/>
              <a:buBlip>
                <a:blip r:embed="rId4"/>
              </a:buBlip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Bishes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Rayamajhi</a:t>
            </a:r>
          </a:p>
          <a:p>
            <a:pPr marL="742950" lvl="1" indent="-285750" eaLnBrk="0" hangingPunct="0">
              <a:lnSpc>
                <a:spcPct val="85000"/>
              </a:lnSpc>
              <a:spcBef>
                <a:spcPct val="30000"/>
              </a:spcBef>
              <a:buClr>
                <a:schemeClr val="tx2"/>
              </a:buClr>
              <a:buSzPct val="80000"/>
              <a:buFontTx/>
              <a:buBlip>
                <a:blip r:embed="rId4"/>
              </a:buBlip>
              <a:defRPr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Chris Vernon</a:t>
            </a:r>
          </a:p>
          <a:p>
            <a:pPr marL="742950" lvl="1" indent="-285750" eaLnBrk="0" hangingPunct="0">
              <a:lnSpc>
                <a:spcPct val="85000"/>
              </a:lnSpc>
              <a:spcBef>
                <a:spcPct val="30000"/>
              </a:spcBef>
              <a:buClr>
                <a:schemeClr val="tx2"/>
              </a:buClr>
              <a:buSzPct val="80000"/>
              <a:buFontTx/>
              <a:buBlip>
                <a:blip r:embed="rId4"/>
              </a:buBlip>
              <a:defRPr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Jina Kim</a:t>
            </a:r>
          </a:p>
          <a:p>
            <a:pPr marL="742950" lvl="1" indent="-285750" eaLnBrk="0" hangingPunct="0">
              <a:lnSpc>
                <a:spcPct val="85000"/>
              </a:lnSpc>
              <a:spcBef>
                <a:spcPct val="30000"/>
              </a:spcBef>
              <a:buClr>
                <a:schemeClr val="tx2"/>
              </a:buClr>
              <a:buSzPct val="80000"/>
              <a:buFontTx/>
              <a:buBlip>
                <a:blip r:embed="rId4"/>
              </a:buBlip>
              <a:defRPr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Ricardo Walker</a:t>
            </a:r>
          </a:p>
          <a:p>
            <a:pPr marL="742950" lvl="1" indent="-285750" eaLnBrk="0" hangingPunct="0">
              <a:lnSpc>
                <a:spcPct val="85000"/>
              </a:lnSpc>
              <a:spcBef>
                <a:spcPct val="30000"/>
              </a:spcBef>
              <a:buClr>
                <a:schemeClr val="tx2"/>
              </a:buClr>
              <a:buSzPct val="80000"/>
              <a:buFontTx/>
              <a:buBlip>
                <a:blip r:embed="rId4"/>
              </a:buBlip>
              <a:defRPr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Kate Deters</a:t>
            </a:r>
          </a:p>
          <a:p>
            <a:pPr marL="742950" lvl="1" indent="-285750" eaLnBrk="0" hangingPunct="0">
              <a:lnSpc>
                <a:spcPct val="85000"/>
              </a:lnSpc>
              <a:spcBef>
                <a:spcPct val="30000"/>
              </a:spcBef>
              <a:buClr>
                <a:schemeClr val="tx2"/>
              </a:buClr>
              <a:buSzPct val="80000"/>
              <a:buFontTx/>
              <a:buBlip>
                <a:blip r:embed="rId4"/>
              </a:buBlip>
              <a:defRPr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John Stephenson</a:t>
            </a:r>
          </a:p>
          <a:p>
            <a:pPr marL="342900" indent="-342900" eaLnBrk="0" hangingPunct="0">
              <a:lnSpc>
                <a:spcPct val="85000"/>
              </a:lnSpc>
              <a:spcBef>
                <a:spcPct val="30000"/>
              </a:spcBef>
              <a:buClr>
                <a:schemeClr val="folHlink"/>
              </a:buClr>
              <a:buBlip>
                <a:blip r:embed="rId3"/>
              </a:buBlip>
              <a:defRPr/>
            </a:pPr>
            <a:r>
              <a:rPr lang="en-US" sz="2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ODFW</a:t>
            </a:r>
            <a:endParaRPr 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eaLnBrk="0" hangingPunct="0">
              <a:lnSpc>
                <a:spcPct val="85000"/>
              </a:lnSpc>
              <a:spcBef>
                <a:spcPct val="30000"/>
              </a:spcBef>
              <a:buClr>
                <a:schemeClr val="tx2"/>
              </a:buClr>
              <a:buSzPct val="80000"/>
              <a:buBlip>
                <a:blip r:embed="rId4"/>
              </a:buBlip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Brett Boyd</a:t>
            </a:r>
          </a:p>
          <a:p>
            <a:pPr marL="742950" lvl="1" indent="-285750" eaLnBrk="0" hangingPunct="0">
              <a:lnSpc>
                <a:spcPct val="85000"/>
              </a:lnSpc>
              <a:spcBef>
                <a:spcPct val="30000"/>
              </a:spcBef>
              <a:buClr>
                <a:schemeClr val="tx2"/>
              </a:buClr>
              <a:buSzPct val="80000"/>
              <a:buBlip>
                <a:blip r:embed="rId4"/>
              </a:buBlip>
              <a:defRPr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Fred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Monzyk</a:t>
            </a:r>
          </a:p>
          <a:p>
            <a:pPr marL="742950" lvl="1" indent="-285750" eaLnBrk="0" hangingPunct="0">
              <a:lnSpc>
                <a:spcPct val="85000"/>
              </a:lnSpc>
              <a:spcBef>
                <a:spcPct val="30000"/>
              </a:spcBef>
              <a:buClr>
                <a:schemeClr val="tx2"/>
              </a:buClr>
              <a:buSzPct val="80000"/>
              <a:buBlip>
                <a:blip r:embed="rId4"/>
              </a:buBlip>
              <a:defRPr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Cameron Sharpe</a:t>
            </a:r>
          </a:p>
          <a:p>
            <a:pPr marL="742950" lvl="1" indent="-285750" eaLnBrk="0" hangingPunct="0">
              <a:lnSpc>
                <a:spcPct val="85000"/>
              </a:lnSpc>
              <a:spcBef>
                <a:spcPct val="30000"/>
              </a:spcBef>
              <a:buClr>
                <a:schemeClr val="tx2"/>
              </a:buClr>
              <a:buSzPct val="80000"/>
              <a:buBlip>
                <a:blip r:embed="rId4"/>
              </a:buBlip>
              <a:defRPr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Jeremy Romer</a:t>
            </a:r>
          </a:p>
          <a:p>
            <a:pPr marL="742950" lvl="1" indent="-285750" eaLnBrk="0" hangingPunct="0">
              <a:lnSpc>
                <a:spcPct val="85000"/>
              </a:lnSpc>
              <a:spcBef>
                <a:spcPct val="30000"/>
              </a:spcBef>
              <a:buClr>
                <a:schemeClr val="tx2"/>
              </a:buClr>
              <a:buSzPct val="80000"/>
              <a:buBlip>
                <a:blip r:embed="rId4"/>
              </a:buBlip>
              <a:defRPr/>
            </a:pPr>
            <a:r>
              <a:rPr lang="en-US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Staff at SSH </a:t>
            </a:r>
          </a:p>
          <a:p>
            <a:pPr marL="742950" lvl="1" indent="-285750" eaLnBrk="0" hangingPunct="0">
              <a:lnSpc>
                <a:spcPct val="85000"/>
              </a:lnSpc>
              <a:spcBef>
                <a:spcPct val="30000"/>
              </a:spcBef>
              <a:buClr>
                <a:schemeClr val="tx2"/>
              </a:buClr>
              <a:buSzPct val="80000"/>
              <a:buBlip>
                <a:blip r:embed="rId4"/>
              </a:buBlip>
              <a:defRPr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0" hangingPunct="0">
              <a:lnSpc>
                <a:spcPct val="85000"/>
              </a:lnSpc>
              <a:spcBef>
                <a:spcPct val="30000"/>
              </a:spcBef>
              <a:buClr>
                <a:schemeClr val="tx2"/>
              </a:buClr>
              <a:buSzPct val="80000"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0" hangingPunct="0">
              <a:lnSpc>
                <a:spcPct val="85000"/>
              </a:lnSpc>
              <a:spcBef>
                <a:spcPct val="30000"/>
              </a:spcBef>
              <a:buClr>
                <a:schemeClr val="tx2"/>
              </a:buClr>
              <a:buSzPct val="80000"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381000" y="4984433"/>
            <a:ext cx="3200400" cy="2286000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lnSpc>
                <a:spcPct val="85000"/>
              </a:lnSpc>
              <a:spcBef>
                <a:spcPct val="30000"/>
              </a:spcBef>
              <a:buClr>
                <a:schemeClr val="folHlink"/>
              </a:buClr>
              <a:buFontTx/>
              <a:buBlip>
                <a:blip r:embed="rId3"/>
              </a:buBlip>
              <a:defRPr/>
            </a:pPr>
            <a:r>
              <a:rPr lang="en-US" sz="2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OSU</a:t>
            </a:r>
            <a:endParaRPr 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eaLnBrk="0" hangingPunct="0">
              <a:lnSpc>
                <a:spcPct val="85000"/>
              </a:lnSpc>
              <a:spcBef>
                <a:spcPct val="30000"/>
              </a:spcBef>
              <a:buClr>
                <a:schemeClr val="tx2"/>
              </a:buClr>
              <a:buSzPct val="80000"/>
              <a:buFontTx/>
              <a:buBlip>
                <a:blip r:embed="rId4"/>
              </a:buBlip>
              <a:defRPr/>
            </a:pPr>
            <a:r>
              <a:rPr lang="en-US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Karen Cogliati</a:t>
            </a:r>
          </a:p>
          <a:p>
            <a:pPr lvl="1" eaLnBrk="0" hangingPunct="0">
              <a:lnSpc>
                <a:spcPct val="85000"/>
              </a:lnSpc>
              <a:spcBef>
                <a:spcPct val="30000"/>
              </a:spcBef>
              <a:buClr>
                <a:schemeClr val="tx2"/>
              </a:buClr>
              <a:buSzPct val="80000"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eaLnBrk="0" hangingPunct="0">
              <a:lnSpc>
                <a:spcPct val="85000"/>
              </a:lnSpc>
              <a:spcBef>
                <a:spcPct val="30000"/>
              </a:spcBef>
              <a:buClr>
                <a:schemeClr val="tx2"/>
              </a:buClr>
              <a:buSzPct val="80000"/>
              <a:buFontTx/>
              <a:buBlip>
                <a:blip r:embed="rId4"/>
              </a:buBlip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10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24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88107" y="2933700"/>
            <a:ext cx="3588067" cy="647700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85000"/>
              </a:lnSpc>
              <a:spcBef>
                <a:spcPct val="30000"/>
              </a:spcBef>
              <a:buClr>
                <a:schemeClr val="folHlink"/>
              </a:buClr>
              <a:defRPr/>
            </a:pPr>
            <a:r>
              <a:rPr lang="en-US" sz="4800" b="1" kern="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US" sz="4400" b="1" kern="0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1" descr="image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187" y="1447801"/>
            <a:ext cx="4169054" cy="49117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73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384721"/>
          </a:xfrm>
        </p:spPr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53537"/>
            <a:ext cx="8229600" cy="3527119"/>
          </a:xfrm>
        </p:spPr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nformation is needed </a:t>
            </a:r>
            <a:r>
              <a:rPr lang="en-US" dirty="0"/>
              <a:t>that </a:t>
            </a:r>
            <a:r>
              <a:rPr lang="en-US" dirty="0" smtClean="0"/>
              <a:t>c</a:t>
            </a:r>
            <a:r>
              <a:rPr lang="en-US" dirty="0" smtClean="0">
                <a:solidFill>
                  <a:schemeClr val="bg1"/>
                </a:solidFill>
              </a:rPr>
              <a:t>haracterizes Chinook salmon and steelhead passage efficiencies</a:t>
            </a:r>
            <a:r>
              <a:rPr lang="en-US" dirty="0" smtClean="0"/>
              <a:t>; survival; </a:t>
            </a:r>
            <a:r>
              <a:rPr lang="en-US" dirty="0"/>
              <a:t>temporal and spatial </a:t>
            </a:r>
            <a:r>
              <a:rPr lang="en-US" dirty="0" smtClean="0"/>
              <a:t>distributions; and </a:t>
            </a:r>
            <a:r>
              <a:rPr lang="en-US" dirty="0"/>
              <a:t>behaviors and movement patterns in the </a:t>
            </a:r>
            <a:r>
              <a:rPr lang="en-US" dirty="0" smtClean="0"/>
              <a:t>reservoir, near forebay, through the dam, and downstream of Foster.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Past research includes full project hydroacoustic assessment paired with run-timing and species composition (2013</a:t>
            </a:r>
            <a:r>
              <a:rPr lang="en-US" dirty="0"/>
              <a:t>–</a:t>
            </a:r>
            <a:r>
              <a:rPr lang="en-US" dirty="0" smtClean="0">
                <a:solidFill>
                  <a:schemeClr val="bg1"/>
                </a:solidFill>
              </a:rPr>
              <a:t>2014).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Indicated the majority of fish are passing via turbine units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Identified spill as an optimal non-turbine route of passage for downstream migrants.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Hatchery, auxiliary, and forebay water supplies are screened for debris but not for juvenile fish. </a:t>
            </a:r>
          </a:p>
        </p:txBody>
      </p:sp>
    </p:spTree>
    <p:extLst>
      <p:ext uri="{BB962C8B-B14F-4D97-AF65-F5344CB8AC3E}">
        <p14:creationId xmlns:p14="http://schemas.microsoft.com/office/powerpoint/2010/main" val="267708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384721"/>
          </a:xfrm>
        </p:spPr>
        <p:txBody>
          <a:bodyPr/>
          <a:lstStyle/>
          <a:p>
            <a:r>
              <a:rPr lang="en-US" dirty="0" smtClean="0"/>
              <a:t>Overall Research Objectives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600825" y="6492875"/>
            <a:ext cx="2133600" cy="365125"/>
          </a:xfrm>
        </p:spPr>
        <p:txBody>
          <a:bodyPr/>
          <a:lstStyle/>
          <a:p>
            <a:fld id="{03722D57-58D6-9447-A6D5-A97F6C35A8F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394457"/>
            <a:ext cx="8229600" cy="545380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For yearling and subyearling Chinook salmon </a:t>
            </a:r>
            <a:r>
              <a:rPr lang="en-US" i="1" dirty="0" smtClean="0"/>
              <a:t>(O</a:t>
            </a:r>
            <a:r>
              <a:rPr lang="en-US" i="1" dirty="0"/>
              <a:t>. tshawytscha ) </a:t>
            </a:r>
            <a:r>
              <a:rPr lang="en-US" dirty="0" smtClean="0"/>
              <a:t>and steelhead (</a:t>
            </a:r>
            <a:r>
              <a:rPr lang="en-US" i="1" dirty="0" smtClean="0"/>
              <a:t>O</a:t>
            </a:r>
            <a:r>
              <a:rPr lang="en-US" i="1" dirty="0"/>
              <a:t>. mykiss </a:t>
            </a:r>
            <a:r>
              <a:rPr lang="en-US" i="1" dirty="0" smtClean="0"/>
              <a:t>)</a:t>
            </a:r>
            <a:r>
              <a:rPr lang="en-US" dirty="0" smtClean="0"/>
              <a:t>:</a:t>
            </a:r>
          </a:p>
          <a:p>
            <a:pPr marL="228600" indent="0">
              <a:buNone/>
            </a:pPr>
            <a:r>
              <a:rPr lang="en-US" dirty="0" smtClean="0"/>
              <a:t>1) Determine diel distribution, behavior, and movements in the forebay</a:t>
            </a:r>
          </a:p>
          <a:p>
            <a:pPr marL="228600" indent="0">
              <a:buNone/>
            </a:pPr>
            <a:r>
              <a:rPr lang="en-US" dirty="0" smtClean="0"/>
              <a:t>2) Estimate the following:</a:t>
            </a:r>
          </a:p>
          <a:p>
            <a:pPr lvl="1"/>
            <a:r>
              <a:rPr lang="en-US" dirty="0" smtClean="0"/>
              <a:t>Reservoir and forebay residence times</a:t>
            </a:r>
          </a:p>
          <a:p>
            <a:pPr lvl="1"/>
            <a:r>
              <a:rPr lang="en-US" dirty="0" smtClean="0"/>
              <a:t>Dam passage efficiency</a:t>
            </a:r>
          </a:p>
          <a:p>
            <a:pPr lvl="1"/>
            <a:r>
              <a:rPr lang="en-US" dirty="0" smtClean="0"/>
              <a:t>Route specific, project, and dam passage survival.</a:t>
            </a:r>
          </a:p>
          <a:p>
            <a:pPr marL="517525" lvl="0" indent="-288925">
              <a:buNone/>
            </a:pPr>
            <a:r>
              <a:rPr lang="en-US" dirty="0" smtClean="0"/>
              <a:t>3)</a:t>
            </a:r>
            <a:r>
              <a:rPr lang="en-US" dirty="0"/>
              <a:t> Evaluate alternative operations; “block/treatment” (on/off) test with spillway </a:t>
            </a:r>
            <a:r>
              <a:rPr lang="en-US" dirty="0" smtClean="0"/>
              <a:t>versus turbines operations.</a:t>
            </a:r>
          </a:p>
          <a:p>
            <a:pPr marL="517525" indent="-288925">
              <a:buNone/>
            </a:pPr>
            <a:r>
              <a:rPr lang="en-US" dirty="0"/>
              <a:t>4</a:t>
            </a:r>
            <a:r>
              <a:rPr lang="en-US" dirty="0" smtClean="0"/>
              <a:t>) Evaluate entrainment in the forebay water supply (FWS), auxiliary water supply (AWS), and hatchery water supply (HWS).</a:t>
            </a:r>
          </a:p>
          <a:p>
            <a:pPr marL="228600" indent="0">
              <a:buNone/>
            </a:pPr>
            <a:r>
              <a:rPr lang="en-US" dirty="0" smtClean="0"/>
              <a:t>5) </a:t>
            </a:r>
            <a:r>
              <a:rPr lang="en-US" dirty="0"/>
              <a:t>Evaluate detection efficiency of the </a:t>
            </a:r>
            <a:r>
              <a:rPr lang="en-US" dirty="0" smtClean="0"/>
              <a:t>fish weir PIT antenna. </a:t>
            </a:r>
          </a:p>
          <a:p>
            <a:pPr marL="517525" indent="-288925">
              <a:buNone/>
            </a:pPr>
            <a:r>
              <a:rPr lang="en-US" dirty="0" smtClean="0"/>
              <a:t>6) Ensure adequate tag battery life and radio receiver </a:t>
            </a:r>
            <a:r>
              <a:rPr lang="en-US" dirty="0"/>
              <a:t>configuration (Optimization </a:t>
            </a:r>
            <a:r>
              <a:rPr lang="en-US" dirty="0" smtClean="0"/>
              <a:t>task</a:t>
            </a:r>
            <a:r>
              <a:rPr lang="en-US" dirty="0"/>
              <a:t>–</a:t>
            </a:r>
            <a:r>
              <a:rPr lang="en-US" dirty="0" smtClean="0"/>
              <a:t>fall 2014).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0991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356614"/>
            <a:ext cx="6629400" cy="76944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500" b="1" kern="120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Optimization Study</a:t>
            </a:r>
            <a:endParaRPr lang="en-US" dirty="0"/>
          </a:p>
        </p:txBody>
      </p:sp>
      <p:sp>
        <p:nvSpPr>
          <p:cNvPr id="9" name="Content Placeholder 6"/>
          <p:cNvSpPr>
            <a:spLocks noGrp="1"/>
          </p:cNvSpPr>
          <p:nvPr>
            <p:ph idx="1"/>
          </p:nvPr>
        </p:nvSpPr>
        <p:spPr>
          <a:xfrm>
            <a:off x="457200" y="1314447"/>
            <a:ext cx="8229600" cy="370563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October 21 </a:t>
            </a:r>
            <a:r>
              <a:rPr lang="en-US" dirty="0"/>
              <a:t>– </a:t>
            </a:r>
            <a:r>
              <a:rPr lang="en-US" dirty="0" smtClean="0"/>
              <a:t>December 8, 2014 </a:t>
            </a:r>
            <a:r>
              <a:rPr lang="en-US" dirty="0"/>
              <a:t>:</a:t>
            </a:r>
            <a:endParaRPr lang="en-US" dirty="0" smtClean="0"/>
          </a:p>
          <a:p>
            <a:r>
              <a:rPr lang="en-US" dirty="0" smtClean="0"/>
              <a:t>Telemetry Equipment</a:t>
            </a:r>
          </a:p>
          <a:p>
            <a:pPr lvl="1"/>
            <a:r>
              <a:rPr lang="en-US" dirty="0" smtClean="0"/>
              <a:t>Autonomous Orion Receivers </a:t>
            </a:r>
            <a:r>
              <a:rPr lang="en-US" sz="1600" dirty="0"/>
              <a:t>(Sigma Eight Inc., Newmarket, Ontario, Canada)</a:t>
            </a:r>
            <a:endParaRPr lang="en-US" sz="1600" dirty="0" smtClean="0"/>
          </a:p>
          <a:p>
            <a:pPr lvl="1"/>
            <a:r>
              <a:rPr lang="en-US" dirty="0" smtClean="0"/>
              <a:t>Tags</a:t>
            </a:r>
          </a:p>
          <a:p>
            <a:pPr lvl="2"/>
            <a:r>
              <a:rPr lang="en-US" dirty="0" smtClean="0"/>
              <a:t>Five frequencies; 166.5 –167.5 MHz </a:t>
            </a:r>
          </a:p>
          <a:p>
            <a:pPr lvl="2"/>
            <a:r>
              <a:rPr lang="en-US" dirty="0" smtClean="0"/>
              <a:t>LOTEK </a:t>
            </a:r>
            <a:r>
              <a:rPr lang="en-US" dirty="0" err="1" smtClean="0"/>
              <a:t>NanoTag</a:t>
            </a:r>
            <a:r>
              <a:rPr lang="en-US" dirty="0" smtClean="0"/>
              <a:t> model NTC-M-2</a:t>
            </a:r>
          </a:p>
          <a:p>
            <a:pPr lvl="2"/>
            <a:r>
              <a:rPr lang="en-US" dirty="0" smtClean="0"/>
              <a:t>Burst Rates:  4.5 - 5.2 sec</a:t>
            </a:r>
          </a:p>
          <a:p>
            <a:pPr lvl="2"/>
            <a:r>
              <a:rPr lang="en-US" dirty="0" smtClean="0"/>
              <a:t>Tag life</a:t>
            </a:r>
          </a:p>
          <a:p>
            <a:pPr lvl="3"/>
            <a:r>
              <a:rPr lang="en-US" dirty="0" smtClean="0"/>
              <a:t>Manufacturer specs:  Guaranteed – 25 days, 27 day average</a:t>
            </a:r>
          </a:p>
          <a:p>
            <a:pPr lvl="3"/>
            <a:r>
              <a:rPr lang="en-US" dirty="0" smtClean="0"/>
              <a:t>Tag life study – 35.6 day average.</a:t>
            </a:r>
          </a:p>
          <a:p>
            <a:pPr lvl="2"/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2006617" y="4576568"/>
            <a:ext cx="4873722" cy="2022139"/>
            <a:chOff x="1591734" y="4576568"/>
            <a:chExt cx="4873722" cy="2022139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1734" y="4576568"/>
              <a:ext cx="2531533" cy="202213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3268" y="4576569"/>
              <a:ext cx="2342188" cy="202213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2090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3" t="5577" r="26500" b="11880"/>
          <a:stretch/>
        </p:blipFill>
        <p:spPr>
          <a:xfrm>
            <a:off x="3108549" y="2590801"/>
            <a:ext cx="5981700" cy="409194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384721"/>
          </a:xfrm>
        </p:spPr>
        <p:txBody>
          <a:bodyPr/>
          <a:lstStyle/>
          <a:p>
            <a:r>
              <a:rPr lang="en-US" dirty="0" smtClean="0"/>
              <a:t>Study Area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95250" y="1558445"/>
            <a:ext cx="4367213" cy="3262432"/>
          </a:xfrm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Release Locations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Head-of-Reservoir (HOR); 4 km</a:t>
            </a:r>
            <a:endParaRPr lang="en-US" dirty="0">
              <a:ea typeface="ＭＳ Ｐゴシック" pitchFamily="34" charset="-128"/>
            </a:endParaRPr>
          </a:p>
          <a:p>
            <a:pPr lvl="1"/>
            <a:r>
              <a:rPr lang="en-US" dirty="0" smtClean="0">
                <a:ea typeface="ＭＳ Ｐゴシック" pitchFamily="34" charset="-128"/>
              </a:rPr>
              <a:t>Mid-Reservoir (MOR); </a:t>
            </a:r>
            <a:r>
              <a:rPr lang="en-US" dirty="0">
                <a:ea typeface="ＭＳ Ｐゴシック" pitchFamily="34" charset="-128"/>
              </a:rPr>
              <a:t>2 km</a:t>
            </a:r>
          </a:p>
          <a:p>
            <a:pPr eaLnBrk="1" hangingPunct="1"/>
            <a:endParaRPr lang="en-US" dirty="0" smtClean="0">
              <a:ea typeface="ＭＳ Ｐゴシック" pitchFamily="34" charset="-128"/>
            </a:endParaRP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Receiver Arrays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Foster Dam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Downstream arrays</a:t>
            </a:r>
          </a:p>
          <a:p>
            <a:pPr lvl="2"/>
            <a:r>
              <a:rPr lang="en-US" dirty="0" smtClean="0">
                <a:ea typeface="ＭＳ Ｐゴシック" pitchFamily="34" charset="-128"/>
              </a:rPr>
              <a:t>Egress:  2.5 km </a:t>
            </a:r>
          </a:p>
          <a:p>
            <a:pPr lvl="2"/>
            <a:r>
              <a:rPr lang="en-US" dirty="0" smtClean="0">
                <a:ea typeface="ＭＳ Ｐゴシック" pitchFamily="34" charset="-128"/>
              </a:rPr>
              <a:t>Primary:  10 km </a:t>
            </a:r>
          </a:p>
          <a:p>
            <a:pPr lvl="2"/>
            <a:r>
              <a:rPr lang="en-US" dirty="0" smtClean="0">
                <a:ea typeface="ＭＳ Ｐゴシック" pitchFamily="34" charset="-128"/>
              </a:rPr>
              <a:t>Secondary:  13 km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32151" y="3327959"/>
            <a:ext cx="1163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Secondary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96698" y="5219699"/>
            <a:ext cx="766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Foster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11173" y="5241607"/>
            <a:ext cx="777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Egress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05724" y="3345936"/>
            <a:ext cx="916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Primary</a:t>
            </a:r>
            <a:endParaRPr lang="en-US" dirty="0">
              <a:solidFill>
                <a:schemeClr val="accent2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4351879" y="2982954"/>
            <a:ext cx="127000" cy="2867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51033" y="3586349"/>
            <a:ext cx="0" cy="2867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198643" y="5589031"/>
            <a:ext cx="0" cy="2867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779880" y="5599152"/>
            <a:ext cx="0" cy="2867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680039" y="5589030"/>
            <a:ext cx="0" cy="26606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472112" y="4869657"/>
            <a:ext cx="355108" cy="17144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529262" y="4917282"/>
            <a:ext cx="355108" cy="17144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081713" y="5293519"/>
            <a:ext cx="433689" cy="28229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198534" y="4899958"/>
            <a:ext cx="299647" cy="3197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021637" y="4053682"/>
            <a:ext cx="355108" cy="2166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250237" y="4215210"/>
            <a:ext cx="429802" cy="3186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570356" y="3110391"/>
            <a:ext cx="429802" cy="3186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856106" y="3392081"/>
            <a:ext cx="429802" cy="3186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183050" y="3563612"/>
            <a:ext cx="429802" cy="3186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692875" y="3380535"/>
            <a:ext cx="429802" cy="3186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505243" y="3110391"/>
            <a:ext cx="429802" cy="3346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174693" y="3664282"/>
            <a:ext cx="429802" cy="3186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222513" y="6481763"/>
            <a:ext cx="429802" cy="20489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389143" y="6163073"/>
            <a:ext cx="429802" cy="3186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456181" y="6077428"/>
            <a:ext cx="429802" cy="3186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7779880" y="5918083"/>
            <a:ext cx="429802" cy="3186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048541" y="2785676"/>
            <a:ext cx="721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Lebanon</a:t>
            </a:r>
            <a:endParaRPr lang="en-US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6624784" y="6163073"/>
            <a:ext cx="981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Sweet Home</a:t>
            </a:r>
            <a:endParaRPr lang="en-US" sz="1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918" y="5650706"/>
            <a:ext cx="261220" cy="18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787" y="5590221"/>
            <a:ext cx="202588" cy="14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Connector 19"/>
          <p:cNvCxnSpPr/>
          <p:nvPr/>
        </p:nvCxnSpPr>
        <p:spPr>
          <a:xfrm>
            <a:off x="8252185" y="5694757"/>
            <a:ext cx="0" cy="26606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499093" y="5834062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HOR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993659" y="595308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MOR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608581" y="6229828"/>
            <a:ext cx="429802" cy="3186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15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393229" y="1514961"/>
            <a:ext cx="4898614" cy="45674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0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5"/>
              </a:buBlip>
              <a:defRPr sz="16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6"/>
              </a:buBlip>
              <a:defRPr sz="14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buBlip>
                <a:blip r:embed="rId3"/>
              </a:buBlip>
            </a:pPr>
            <a:r>
              <a:rPr lang="en-US" sz="2000" dirty="0"/>
              <a:t>Underwater Balanced Loop-Vee R</a:t>
            </a:r>
            <a:r>
              <a:rPr lang="en-US" sz="2000" dirty="0" smtClean="0"/>
              <a:t>adio Antennas</a:t>
            </a:r>
            <a:r>
              <a:rPr lang="en-US" sz="2000" dirty="0"/>
              <a:t> </a:t>
            </a:r>
            <a:r>
              <a:rPr lang="en-US" sz="1600" dirty="0" smtClean="0"/>
              <a:t>(</a:t>
            </a:r>
            <a:r>
              <a:rPr lang="en-US" sz="1600" dirty="0" err="1" smtClean="0"/>
              <a:t>Gingerich</a:t>
            </a:r>
            <a:r>
              <a:rPr lang="en-US" sz="1600" dirty="0" smtClean="0"/>
              <a:t> </a:t>
            </a:r>
            <a:r>
              <a:rPr lang="en-US" sz="1600" dirty="0"/>
              <a:t>et al. </a:t>
            </a:r>
            <a:r>
              <a:rPr lang="en-US" sz="1600" dirty="0" smtClean="0"/>
              <a:t>2012)</a:t>
            </a:r>
            <a:r>
              <a:rPr lang="en-US" sz="2000" dirty="0" smtClean="0"/>
              <a:t>: </a:t>
            </a:r>
          </a:p>
          <a:p>
            <a:pPr lvl="1">
              <a:tabLst>
                <a:tab pos="457200" algn="l"/>
              </a:tabLst>
            </a:pPr>
            <a:r>
              <a:rPr lang="en-US" dirty="0">
                <a:ea typeface="ＭＳ Ｐゴシック" pitchFamily="34" charset="-128"/>
              </a:rPr>
              <a:t>2 turbine units</a:t>
            </a:r>
          </a:p>
          <a:p>
            <a:pPr lvl="1"/>
            <a:r>
              <a:rPr lang="en-US" dirty="0">
                <a:ea typeface="ＭＳ Ｐゴシック" pitchFamily="34" charset="-128"/>
              </a:rPr>
              <a:t>3</a:t>
            </a:r>
            <a:r>
              <a:rPr lang="en-US" dirty="0" smtClean="0">
                <a:ea typeface="ＭＳ Ｐゴシック" pitchFamily="34" charset="-128"/>
              </a:rPr>
              <a:t> spill bays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Fish weir – Spill Bay 4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FWS, AWS, and HWS</a:t>
            </a:r>
          </a:p>
          <a:p>
            <a:pPr marL="457200" lvl="1" indent="0">
              <a:buNone/>
            </a:pPr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Ariel Yagi Antennas: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Forebay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Egress, primary, and secondary arrays</a:t>
            </a:r>
          </a:p>
          <a:p>
            <a:pPr lvl="1"/>
            <a:endParaRPr lang="en-US" dirty="0" smtClean="0">
              <a:ea typeface="ＭＳ Ｐゴシック" pitchFamily="34" charset="-128"/>
            </a:endParaRPr>
          </a:p>
          <a:p>
            <a:pPr lvl="3"/>
            <a:endParaRPr lang="en-US" dirty="0" smtClean="0">
              <a:ea typeface="ＭＳ Ｐゴシック" pitchFamily="34" charset="-128"/>
            </a:endParaRPr>
          </a:p>
          <a:p>
            <a:pPr lvl="1"/>
            <a:endParaRPr lang="en-US" dirty="0" smtClean="0">
              <a:ea typeface="ＭＳ Ｐゴシック" pitchFamily="34" charset="-128"/>
            </a:endParaRPr>
          </a:p>
          <a:p>
            <a:pPr lvl="1">
              <a:buFontTx/>
              <a:buNone/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384721"/>
          </a:xfrm>
        </p:spPr>
        <p:txBody>
          <a:bodyPr/>
          <a:lstStyle/>
          <a:p>
            <a:r>
              <a:rPr lang="en-US" dirty="0" smtClean="0"/>
              <a:t>Deployment</a:t>
            </a:r>
            <a:endParaRPr lang="en-US" dirty="0"/>
          </a:p>
        </p:txBody>
      </p:sp>
      <p:pic>
        <p:nvPicPr>
          <p:cNvPr id="8" name="Picture 4" descr="F:\Pictures\Pen and Spillway deployment 3-25_32-6\IMG_104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5" t="2878" r="16855" b="7976"/>
          <a:stretch/>
        </p:blipFill>
        <p:spPr bwMode="auto">
          <a:xfrm>
            <a:off x="6070601" y="1335617"/>
            <a:ext cx="2455332" cy="2537628"/>
          </a:xfrm>
          <a:prstGeom prst="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F:\Pictures\Deployment 9-15-2014\IMG_170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4" t="23283" r="31158" b="34192"/>
          <a:stretch/>
        </p:blipFill>
        <p:spPr bwMode="auto">
          <a:xfrm>
            <a:off x="6070600" y="3873245"/>
            <a:ext cx="2455332" cy="2513275"/>
          </a:xfrm>
          <a:prstGeom prst="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72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384721"/>
          </a:xfrm>
        </p:spPr>
        <p:txBody>
          <a:bodyPr/>
          <a:lstStyle/>
          <a:p>
            <a:r>
              <a:rPr lang="en-US" dirty="0" smtClean="0"/>
              <a:t>Deployment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971550"/>
            <a:ext cx="8472058" cy="555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24488" y="2099710"/>
            <a:ext cx="1713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Hatchery Water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Supply (HWS)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2541" y="3842625"/>
            <a:ext cx="1641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Forebay Water </a:t>
            </a:r>
          </a:p>
          <a:p>
            <a:r>
              <a:rPr lang="en-US" dirty="0"/>
              <a:t>Supply (</a:t>
            </a:r>
            <a:r>
              <a:rPr lang="en-US" dirty="0" smtClean="0"/>
              <a:t>FWS)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58252" y="3747294"/>
            <a:ext cx="1622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Auxiliary Water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 Supply (AWS)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94347" y="4455557"/>
            <a:ext cx="934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Forebay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94347" y="4824889"/>
            <a:ext cx="1021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Penstock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31579" y="3747294"/>
            <a:ext cx="944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Spillway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>
            <a:stCxn id="9" idx="2"/>
          </p:cNvCxnSpPr>
          <p:nvPr/>
        </p:nvCxnSpPr>
        <p:spPr>
          <a:xfrm>
            <a:off x="2113247" y="4488956"/>
            <a:ext cx="392063" cy="71526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2"/>
          </p:cNvCxnSpPr>
          <p:nvPr/>
        </p:nvCxnSpPr>
        <p:spPr>
          <a:xfrm>
            <a:off x="4569404" y="4393625"/>
            <a:ext cx="502129" cy="18466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787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769441"/>
          </a:xfrm>
        </p:spPr>
        <p:txBody>
          <a:bodyPr/>
          <a:lstStyle/>
          <a:p>
            <a:r>
              <a:rPr lang="en-US" dirty="0" smtClean="0"/>
              <a:t>Optimization Tagging and Release</a:t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156903"/>
              </p:ext>
            </p:extLst>
          </p:nvPr>
        </p:nvGraphicFramePr>
        <p:xfrm>
          <a:off x="479857" y="3840659"/>
          <a:ext cx="7326409" cy="2369641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271810"/>
                <a:gridCol w="1185333"/>
                <a:gridCol w="965200"/>
                <a:gridCol w="1473200"/>
                <a:gridCol w="1430866"/>
              </a:tblGrid>
              <a:tr h="36693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Species/Age Class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b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Release Location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b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</a:rPr>
                        <a:t>n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b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Size 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           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(Mean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FL)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b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</a:rPr>
                        <a:t>Size Range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b"/>
                </a:tc>
              </a:tr>
              <a:tr h="366932"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Chinook salmon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HOR</a:t>
                      </a:r>
                      <a:endParaRPr lang="en-US" sz="1400" dirty="0">
                        <a:solidFill>
                          <a:schemeClr val="accent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48</a:t>
                      </a:r>
                      <a:endParaRPr lang="en-US" sz="1400" dirty="0">
                        <a:solidFill>
                          <a:schemeClr val="accent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ctr"/>
                </a:tc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Times New Roman"/>
                        </a:rPr>
                        <a:t>184 mm</a:t>
                      </a:r>
                      <a:endParaRPr lang="en-US" sz="1400" dirty="0">
                        <a:solidFill>
                          <a:schemeClr val="accent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ctr"/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170</a:t>
                      </a:r>
                      <a:r>
                        <a:rPr lang="en-US" sz="1400" dirty="0" smtClean="0">
                          <a:solidFill>
                            <a:schemeClr val="accent2"/>
                          </a:solidFill>
                        </a:rPr>
                        <a:t>–</a:t>
                      </a:r>
                      <a:r>
                        <a:rPr lang="en-US" sz="1400" kern="1200" dirty="0" smtClean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205 mm</a:t>
                      </a:r>
                    </a:p>
                  </a:txBody>
                  <a:tcPr marL="68340" marR="68340" marT="0" marB="0" anchor="ctr"/>
                </a:tc>
              </a:tr>
              <a:tr h="366932">
                <a:tc vMerge="1"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340" marR="6834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MOR</a:t>
                      </a:r>
                      <a:endParaRPr lang="en-US" sz="1400" dirty="0">
                        <a:solidFill>
                          <a:schemeClr val="accent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46</a:t>
                      </a:r>
                      <a:endParaRPr lang="en-US" sz="1400" dirty="0">
                        <a:solidFill>
                          <a:schemeClr val="accent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ctr"/>
                </a:tc>
                <a:tc vMerge="1"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accent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ctr"/>
                </a:tc>
                <a:tc vMerge="1"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accent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ctr"/>
                </a:tc>
              </a:tr>
              <a:tr h="366932"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</a:endParaRPr>
                    </a:p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Steelhead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HOR</a:t>
                      </a:r>
                      <a:endParaRPr lang="en-US" sz="1400" dirty="0">
                        <a:solidFill>
                          <a:schemeClr val="accent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49</a:t>
                      </a:r>
                      <a:endParaRPr lang="en-US" sz="1400" dirty="0">
                        <a:solidFill>
                          <a:schemeClr val="accent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ctr"/>
                </a:tc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Times New Roman"/>
                        </a:rPr>
                        <a:t>151 mm</a:t>
                      </a:r>
                      <a:endParaRPr lang="en-US" sz="1400" dirty="0">
                        <a:solidFill>
                          <a:schemeClr val="accent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ctr"/>
                </a:tc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Times New Roman"/>
                        </a:rPr>
                        <a:t>122</a:t>
                      </a:r>
                      <a:r>
                        <a:rPr lang="en-US" sz="1400" dirty="0" smtClean="0">
                          <a:solidFill>
                            <a:schemeClr val="accent2"/>
                          </a:solidFill>
                        </a:rPr>
                        <a:t>–</a:t>
                      </a:r>
                      <a:r>
                        <a:rPr lang="en-US" sz="14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Times New Roman"/>
                        </a:rPr>
                        <a:t>188 mm</a:t>
                      </a:r>
                      <a:endParaRPr lang="en-US" sz="1400" dirty="0">
                        <a:solidFill>
                          <a:schemeClr val="accent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ctr"/>
                </a:tc>
              </a:tr>
              <a:tr h="366932">
                <a:tc vMerge="1"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340" marR="6834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MOR</a:t>
                      </a:r>
                      <a:endParaRPr lang="en-US" sz="1400" dirty="0">
                        <a:solidFill>
                          <a:schemeClr val="accent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48</a:t>
                      </a:r>
                      <a:endParaRPr lang="en-US" sz="1400" dirty="0">
                        <a:solidFill>
                          <a:schemeClr val="accent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ctr"/>
                </a:tc>
                <a:tc vMerge="1"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accent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ctr"/>
                </a:tc>
                <a:tc vMerge="1"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accent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ctr"/>
                </a:tc>
              </a:tr>
              <a:tr h="432521">
                <a:tc>
                  <a:txBody>
                    <a:bodyPr/>
                    <a:lstStyle/>
                    <a:p>
                      <a:pPr marL="0" marR="0" indent="0" algn="ctr" defTabSz="457200" rtl="0" eaLnBrk="1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600" b="1" kern="1200" dirty="0" smtClean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indent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Dead Fish Release</a:t>
                      </a:r>
                      <a:endParaRPr lang="en-US" sz="1400" b="1" kern="1200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340" marR="6834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Foster</a:t>
                      </a:r>
                      <a:endParaRPr lang="en-US" sz="1400" dirty="0">
                        <a:solidFill>
                          <a:schemeClr val="accent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11</a:t>
                      </a:r>
                      <a:endParaRPr lang="en-US" sz="1400" dirty="0">
                        <a:solidFill>
                          <a:schemeClr val="accent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/>
                          </a:solidFill>
                        </a:rPr>
                        <a:t>–</a:t>
                      </a:r>
                      <a:endParaRPr lang="en-US" sz="1400" dirty="0">
                        <a:solidFill>
                          <a:schemeClr val="accent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/>
                          </a:solidFill>
                        </a:rPr>
                        <a:t>–</a:t>
                      </a:r>
                      <a:endParaRPr lang="en-US" sz="1400" dirty="0">
                        <a:solidFill>
                          <a:schemeClr val="accent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340" marR="68340" marT="0" marB="0" anchor="ctr"/>
                </a:tc>
              </a:tr>
            </a:tbl>
          </a:graphicData>
        </a:graphic>
      </p:graphicFrame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42383" y="1443299"/>
            <a:ext cx="4367213" cy="2412968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OSU surrogate program</a:t>
            </a:r>
          </a:p>
          <a:p>
            <a:r>
              <a:rPr lang="en-US" dirty="0">
                <a:ea typeface="ＭＳ Ｐゴシック" pitchFamily="34" charset="-128"/>
              </a:rPr>
              <a:t>October </a:t>
            </a:r>
            <a:r>
              <a:rPr lang="en-US" dirty="0" smtClean="0">
                <a:ea typeface="ＭＳ Ｐゴシック" pitchFamily="34" charset="-128"/>
              </a:rPr>
              <a:t>21</a:t>
            </a:r>
            <a:r>
              <a:rPr lang="en-US" dirty="0"/>
              <a:t>–</a:t>
            </a:r>
            <a:r>
              <a:rPr lang="en-US" dirty="0" smtClean="0">
                <a:ea typeface="ＭＳ Ｐゴシック" pitchFamily="34" charset="-128"/>
              </a:rPr>
              <a:t>23</a:t>
            </a:r>
            <a:r>
              <a:rPr lang="en-US" dirty="0">
                <a:ea typeface="ＭＳ Ｐゴシック" pitchFamily="34" charset="-128"/>
              </a:rPr>
              <a:t>, </a:t>
            </a:r>
            <a:r>
              <a:rPr lang="en-US" dirty="0" smtClean="0">
                <a:ea typeface="ＭＳ Ｐゴシック" pitchFamily="34" charset="-128"/>
              </a:rPr>
              <a:t>2014</a:t>
            </a:r>
          </a:p>
          <a:p>
            <a:r>
              <a:rPr lang="en-US" dirty="0" smtClean="0">
                <a:ea typeface="ＭＳ Ｐゴシック" pitchFamily="34" charset="-128"/>
              </a:rPr>
              <a:t>Tagging and Release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Chinook salmon; n=94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Steelhead; n=97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24-hr mortality = 0.52%</a:t>
            </a:r>
          </a:p>
          <a:p>
            <a:pPr marL="0" indent="0">
              <a:buNone/>
            </a:pPr>
            <a:endParaRPr lang="en-US" dirty="0">
              <a:ea typeface="ＭＳ Ｐゴシック" pitchFamily="34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321" y="1286933"/>
            <a:ext cx="2820357" cy="2196571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63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NNL Platinum Theme">
  <a:themeElements>
    <a:clrScheme name="PNNL v1">
      <a:dk1>
        <a:srgbClr val="707276"/>
      </a:dk1>
      <a:lt1>
        <a:srgbClr val="FFFFFF"/>
      </a:lt1>
      <a:dk2>
        <a:srgbClr val="D57500"/>
      </a:dk2>
      <a:lt2>
        <a:srgbClr val="B2B3B5"/>
      </a:lt2>
      <a:accent1>
        <a:srgbClr val="A83C0F"/>
      </a:accent1>
      <a:accent2>
        <a:srgbClr val="242424"/>
      </a:accent2>
      <a:accent3>
        <a:srgbClr val="F1AB00"/>
      </a:accent3>
      <a:accent4>
        <a:srgbClr val="007229"/>
      </a:accent4>
      <a:accent5>
        <a:srgbClr val="C10435"/>
      </a:accent5>
      <a:accent6>
        <a:srgbClr val="007FAC"/>
      </a:accent6>
      <a:hlink>
        <a:srgbClr val="003698"/>
      </a:hlink>
      <a:folHlink>
        <a:srgbClr val="8A075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NNL Silver Theme">
  <a:themeElements>
    <a:clrScheme name="PNNL v1">
      <a:dk1>
        <a:srgbClr val="707276"/>
      </a:dk1>
      <a:lt1>
        <a:srgbClr val="FFFFFF"/>
      </a:lt1>
      <a:dk2>
        <a:srgbClr val="D57500"/>
      </a:dk2>
      <a:lt2>
        <a:srgbClr val="B2B3B5"/>
      </a:lt2>
      <a:accent1>
        <a:srgbClr val="A83C0F"/>
      </a:accent1>
      <a:accent2>
        <a:srgbClr val="242424"/>
      </a:accent2>
      <a:accent3>
        <a:srgbClr val="F1AB00"/>
      </a:accent3>
      <a:accent4>
        <a:srgbClr val="007229"/>
      </a:accent4>
      <a:accent5>
        <a:srgbClr val="C10435"/>
      </a:accent5>
      <a:accent6>
        <a:srgbClr val="007FAC"/>
      </a:accent6>
      <a:hlink>
        <a:srgbClr val="003698"/>
      </a:hlink>
      <a:folHlink>
        <a:srgbClr val="8A075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PNNL White Theme">
  <a:themeElements>
    <a:clrScheme name="PNNL v1">
      <a:dk1>
        <a:srgbClr val="707276"/>
      </a:dk1>
      <a:lt1>
        <a:srgbClr val="FFFFFF"/>
      </a:lt1>
      <a:dk2>
        <a:srgbClr val="D57500"/>
      </a:dk2>
      <a:lt2>
        <a:srgbClr val="B2B3B5"/>
      </a:lt2>
      <a:accent1>
        <a:srgbClr val="A83C0F"/>
      </a:accent1>
      <a:accent2>
        <a:srgbClr val="242424"/>
      </a:accent2>
      <a:accent3>
        <a:srgbClr val="F1AB00"/>
      </a:accent3>
      <a:accent4>
        <a:srgbClr val="007229"/>
      </a:accent4>
      <a:accent5>
        <a:srgbClr val="C10435"/>
      </a:accent5>
      <a:accent6>
        <a:srgbClr val="007FAC"/>
      </a:accent6>
      <a:hlink>
        <a:srgbClr val="003698"/>
      </a:hlink>
      <a:folHlink>
        <a:srgbClr val="8A075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PNNL_PowerPoint_Template</Template>
  <TotalTime>15756</TotalTime>
  <Words>1363</Words>
  <Application>Microsoft Office PowerPoint</Application>
  <PresentationFormat>On-screen Show (4:3)</PresentationFormat>
  <Paragraphs>505</Paragraphs>
  <Slides>24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PNNL Platinum Theme</vt:lpstr>
      <vt:lpstr>PNNL Silver Theme</vt:lpstr>
      <vt:lpstr>PNNL White Theme</vt:lpstr>
      <vt:lpstr> Evaluation of Juvenile Salmonid Passage and Behavior at Foster Dam Utilizing Radio Telemetry, 2014-2015</vt:lpstr>
      <vt:lpstr>Presentation Outline</vt:lpstr>
      <vt:lpstr>Background</vt:lpstr>
      <vt:lpstr>Overall Research Objectives</vt:lpstr>
      <vt:lpstr>PowerPoint Presentation</vt:lpstr>
      <vt:lpstr>Study Area</vt:lpstr>
      <vt:lpstr>Deployment</vt:lpstr>
      <vt:lpstr>Deployment</vt:lpstr>
      <vt:lpstr>Optimization Tagging and Release </vt:lpstr>
      <vt:lpstr>Optimization Tagging and Release </vt:lpstr>
      <vt:lpstr>Preliminary Optimization Results:  Reservoir Residence Times (hrs)</vt:lpstr>
      <vt:lpstr>PowerPoint Presentation</vt:lpstr>
      <vt:lpstr>Preliminary Optimization Results:          Dam Operations</vt:lpstr>
      <vt:lpstr>Preliminary Optimization Results: Passage Proportions </vt:lpstr>
      <vt:lpstr>Preliminary Optimization Results:  Travel Times (hr) Chinook Salmon</vt:lpstr>
      <vt:lpstr>Preliminary Optimization Results:  Travel Times (hr) Chinook Salmon</vt:lpstr>
      <vt:lpstr>Preliminary Optimization Results:  Travel Times (hr) Chinook Salmon</vt:lpstr>
      <vt:lpstr>Preliminary Optimization Results:  Travel Times (hr) Chinook Salmon</vt:lpstr>
      <vt:lpstr>Preliminary Optimization Results:</vt:lpstr>
      <vt:lpstr>PowerPoint Presentation</vt:lpstr>
      <vt:lpstr>Spring and Fall 2015 Study</vt:lpstr>
      <vt:lpstr>Spring 2015: On/Off Spill test</vt:lpstr>
      <vt:lpstr>Acknowledgments</vt:lpstr>
      <vt:lpstr>PowerPoint Presentation</vt:lpstr>
    </vt:vector>
  </TitlesOfParts>
  <Company>PNNL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 Colotelo</dc:creator>
  <cp:lastModifiedBy>James</cp:lastModifiedBy>
  <cp:revision>337</cp:revision>
  <cp:lastPrinted>2013-02-11T23:41:43Z</cp:lastPrinted>
  <dcterms:created xsi:type="dcterms:W3CDTF">2012-10-10T20:51:28Z</dcterms:created>
  <dcterms:modified xsi:type="dcterms:W3CDTF">2015-02-10T03:48:33Z</dcterms:modified>
</cp:coreProperties>
</file>